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7" r:id="rId2"/>
    <p:sldId id="306" r:id="rId3"/>
    <p:sldId id="313" r:id="rId4"/>
    <p:sldId id="367" r:id="rId5"/>
    <p:sldId id="368" r:id="rId6"/>
    <p:sldId id="369" r:id="rId7"/>
    <p:sldId id="370" r:id="rId8"/>
    <p:sldId id="371" r:id="rId9"/>
    <p:sldId id="372" r:id="rId10"/>
    <p:sldId id="373" r:id="rId11"/>
    <p:sldId id="374" r:id="rId12"/>
    <p:sldId id="375" r:id="rId13"/>
    <p:sldId id="376" r:id="rId14"/>
    <p:sldId id="377" r:id="rId15"/>
    <p:sldId id="378" r:id="rId16"/>
    <p:sldId id="379" r:id="rId17"/>
    <p:sldId id="350" r:id="rId18"/>
    <p:sldId id="380" r:id="rId19"/>
    <p:sldId id="381" r:id="rId20"/>
    <p:sldId id="382" r:id="rId21"/>
    <p:sldId id="383" r:id="rId22"/>
    <p:sldId id="384" r:id="rId23"/>
    <p:sldId id="385" r:id="rId24"/>
    <p:sldId id="386" r:id="rId25"/>
    <p:sldId id="387" r:id="rId26"/>
    <p:sldId id="388" r:id="rId27"/>
    <p:sldId id="389" r:id="rId28"/>
    <p:sldId id="390" r:id="rId29"/>
    <p:sldId id="391" r:id="rId30"/>
    <p:sldId id="392" r:id="rId31"/>
    <p:sldId id="393" r:id="rId32"/>
    <p:sldId id="394" r:id="rId33"/>
    <p:sldId id="314" r:id="rId34"/>
    <p:sldId id="395" r:id="rId35"/>
  </p:sldIdLst>
  <p:sldSz cx="12192000" cy="6858000"/>
  <p:notesSz cx="6858000" cy="9144000"/>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AD9"/>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18" autoAdjust="0"/>
    <p:restoredTop sz="94700"/>
  </p:normalViewPr>
  <p:slideViewPr>
    <p:cSldViewPr snapToGrid="0" snapToObjects="1">
      <p:cViewPr varScale="1">
        <p:scale>
          <a:sx n="102" d="100"/>
          <a:sy n="102" d="100"/>
        </p:scale>
        <p:origin x="58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167C6-4F2B-9246-9DFA-824F9702B8B8}" type="datetimeFigureOut">
              <a:rPr lang="de-AT" smtClean="0"/>
              <a:t>27.07.21</a:t>
            </a:fld>
            <a:endParaRPr lang="de-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AD2771-52E7-1A4B-AA32-D54E45C82436}" type="slidenum">
              <a:rPr lang="de-AT" smtClean="0"/>
              <a:t>‹#›</a:t>
            </a:fld>
            <a:endParaRPr lang="de-AT"/>
          </a:p>
        </p:txBody>
      </p:sp>
    </p:spTree>
    <p:extLst>
      <p:ext uri="{BB962C8B-B14F-4D97-AF65-F5344CB8AC3E}">
        <p14:creationId xmlns:p14="http://schemas.microsoft.com/office/powerpoint/2010/main" val="409618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E553C-B035-8B47-89B5-3DD7510C520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de-AT"/>
          </a:p>
        </p:txBody>
      </p:sp>
      <p:sp>
        <p:nvSpPr>
          <p:cNvPr id="3" name="Subtitle 2">
            <a:extLst>
              <a:ext uri="{FF2B5EF4-FFF2-40B4-BE49-F238E27FC236}">
                <a16:creationId xmlns:a16="http://schemas.microsoft.com/office/drawing/2014/main" id="{BA416932-4593-0347-9524-C0FCCEFFAF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de-AT"/>
          </a:p>
        </p:txBody>
      </p:sp>
      <p:sp>
        <p:nvSpPr>
          <p:cNvPr id="4" name="Date Placeholder 3">
            <a:extLst>
              <a:ext uri="{FF2B5EF4-FFF2-40B4-BE49-F238E27FC236}">
                <a16:creationId xmlns:a16="http://schemas.microsoft.com/office/drawing/2014/main" id="{12D988DC-09CA-B247-8BB5-A7BCFB26371A}"/>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B499204A-C731-234C-96B0-4D2BCA9039E1}"/>
              </a:ext>
            </a:extLst>
          </p:cNvPr>
          <p:cNvSpPr>
            <a:spLocks noGrp="1"/>
          </p:cNvSpPr>
          <p:nvPr>
            <p:ph type="ftr" sz="quarter" idx="11"/>
          </p:nvPr>
        </p:nvSpPr>
        <p:spPr/>
        <p:txBody>
          <a:bodyPr/>
          <a:lstStyle/>
          <a:p>
            <a:r>
              <a:rPr lang="en-US" dirty="0">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9E86A5DB-177F-5843-A22D-E2C53991BFBA}"/>
              </a:ext>
            </a:extLst>
          </p:cNvPr>
          <p:cNvSpPr>
            <a:spLocks noGrp="1"/>
          </p:cNvSpPr>
          <p:nvPr>
            <p:ph type="sldNum" sz="quarter" idx="12"/>
          </p:nvPr>
        </p:nvSpPr>
        <p:spPr/>
        <p:txBody>
          <a:bodyPr/>
          <a:lstStyle/>
          <a:p>
            <a:fld id="{4AA10864-17D9-EB4A-80E3-89D1D8A92E63}" type="slidenum">
              <a:rPr lang="de-AT" smtClean="0"/>
              <a:pPr/>
              <a:t>‹#›</a:t>
            </a:fld>
            <a:endParaRPr lang="de-AT" dirty="0"/>
          </a:p>
        </p:txBody>
      </p:sp>
    </p:spTree>
    <p:extLst>
      <p:ext uri="{BB962C8B-B14F-4D97-AF65-F5344CB8AC3E}">
        <p14:creationId xmlns:p14="http://schemas.microsoft.com/office/powerpoint/2010/main" val="3000781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B1A1-3E8C-D247-A85A-E6A4680B2BCB}"/>
              </a:ext>
            </a:extLst>
          </p:cNvPr>
          <p:cNvSpPr>
            <a:spLocks noGrp="1"/>
          </p:cNvSpPr>
          <p:nvPr>
            <p:ph type="title"/>
          </p:nvPr>
        </p:nvSpPr>
        <p:spPr/>
        <p:txBody>
          <a:bodyPr/>
          <a:lstStyle/>
          <a:p>
            <a:r>
              <a:rPr lang="en-GB"/>
              <a:t>Click to edit Master title style</a:t>
            </a:r>
            <a:endParaRPr lang="de-AT"/>
          </a:p>
        </p:txBody>
      </p:sp>
      <p:sp>
        <p:nvSpPr>
          <p:cNvPr id="3" name="Vertical Text Placeholder 2">
            <a:extLst>
              <a:ext uri="{FF2B5EF4-FFF2-40B4-BE49-F238E27FC236}">
                <a16:creationId xmlns:a16="http://schemas.microsoft.com/office/drawing/2014/main" id="{0ADE2D89-1C6C-7549-9660-5DC835A55F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BE94B648-33A7-2444-B7B1-3AAB618CD524}"/>
              </a:ext>
            </a:extLst>
          </p:cNvPr>
          <p:cNvSpPr>
            <a:spLocks noGrp="1"/>
          </p:cNvSpPr>
          <p:nvPr>
            <p:ph type="dt" sz="half" idx="10"/>
          </p:nvPr>
        </p:nvSpPr>
        <p:spPr/>
        <p:txBody>
          <a:bodyPr/>
          <a:lstStyle/>
          <a:p>
            <a:r>
              <a:rPr lang="en-US"/>
              <a:t>June 3, 2021</a:t>
            </a:r>
            <a:endParaRPr lang="de-AT"/>
          </a:p>
        </p:txBody>
      </p:sp>
      <p:sp>
        <p:nvSpPr>
          <p:cNvPr id="5" name="Footer Placeholder 4">
            <a:extLst>
              <a:ext uri="{FF2B5EF4-FFF2-40B4-BE49-F238E27FC236}">
                <a16:creationId xmlns:a16="http://schemas.microsoft.com/office/drawing/2014/main" id="{8CB6F374-95AC-E84E-9CA5-DC838E938F61}"/>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B0CE1BE6-8EE9-FC4F-BC27-142B6BFBB834}"/>
              </a:ext>
            </a:extLst>
          </p:cNvPr>
          <p:cNvSpPr>
            <a:spLocks noGrp="1"/>
          </p:cNvSpPr>
          <p:nvPr>
            <p:ph type="sldNum" sz="quarter" idx="12"/>
          </p:nvPr>
        </p:nvSpPr>
        <p:spPr/>
        <p:txBody>
          <a:bodyPr/>
          <a:lstStyle/>
          <a:p>
            <a:fld id="{B7618B1E-9B39-5F46-8B4F-4241E63FD3E3}" type="slidenum">
              <a:rPr lang="de-AT" smtClean="0"/>
              <a:t>‹#›</a:t>
            </a:fld>
            <a:endParaRPr lang="de-AT"/>
          </a:p>
        </p:txBody>
      </p:sp>
    </p:spTree>
    <p:extLst>
      <p:ext uri="{BB962C8B-B14F-4D97-AF65-F5344CB8AC3E}">
        <p14:creationId xmlns:p14="http://schemas.microsoft.com/office/powerpoint/2010/main" val="2964559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120645-AAA2-624F-B612-ACE2936895A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de-AT"/>
          </a:p>
        </p:txBody>
      </p:sp>
      <p:sp>
        <p:nvSpPr>
          <p:cNvPr id="3" name="Vertical Text Placeholder 2">
            <a:extLst>
              <a:ext uri="{FF2B5EF4-FFF2-40B4-BE49-F238E27FC236}">
                <a16:creationId xmlns:a16="http://schemas.microsoft.com/office/drawing/2014/main" id="{526390C9-9EC9-CD49-96FB-FD06B27C6F0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AC295531-7B13-7D40-8389-B3FDAADC10A7}"/>
              </a:ext>
            </a:extLst>
          </p:cNvPr>
          <p:cNvSpPr>
            <a:spLocks noGrp="1"/>
          </p:cNvSpPr>
          <p:nvPr>
            <p:ph type="dt" sz="half" idx="10"/>
          </p:nvPr>
        </p:nvSpPr>
        <p:spPr/>
        <p:txBody>
          <a:bodyPr/>
          <a:lstStyle/>
          <a:p>
            <a:r>
              <a:rPr lang="en-US"/>
              <a:t>June 3, 2021</a:t>
            </a:r>
            <a:endParaRPr lang="de-AT"/>
          </a:p>
        </p:txBody>
      </p:sp>
      <p:sp>
        <p:nvSpPr>
          <p:cNvPr id="5" name="Footer Placeholder 4">
            <a:extLst>
              <a:ext uri="{FF2B5EF4-FFF2-40B4-BE49-F238E27FC236}">
                <a16:creationId xmlns:a16="http://schemas.microsoft.com/office/drawing/2014/main" id="{6CDA6262-E376-244E-8C5A-4E61B1123B83}"/>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A8A99900-ADA5-D047-8B31-9008CE68BB75}"/>
              </a:ext>
            </a:extLst>
          </p:cNvPr>
          <p:cNvSpPr>
            <a:spLocks noGrp="1"/>
          </p:cNvSpPr>
          <p:nvPr>
            <p:ph type="sldNum" sz="quarter" idx="12"/>
          </p:nvPr>
        </p:nvSpPr>
        <p:spPr/>
        <p:txBody>
          <a:bodyPr/>
          <a:lstStyle/>
          <a:p>
            <a:fld id="{B7618B1E-9B39-5F46-8B4F-4241E63FD3E3}" type="slidenum">
              <a:rPr lang="de-AT" smtClean="0"/>
              <a:t>‹#›</a:t>
            </a:fld>
            <a:endParaRPr lang="de-AT"/>
          </a:p>
        </p:txBody>
      </p:sp>
    </p:spTree>
    <p:extLst>
      <p:ext uri="{BB962C8B-B14F-4D97-AF65-F5344CB8AC3E}">
        <p14:creationId xmlns:p14="http://schemas.microsoft.com/office/powerpoint/2010/main" val="379814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2A75-4E25-6D4F-80BD-3FBF28FA2B53}"/>
              </a:ext>
            </a:extLst>
          </p:cNvPr>
          <p:cNvSpPr>
            <a:spLocks noGrp="1"/>
          </p:cNvSpPr>
          <p:nvPr>
            <p:ph type="title"/>
          </p:nvPr>
        </p:nvSpPr>
        <p:spPr/>
        <p:txBody>
          <a:bodyPr/>
          <a:lstStyle/>
          <a:p>
            <a:r>
              <a:rPr lang="en-GB"/>
              <a:t>Click to edit Master title style</a:t>
            </a:r>
            <a:endParaRPr lang="de-AT"/>
          </a:p>
        </p:txBody>
      </p:sp>
      <p:sp>
        <p:nvSpPr>
          <p:cNvPr id="3" name="Content Placeholder 2">
            <a:extLst>
              <a:ext uri="{FF2B5EF4-FFF2-40B4-BE49-F238E27FC236}">
                <a16:creationId xmlns:a16="http://schemas.microsoft.com/office/drawing/2014/main" id="{3B54120E-B7E7-0643-A781-AF67905573C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E7BF752B-2A53-6340-A163-4B58A1B4E720}"/>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A7DC3279-DA61-A84A-810D-F0A22AE3EB45}"/>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A9D19934-7DCF-EA4F-B4E1-F8CD8549F567}"/>
              </a:ext>
            </a:extLst>
          </p:cNvPr>
          <p:cNvSpPr>
            <a:spLocks noGrp="1"/>
          </p:cNvSpPr>
          <p:nvPr>
            <p:ph type="sldNum" sz="quarter" idx="12"/>
          </p:nvPr>
        </p:nvSpPr>
        <p:spPr/>
        <p:txBody>
          <a:bodyPr/>
          <a:lstStyle/>
          <a:p>
            <a:fld id="{CD37B2E7-1D31-7C4D-928B-66328FE9604A}" type="slidenum">
              <a:rPr lang="de-AT" smtClean="0"/>
              <a:pPr/>
              <a:t>‹#›</a:t>
            </a:fld>
            <a:endParaRPr lang="de-AT" dirty="0"/>
          </a:p>
        </p:txBody>
      </p:sp>
    </p:spTree>
    <p:extLst>
      <p:ext uri="{BB962C8B-B14F-4D97-AF65-F5344CB8AC3E}">
        <p14:creationId xmlns:p14="http://schemas.microsoft.com/office/powerpoint/2010/main" val="2803351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28EC-BC0C-3548-A846-99AFDF5C935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de-AT"/>
          </a:p>
        </p:txBody>
      </p:sp>
      <p:sp>
        <p:nvSpPr>
          <p:cNvPr id="3" name="Text Placeholder 2">
            <a:extLst>
              <a:ext uri="{FF2B5EF4-FFF2-40B4-BE49-F238E27FC236}">
                <a16:creationId xmlns:a16="http://schemas.microsoft.com/office/drawing/2014/main" id="{7E739996-FDBC-8147-BFE4-B3A6C75D54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F8F50FD-8AF4-5940-B699-38D718D96E46}"/>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752EDD26-2F35-B74F-B461-2A921FD2360E}"/>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042DDBB0-C001-8544-BB8E-5974A7FF3203}"/>
              </a:ext>
            </a:extLst>
          </p:cNvPr>
          <p:cNvSpPr>
            <a:spLocks noGrp="1"/>
          </p:cNvSpPr>
          <p:nvPr>
            <p:ph type="sldNum" sz="quarter" idx="12"/>
          </p:nvPr>
        </p:nvSpPr>
        <p:spPr/>
        <p:txBody>
          <a:bodyPr/>
          <a:lstStyle/>
          <a:p>
            <a:fld id="{7B64C62E-5D99-A449-90C5-BF092B0CA596}" type="slidenum">
              <a:rPr lang="de-AT" smtClean="0"/>
              <a:pPr/>
              <a:t>‹#›</a:t>
            </a:fld>
            <a:endParaRPr lang="de-AT" dirty="0"/>
          </a:p>
        </p:txBody>
      </p:sp>
    </p:spTree>
    <p:extLst>
      <p:ext uri="{BB962C8B-B14F-4D97-AF65-F5344CB8AC3E}">
        <p14:creationId xmlns:p14="http://schemas.microsoft.com/office/powerpoint/2010/main" val="3240943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F4E47-2430-3744-A62F-8DC6D8A9898F}"/>
              </a:ext>
            </a:extLst>
          </p:cNvPr>
          <p:cNvSpPr>
            <a:spLocks noGrp="1"/>
          </p:cNvSpPr>
          <p:nvPr>
            <p:ph type="title"/>
          </p:nvPr>
        </p:nvSpPr>
        <p:spPr/>
        <p:txBody>
          <a:bodyPr/>
          <a:lstStyle/>
          <a:p>
            <a:r>
              <a:rPr lang="en-GB"/>
              <a:t>Click to edit Master title style</a:t>
            </a:r>
            <a:endParaRPr lang="de-AT"/>
          </a:p>
        </p:txBody>
      </p:sp>
      <p:sp>
        <p:nvSpPr>
          <p:cNvPr id="3" name="Content Placeholder 2">
            <a:extLst>
              <a:ext uri="{FF2B5EF4-FFF2-40B4-BE49-F238E27FC236}">
                <a16:creationId xmlns:a16="http://schemas.microsoft.com/office/drawing/2014/main" id="{619B4170-E589-3943-8BEF-9D81BF0F083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Content Placeholder 3">
            <a:extLst>
              <a:ext uri="{FF2B5EF4-FFF2-40B4-BE49-F238E27FC236}">
                <a16:creationId xmlns:a16="http://schemas.microsoft.com/office/drawing/2014/main" id="{07CF8BAC-9193-A245-AC24-826DE35F577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5" name="Date Placeholder 4">
            <a:extLst>
              <a:ext uri="{FF2B5EF4-FFF2-40B4-BE49-F238E27FC236}">
                <a16:creationId xmlns:a16="http://schemas.microsoft.com/office/drawing/2014/main" id="{CE5BB2BC-04E2-B843-860C-87D25DEA8CC1}"/>
              </a:ext>
            </a:extLst>
          </p:cNvPr>
          <p:cNvSpPr>
            <a:spLocks noGrp="1"/>
          </p:cNvSpPr>
          <p:nvPr>
            <p:ph type="dt" sz="half" idx="10"/>
          </p:nvPr>
        </p:nvSpPr>
        <p:spPr/>
        <p:txBody>
          <a:bodyPr/>
          <a:lstStyle/>
          <a:p>
            <a:r>
              <a:rPr lang="en-US"/>
              <a:t>June 3, 2021</a:t>
            </a:r>
            <a:endParaRPr lang="de-AT" dirty="0"/>
          </a:p>
        </p:txBody>
      </p:sp>
      <p:sp>
        <p:nvSpPr>
          <p:cNvPr id="6" name="Footer Placeholder 5">
            <a:extLst>
              <a:ext uri="{FF2B5EF4-FFF2-40B4-BE49-F238E27FC236}">
                <a16:creationId xmlns:a16="http://schemas.microsoft.com/office/drawing/2014/main" id="{AD873E56-6D74-C245-A79A-016AE475434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066108AA-9277-AD45-85BB-AD34E8AA197C}"/>
              </a:ext>
            </a:extLst>
          </p:cNvPr>
          <p:cNvSpPr>
            <a:spLocks noGrp="1"/>
          </p:cNvSpPr>
          <p:nvPr>
            <p:ph type="sldNum" sz="quarter" idx="12"/>
          </p:nvPr>
        </p:nvSpPr>
        <p:spPr/>
        <p:txBody>
          <a:bodyPr/>
          <a:lstStyle/>
          <a:p>
            <a:fld id="{98ACD221-72DD-5941-A0EA-B7232ABB8333}" type="slidenum">
              <a:rPr lang="de-AT" smtClean="0"/>
              <a:pPr/>
              <a:t>‹#›</a:t>
            </a:fld>
            <a:endParaRPr lang="de-AT" dirty="0"/>
          </a:p>
        </p:txBody>
      </p:sp>
    </p:spTree>
    <p:extLst>
      <p:ext uri="{BB962C8B-B14F-4D97-AF65-F5344CB8AC3E}">
        <p14:creationId xmlns:p14="http://schemas.microsoft.com/office/powerpoint/2010/main" val="1567545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F2072-28E7-894E-AEDA-B10B52464A1B}"/>
              </a:ext>
            </a:extLst>
          </p:cNvPr>
          <p:cNvSpPr>
            <a:spLocks noGrp="1"/>
          </p:cNvSpPr>
          <p:nvPr>
            <p:ph type="title"/>
          </p:nvPr>
        </p:nvSpPr>
        <p:spPr>
          <a:xfrm>
            <a:off x="839788" y="668337"/>
            <a:ext cx="10515600" cy="1022351"/>
          </a:xfrm>
        </p:spPr>
        <p:txBody>
          <a:bodyPr/>
          <a:lstStyle/>
          <a:p>
            <a:r>
              <a:rPr lang="en-GB"/>
              <a:t>Click to edit Master title style</a:t>
            </a:r>
            <a:endParaRPr lang="de-AT"/>
          </a:p>
        </p:txBody>
      </p:sp>
      <p:sp>
        <p:nvSpPr>
          <p:cNvPr id="3" name="Text Placeholder 2">
            <a:extLst>
              <a:ext uri="{FF2B5EF4-FFF2-40B4-BE49-F238E27FC236}">
                <a16:creationId xmlns:a16="http://schemas.microsoft.com/office/drawing/2014/main" id="{7A08D5F7-F2D7-9E43-8935-05041763DF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13A4B32-E6B0-324C-8726-476E33A55EC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5" name="Text Placeholder 4">
            <a:extLst>
              <a:ext uri="{FF2B5EF4-FFF2-40B4-BE49-F238E27FC236}">
                <a16:creationId xmlns:a16="http://schemas.microsoft.com/office/drawing/2014/main" id="{82A5F760-D563-B04D-A62D-2AC03826D0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C1AE36C-5E05-0349-9530-601BEABC0A1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7" name="Date Placeholder 6">
            <a:extLst>
              <a:ext uri="{FF2B5EF4-FFF2-40B4-BE49-F238E27FC236}">
                <a16:creationId xmlns:a16="http://schemas.microsoft.com/office/drawing/2014/main" id="{76F5B5EC-7696-0A44-8648-AA841F188D09}"/>
              </a:ext>
            </a:extLst>
          </p:cNvPr>
          <p:cNvSpPr>
            <a:spLocks noGrp="1"/>
          </p:cNvSpPr>
          <p:nvPr>
            <p:ph type="dt" sz="half" idx="10"/>
          </p:nvPr>
        </p:nvSpPr>
        <p:spPr/>
        <p:txBody>
          <a:bodyPr/>
          <a:lstStyle/>
          <a:p>
            <a:r>
              <a:rPr lang="en-US"/>
              <a:t>June 3, 2021</a:t>
            </a:r>
            <a:endParaRPr lang="de-AT" dirty="0"/>
          </a:p>
        </p:txBody>
      </p:sp>
      <p:sp>
        <p:nvSpPr>
          <p:cNvPr id="8" name="Footer Placeholder 7">
            <a:extLst>
              <a:ext uri="{FF2B5EF4-FFF2-40B4-BE49-F238E27FC236}">
                <a16:creationId xmlns:a16="http://schemas.microsoft.com/office/drawing/2014/main" id="{04232BC8-9211-A04A-B4EF-F513D87C7510}"/>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9" name="Slide Number Placeholder 8">
            <a:extLst>
              <a:ext uri="{FF2B5EF4-FFF2-40B4-BE49-F238E27FC236}">
                <a16:creationId xmlns:a16="http://schemas.microsoft.com/office/drawing/2014/main" id="{532F3225-302F-3541-9116-90357B2C6941}"/>
              </a:ext>
            </a:extLst>
          </p:cNvPr>
          <p:cNvSpPr>
            <a:spLocks noGrp="1"/>
          </p:cNvSpPr>
          <p:nvPr>
            <p:ph type="sldNum" sz="quarter" idx="12"/>
          </p:nvPr>
        </p:nvSpPr>
        <p:spPr/>
        <p:txBody>
          <a:bodyPr/>
          <a:lstStyle/>
          <a:p>
            <a:fld id="{2538C17B-25B9-CD4C-A534-BDFCB61EA119}" type="slidenum">
              <a:rPr lang="de-AT" smtClean="0"/>
              <a:pPr/>
              <a:t>‹#›</a:t>
            </a:fld>
            <a:endParaRPr lang="de-AT" dirty="0"/>
          </a:p>
        </p:txBody>
      </p:sp>
    </p:spTree>
    <p:extLst>
      <p:ext uri="{BB962C8B-B14F-4D97-AF65-F5344CB8AC3E}">
        <p14:creationId xmlns:p14="http://schemas.microsoft.com/office/powerpoint/2010/main" val="2764288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D5EB-4C94-8E44-BAC2-16B384051AAD}"/>
              </a:ext>
            </a:extLst>
          </p:cNvPr>
          <p:cNvSpPr>
            <a:spLocks noGrp="1"/>
          </p:cNvSpPr>
          <p:nvPr>
            <p:ph type="title"/>
          </p:nvPr>
        </p:nvSpPr>
        <p:spPr/>
        <p:txBody>
          <a:bodyPr/>
          <a:lstStyle/>
          <a:p>
            <a:r>
              <a:rPr lang="en-GB"/>
              <a:t>Click to edit Master title style</a:t>
            </a:r>
            <a:endParaRPr lang="de-AT"/>
          </a:p>
        </p:txBody>
      </p:sp>
      <p:sp>
        <p:nvSpPr>
          <p:cNvPr id="3" name="Date Placeholder 2">
            <a:extLst>
              <a:ext uri="{FF2B5EF4-FFF2-40B4-BE49-F238E27FC236}">
                <a16:creationId xmlns:a16="http://schemas.microsoft.com/office/drawing/2014/main" id="{5B609AA5-44DB-1743-9804-10937BCE0377}"/>
              </a:ext>
            </a:extLst>
          </p:cNvPr>
          <p:cNvSpPr>
            <a:spLocks noGrp="1"/>
          </p:cNvSpPr>
          <p:nvPr>
            <p:ph type="dt" sz="half" idx="10"/>
          </p:nvPr>
        </p:nvSpPr>
        <p:spPr/>
        <p:txBody>
          <a:bodyPr/>
          <a:lstStyle/>
          <a:p>
            <a:r>
              <a:rPr lang="en-US"/>
              <a:t>June 3, 2021</a:t>
            </a:r>
            <a:endParaRPr lang="de-AT" dirty="0"/>
          </a:p>
        </p:txBody>
      </p:sp>
      <p:sp>
        <p:nvSpPr>
          <p:cNvPr id="4" name="Footer Placeholder 3">
            <a:extLst>
              <a:ext uri="{FF2B5EF4-FFF2-40B4-BE49-F238E27FC236}">
                <a16:creationId xmlns:a16="http://schemas.microsoft.com/office/drawing/2014/main" id="{72273A5B-3D7B-B84A-BB01-88B5643278B4}"/>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5" name="Slide Number Placeholder 4">
            <a:extLst>
              <a:ext uri="{FF2B5EF4-FFF2-40B4-BE49-F238E27FC236}">
                <a16:creationId xmlns:a16="http://schemas.microsoft.com/office/drawing/2014/main" id="{B634F532-2470-EA4F-8159-BD9C72F98EB9}"/>
              </a:ext>
            </a:extLst>
          </p:cNvPr>
          <p:cNvSpPr>
            <a:spLocks noGrp="1"/>
          </p:cNvSpPr>
          <p:nvPr>
            <p:ph type="sldNum" sz="quarter" idx="12"/>
          </p:nvPr>
        </p:nvSpPr>
        <p:spPr/>
        <p:txBody>
          <a:bodyPr/>
          <a:lstStyle/>
          <a:p>
            <a:fld id="{B4D1619B-771E-4547-A2E5-BA7F1DB680AE}" type="slidenum">
              <a:rPr lang="de-AT" smtClean="0"/>
              <a:pPr/>
              <a:t>‹#›</a:t>
            </a:fld>
            <a:endParaRPr lang="de-AT" dirty="0"/>
          </a:p>
        </p:txBody>
      </p:sp>
    </p:spTree>
    <p:extLst>
      <p:ext uri="{BB962C8B-B14F-4D97-AF65-F5344CB8AC3E}">
        <p14:creationId xmlns:p14="http://schemas.microsoft.com/office/powerpoint/2010/main" val="647691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C3FD9D-299E-5145-BB9A-46B7F91ED759}"/>
              </a:ext>
            </a:extLst>
          </p:cNvPr>
          <p:cNvSpPr>
            <a:spLocks noGrp="1"/>
          </p:cNvSpPr>
          <p:nvPr>
            <p:ph type="dt" sz="half" idx="10"/>
          </p:nvPr>
        </p:nvSpPr>
        <p:spPr/>
        <p:txBody>
          <a:bodyPr/>
          <a:lstStyle/>
          <a:p>
            <a:r>
              <a:rPr lang="en-US"/>
              <a:t>June 3, 2021</a:t>
            </a:r>
            <a:endParaRPr lang="de-AT" dirty="0"/>
          </a:p>
        </p:txBody>
      </p:sp>
      <p:sp>
        <p:nvSpPr>
          <p:cNvPr id="3" name="Footer Placeholder 2">
            <a:extLst>
              <a:ext uri="{FF2B5EF4-FFF2-40B4-BE49-F238E27FC236}">
                <a16:creationId xmlns:a16="http://schemas.microsoft.com/office/drawing/2014/main" id="{DB11FC4A-3C4E-604E-B31F-52C87C86A1DC}"/>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4" name="Slide Number Placeholder 3">
            <a:extLst>
              <a:ext uri="{FF2B5EF4-FFF2-40B4-BE49-F238E27FC236}">
                <a16:creationId xmlns:a16="http://schemas.microsoft.com/office/drawing/2014/main" id="{30EDEF6C-8F3B-DE44-A98A-D51299D403B6}"/>
              </a:ext>
            </a:extLst>
          </p:cNvPr>
          <p:cNvSpPr>
            <a:spLocks noGrp="1"/>
          </p:cNvSpPr>
          <p:nvPr>
            <p:ph type="sldNum" sz="quarter" idx="12"/>
          </p:nvPr>
        </p:nvSpPr>
        <p:spPr/>
        <p:txBody>
          <a:bodyPr/>
          <a:lstStyle/>
          <a:p>
            <a:fld id="{FF25E065-A395-7048-9208-62E67D87C980}" type="slidenum">
              <a:rPr lang="de-AT" smtClean="0"/>
              <a:pPr/>
              <a:t>‹#›</a:t>
            </a:fld>
            <a:endParaRPr lang="de-AT" dirty="0"/>
          </a:p>
        </p:txBody>
      </p:sp>
    </p:spTree>
    <p:extLst>
      <p:ext uri="{BB962C8B-B14F-4D97-AF65-F5344CB8AC3E}">
        <p14:creationId xmlns:p14="http://schemas.microsoft.com/office/powerpoint/2010/main" val="1954105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38A3-3D27-7243-A4E0-616C8D0A8F8B}"/>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de-AT"/>
          </a:p>
        </p:txBody>
      </p:sp>
      <p:sp>
        <p:nvSpPr>
          <p:cNvPr id="3" name="Content Placeholder 2">
            <a:extLst>
              <a:ext uri="{FF2B5EF4-FFF2-40B4-BE49-F238E27FC236}">
                <a16:creationId xmlns:a16="http://schemas.microsoft.com/office/drawing/2014/main" id="{787333A4-45CD-8342-A220-5D8F80ED12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Text Placeholder 3">
            <a:extLst>
              <a:ext uri="{FF2B5EF4-FFF2-40B4-BE49-F238E27FC236}">
                <a16:creationId xmlns:a16="http://schemas.microsoft.com/office/drawing/2014/main" id="{AD11CF0F-DB17-F34B-8BC0-1A0024470A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709878-7665-104F-9042-D4EAFF128BA3}"/>
              </a:ext>
            </a:extLst>
          </p:cNvPr>
          <p:cNvSpPr>
            <a:spLocks noGrp="1"/>
          </p:cNvSpPr>
          <p:nvPr>
            <p:ph type="dt" sz="half" idx="10"/>
          </p:nvPr>
        </p:nvSpPr>
        <p:spPr/>
        <p:txBody>
          <a:bodyPr/>
          <a:lstStyle/>
          <a:p>
            <a:r>
              <a:rPr lang="en-US"/>
              <a:t>June 3, 2021</a:t>
            </a:r>
            <a:endParaRPr lang="de-AT"/>
          </a:p>
        </p:txBody>
      </p:sp>
      <p:sp>
        <p:nvSpPr>
          <p:cNvPr id="6" name="Footer Placeholder 5">
            <a:extLst>
              <a:ext uri="{FF2B5EF4-FFF2-40B4-BE49-F238E27FC236}">
                <a16:creationId xmlns:a16="http://schemas.microsoft.com/office/drawing/2014/main" id="{3472AC9E-0358-D34D-A11B-649F01223D9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6A11C531-99D8-D84A-9F31-20A32681BF30}"/>
              </a:ext>
            </a:extLst>
          </p:cNvPr>
          <p:cNvSpPr>
            <a:spLocks noGrp="1"/>
          </p:cNvSpPr>
          <p:nvPr>
            <p:ph type="sldNum" sz="quarter" idx="12"/>
          </p:nvPr>
        </p:nvSpPr>
        <p:spPr/>
        <p:txBody>
          <a:bodyPr/>
          <a:lstStyle/>
          <a:p>
            <a:fld id="{B7618B1E-9B39-5F46-8B4F-4241E63FD3E3}" type="slidenum">
              <a:rPr lang="de-AT" smtClean="0"/>
              <a:t>‹#›</a:t>
            </a:fld>
            <a:endParaRPr lang="de-AT"/>
          </a:p>
        </p:txBody>
      </p:sp>
    </p:spTree>
    <p:extLst>
      <p:ext uri="{BB962C8B-B14F-4D97-AF65-F5344CB8AC3E}">
        <p14:creationId xmlns:p14="http://schemas.microsoft.com/office/powerpoint/2010/main" val="354741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4F93-41B1-D64E-8566-6368511BC904}"/>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de-AT"/>
          </a:p>
        </p:txBody>
      </p:sp>
      <p:sp>
        <p:nvSpPr>
          <p:cNvPr id="3" name="Picture Placeholder 2">
            <a:extLst>
              <a:ext uri="{FF2B5EF4-FFF2-40B4-BE49-F238E27FC236}">
                <a16:creationId xmlns:a16="http://schemas.microsoft.com/office/drawing/2014/main" id="{9FB87830-D5D7-914F-A7CE-485268B700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 Placeholder 3">
            <a:extLst>
              <a:ext uri="{FF2B5EF4-FFF2-40B4-BE49-F238E27FC236}">
                <a16:creationId xmlns:a16="http://schemas.microsoft.com/office/drawing/2014/main" id="{98555AEF-3FD1-664E-8AA1-FD84689C7C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AC2383-43C7-6640-9A88-7312AC97D633}"/>
              </a:ext>
            </a:extLst>
          </p:cNvPr>
          <p:cNvSpPr>
            <a:spLocks noGrp="1"/>
          </p:cNvSpPr>
          <p:nvPr>
            <p:ph type="dt" sz="half" idx="10"/>
          </p:nvPr>
        </p:nvSpPr>
        <p:spPr/>
        <p:txBody>
          <a:bodyPr/>
          <a:lstStyle/>
          <a:p>
            <a:r>
              <a:rPr lang="en-US"/>
              <a:t>June 3, 2021</a:t>
            </a:r>
            <a:endParaRPr lang="de-AT"/>
          </a:p>
        </p:txBody>
      </p:sp>
      <p:sp>
        <p:nvSpPr>
          <p:cNvPr id="6" name="Footer Placeholder 5">
            <a:extLst>
              <a:ext uri="{FF2B5EF4-FFF2-40B4-BE49-F238E27FC236}">
                <a16:creationId xmlns:a16="http://schemas.microsoft.com/office/drawing/2014/main" id="{654618D2-889B-8C44-BFBA-00F3C0E1719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8126629C-2D56-0345-80B5-1500B88C3584}"/>
              </a:ext>
            </a:extLst>
          </p:cNvPr>
          <p:cNvSpPr>
            <a:spLocks noGrp="1"/>
          </p:cNvSpPr>
          <p:nvPr>
            <p:ph type="sldNum" sz="quarter" idx="12"/>
          </p:nvPr>
        </p:nvSpPr>
        <p:spPr/>
        <p:txBody>
          <a:bodyPr/>
          <a:lstStyle/>
          <a:p>
            <a:fld id="{B7618B1E-9B39-5F46-8B4F-4241E63FD3E3}" type="slidenum">
              <a:rPr lang="de-AT" smtClean="0"/>
              <a:t>‹#›</a:t>
            </a:fld>
            <a:endParaRPr lang="de-AT"/>
          </a:p>
        </p:txBody>
      </p:sp>
    </p:spTree>
    <p:extLst>
      <p:ext uri="{BB962C8B-B14F-4D97-AF65-F5344CB8AC3E}">
        <p14:creationId xmlns:p14="http://schemas.microsoft.com/office/powerpoint/2010/main" val="1902499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004004-F493-A943-935C-3E5211EB10DD}"/>
              </a:ext>
            </a:extLst>
          </p:cNvPr>
          <p:cNvSpPr>
            <a:spLocks noGrp="1"/>
          </p:cNvSpPr>
          <p:nvPr>
            <p:ph type="title"/>
          </p:nvPr>
        </p:nvSpPr>
        <p:spPr>
          <a:xfrm>
            <a:off x="838200" y="723582"/>
            <a:ext cx="10515600" cy="967106"/>
          </a:xfrm>
          <a:prstGeom prst="rect">
            <a:avLst/>
          </a:prstGeom>
        </p:spPr>
        <p:txBody>
          <a:bodyPr vert="horz" lIns="91440" tIns="45720" rIns="91440" bIns="45720" rtlCol="0" anchor="ctr">
            <a:normAutofit/>
          </a:bodyPr>
          <a:lstStyle/>
          <a:p>
            <a:r>
              <a:rPr lang="en-GB"/>
              <a:t>Click to edit Master title style</a:t>
            </a:r>
            <a:endParaRPr lang="de-AT"/>
          </a:p>
        </p:txBody>
      </p:sp>
      <p:sp>
        <p:nvSpPr>
          <p:cNvPr id="3" name="Text Placeholder 2">
            <a:extLst>
              <a:ext uri="{FF2B5EF4-FFF2-40B4-BE49-F238E27FC236}">
                <a16:creationId xmlns:a16="http://schemas.microsoft.com/office/drawing/2014/main" id="{9C89D8AD-6304-A545-8708-2233B1DAC2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de-AT" dirty="0"/>
          </a:p>
        </p:txBody>
      </p:sp>
      <p:sp>
        <p:nvSpPr>
          <p:cNvPr id="4" name="Date Placeholder 3">
            <a:extLst>
              <a:ext uri="{FF2B5EF4-FFF2-40B4-BE49-F238E27FC236}">
                <a16:creationId xmlns:a16="http://schemas.microsoft.com/office/drawing/2014/main" id="{819D263D-61D4-874A-99D0-C3245F469A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June 3, 2021</a:t>
            </a:r>
            <a:endParaRPr lang="de-AT" dirty="0"/>
          </a:p>
        </p:txBody>
      </p:sp>
      <p:sp>
        <p:nvSpPr>
          <p:cNvPr id="5" name="Footer Placeholder 4">
            <a:extLst>
              <a:ext uri="{FF2B5EF4-FFF2-40B4-BE49-F238E27FC236}">
                <a16:creationId xmlns:a16="http://schemas.microsoft.com/office/drawing/2014/main" id="{FBFAD651-6330-A944-AF05-F554578710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600">
                <a:solidFill>
                  <a:schemeClr val="tx1">
                    <a:tint val="75000"/>
                  </a:schemeClr>
                </a:solidFill>
                <a:latin typeface="Calibri" panose="020F0502020204030204" pitchFamily="34" charset="0"/>
                <a:cs typeface="Calibri" panose="020F0502020204030204" pitchFamily="34" charset="0"/>
              </a:defRPr>
            </a:lvl1pPr>
          </a:lstStyle>
          <a:p>
            <a:r>
              <a:rPr lang="en-US" dirty="0">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0432A269-C290-B049-887D-EDAF680B98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41568-FC6B-1541-8F84-5F21A74BFC9E}" type="slidenum">
              <a:rPr lang="de-AT" smtClean="0"/>
              <a:pPr/>
              <a:t>‹#›</a:t>
            </a:fld>
            <a:endParaRPr lang="de-AT" dirty="0"/>
          </a:p>
        </p:txBody>
      </p:sp>
      <p:pic>
        <p:nvPicPr>
          <p:cNvPr id="8" name="Grafik 3" descr="Logo, company name&#10;&#10;Description automatically generated">
            <a:extLst>
              <a:ext uri="{FF2B5EF4-FFF2-40B4-BE49-F238E27FC236}">
                <a16:creationId xmlns:a16="http://schemas.microsoft.com/office/drawing/2014/main" id="{5CA751FF-F387-E246-98ED-5B25D444E5FF}"/>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4361238" y="70197"/>
            <a:ext cx="921385" cy="546735"/>
          </a:xfrm>
          <a:prstGeom prst="rect">
            <a:avLst/>
          </a:prstGeom>
        </p:spPr>
      </p:pic>
      <p:pic>
        <p:nvPicPr>
          <p:cNvPr id="9" name="Grafik 2" descr="Ein Bild, das Text enthält.&#10;&#10;Automatisch generierte Beschreibung">
            <a:extLst>
              <a:ext uri="{FF2B5EF4-FFF2-40B4-BE49-F238E27FC236}">
                <a16:creationId xmlns:a16="http://schemas.microsoft.com/office/drawing/2014/main" id="{388BC5B0-F641-644D-86AA-69EF18E10E51}"/>
              </a:ext>
            </a:extLst>
          </p:cNvPr>
          <p:cNvPicPr/>
          <p:nvPr userDrawn="1"/>
        </p:nvPicPr>
        <p:blipFill rotWithShape="1">
          <a:blip r:embed="rId14">
            <a:extLst>
              <a:ext uri="{28A0092B-C50C-407E-A947-70E740481C1C}">
                <a14:useLocalDpi xmlns:a14="http://schemas.microsoft.com/office/drawing/2010/main" val="0"/>
              </a:ext>
            </a:extLst>
          </a:blip>
          <a:srcRect l="24620" b="-22"/>
          <a:stretch/>
        </p:blipFill>
        <p:spPr bwMode="auto">
          <a:xfrm>
            <a:off x="5282623" y="72737"/>
            <a:ext cx="1924685" cy="561340"/>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3C5E66F8-7234-B846-8CA0-68D8DFC64179}"/>
              </a:ext>
            </a:extLst>
          </p:cNvPr>
          <p:cNvSpPr/>
          <p:nvPr userDrawn="1"/>
        </p:nvSpPr>
        <p:spPr>
          <a:xfrm>
            <a:off x="10287548" y="70197"/>
            <a:ext cx="1797287" cy="200055"/>
          </a:xfrm>
          <a:prstGeom prst="rect">
            <a:avLst/>
          </a:prstGeom>
        </p:spPr>
        <p:txBody>
          <a:bodyPr wrap="none">
            <a:spAutoFit/>
          </a:bodyPr>
          <a:lstStyle/>
          <a:p>
            <a:r>
              <a:rPr lang="en-US" sz="700" dirty="0">
                <a:latin typeface="Calibri" panose="020F0502020204030204" pitchFamily="34" charset="0"/>
                <a:ea typeface="Times New Roman" panose="02020603050405020304" pitchFamily="18" charset="0"/>
                <a:cs typeface="Calibri" panose="020F0502020204030204" pitchFamily="34" charset="0"/>
              </a:rPr>
              <a:t>Grant Agreement: 2019-1-AT-KA202-051218</a:t>
            </a:r>
            <a:endParaRPr lang="en-GB" sz="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9139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2Lkb7OSRdG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asha.org/practice-portal/clinical-topics/autism/#collapse_6"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o_NbDdBq0pU"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fLt54fpQ7h8"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AIRTKfVdEbA"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mLhLPIqixoQ" TargetMode="External"/><Relationship Id="rId2" Type="http://schemas.openxmlformats.org/officeDocument/2006/relationships/hyperlink" Target="https://www.youtube.com/watch?v=Yx3FWdynt-o"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044/lle16.2.62" TargetMode="External"/><Relationship Id="rId2" Type="http://schemas.openxmlformats.org/officeDocument/2006/relationships/hyperlink" Target="https://www.asha.org/practice-portal/clinical-topics/autism/#collapse_6" TargetMode="External"/><Relationship Id="rId1" Type="http://schemas.openxmlformats.org/officeDocument/2006/relationships/slideLayout" Target="../slideLayouts/slideLayout2.xml"/><Relationship Id="rId5" Type="http://schemas.openxmlformats.org/officeDocument/2006/relationships/hyperlink" Target="https://doi.org/10.1177/1362361311421775" TargetMode="External"/><Relationship Id="rId4" Type="http://schemas.openxmlformats.org/officeDocument/2006/relationships/hyperlink" Target="https://doi.org/10.1044/leader.FTR1.16012011.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3233/JVR-2010-0502" TargetMode="External"/><Relationship Id="rId2" Type="http://schemas.openxmlformats.org/officeDocument/2006/relationships/hyperlink" Target="https://doi.org/10.1177/1053451207310346" TargetMode="External"/><Relationship Id="rId1" Type="http://schemas.openxmlformats.org/officeDocument/2006/relationships/slideLayout" Target="../slideLayouts/slideLayout2.xml"/><Relationship Id="rId4" Type="http://schemas.openxmlformats.org/officeDocument/2006/relationships/hyperlink" Target="https://doi.org/10.1177/070674371205700502"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leader.pubs.asha.org/doi/10.1044/leader.FTR4.18082013.np" TargetMode="External"/><Relationship Id="rId2" Type="http://schemas.openxmlformats.org/officeDocument/2006/relationships/hyperlink" Target="https://doi.org/10.1044/leader.FTR4.18082013.np"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hyperlink" Target="https://www.autism.org.uk/" TargetMode="External"/><Relationship Id="rId2" Type="http://schemas.openxmlformats.org/officeDocument/2006/relationships/hyperlink" Target="https://www.asha.org/practice-portal/clinical-topics/autism/#collapse_7" TargetMode="External"/><Relationship Id="rId1" Type="http://schemas.openxmlformats.org/officeDocument/2006/relationships/slideLayout" Target="../slideLayouts/slideLayout2.xml"/><Relationship Id="rId5" Type="http://schemas.openxmlformats.org/officeDocument/2006/relationships/hyperlink" Target="https://www.semel.ucla.edu/peers" TargetMode="External"/><Relationship Id="rId4" Type="http://schemas.openxmlformats.org/officeDocument/2006/relationships/hyperlink" Target="https://www.semel.ucla.edu/peers/resources/role-play-videos?page=2"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17A013-6D54-C944-95A1-232723112481}"/>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42998A59-E0C5-6C47-ABCE-4440933FA3D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49A72AF7-D2B8-5149-BDE0-B78EABF65A7A}"/>
              </a:ext>
            </a:extLst>
          </p:cNvPr>
          <p:cNvSpPr>
            <a:spLocks noGrp="1"/>
          </p:cNvSpPr>
          <p:nvPr>
            <p:ph type="sldNum" sz="quarter" idx="12"/>
          </p:nvPr>
        </p:nvSpPr>
        <p:spPr/>
        <p:txBody>
          <a:bodyPr/>
          <a:lstStyle/>
          <a:p>
            <a:fld id="{4AA10864-17D9-EB4A-80E3-89D1D8A92E63}" type="slidenum">
              <a:rPr lang="de-AT" smtClean="0"/>
              <a:pPr/>
              <a:t>1</a:t>
            </a:fld>
            <a:endParaRPr lang="de-AT" dirty="0"/>
          </a:p>
        </p:txBody>
      </p:sp>
      <p:sp>
        <p:nvSpPr>
          <p:cNvPr id="7" name="Google Shape;132;p26">
            <a:extLst>
              <a:ext uri="{FF2B5EF4-FFF2-40B4-BE49-F238E27FC236}">
                <a16:creationId xmlns:a16="http://schemas.microsoft.com/office/drawing/2014/main" id="{10578B7F-A3DA-3340-BED7-F6F49636EF47}"/>
              </a:ext>
            </a:extLst>
          </p:cNvPr>
          <p:cNvSpPr txBox="1">
            <a:spLocks noGrp="1"/>
          </p:cNvSpPr>
          <p:nvPr>
            <p:ph type="ctrTitle"/>
          </p:nvPr>
        </p:nvSpPr>
        <p:spPr>
          <a:xfrm>
            <a:off x="351936" y="1929161"/>
            <a:ext cx="11488128" cy="2999678"/>
          </a:xfrm>
          <a:prstGeom prst="rect">
            <a:avLst/>
          </a:prstGeom>
          <a:solidFill>
            <a:srgbClr val="BBD6EE"/>
          </a:solidFill>
          <a:ln>
            <a:noFill/>
          </a:ln>
        </p:spPr>
        <p:txBody>
          <a:bodyPr spcFirstLastPara="1" wrap="square" lIns="121900" tIns="60933" rIns="121900" bIns="60933" anchor="ctr" anchorCtr="0">
            <a:noAutofit/>
          </a:bodyPr>
          <a:lstStyle/>
          <a:p>
            <a:pPr algn="ctr">
              <a:lnSpc>
                <a:spcPct val="170000"/>
              </a:lnSpc>
              <a:buClr>
                <a:srgbClr val="024E94"/>
              </a:buClr>
              <a:buSzPct val="100000"/>
            </a:pPr>
            <a:r>
              <a:rPr lang="it" sz="3200" b="1" dirty="0">
                <a:solidFill>
                  <a:srgbClr val="024E94"/>
                </a:solidFill>
                <a:latin typeface="Arial Narrow"/>
                <a:ea typeface="Arial Narrow"/>
                <a:cs typeface="Arial Narrow"/>
                <a:sym typeface="Arial Narrow"/>
              </a:rPr>
              <a:t>Currículo do Curso de Formação </a:t>
            </a:r>
            <a:br>
              <a:rPr lang="it" sz="3200" b="1" dirty="0">
                <a:solidFill>
                  <a:srgbClr val="024E94"/>
                </a:solidFill>
                <a:latin typeface="Arial Narrow"/>
                <a:ea typeface="Arial Narrow"/>
                <a:cs typeface="Arial Narrow"/>
                <a:sym typeface="Arial Narrow"/>
              </a:rPr>
            </a:br>
            <a:r>
              <a:rPr lang="it" sz="3200" b="1" dirty="0">
                <a:solidFill>
                  <a:srgbClr val="024E94"/>
                </a:solidFill>
                <a:latin typeface="Arial Narrow"/>
                <a:ea typeface="Arial Narrow"/>
                <a:cs typeface="Arial Narrow"/>
                <a:sym typeface="Arial Narrow"/>
              </a:rPr>
              <a:t>“Autism Spectrum Disorder (ASD) Officer”</a:t>
            </a:r>
            <a:endParaRPr sz="700" dirty="0"/>
          </a:p>
          <a:p>
            <a:pPr algn="ctr">
              <a:lnSpc>
                <a:spcPct val="90000"/>
              </a:lnSpc>
              <a:buClr>
                <a:schemeClr val="dk1"/>
              </a:buClr>
              <a:buSzPct val="100000"/>
            </a:pPr>
            <a:endParaRPr sz="2000" b="1" cap="small" dirty="0">
              <a:solidFill>
                <a:srgbClr val="024E94"/>
              </a:solidFill>
              <a:latin typeface="Arial Narrow"/>
              <a:ea typeface="Arial Narrow"/>
              <a:cs typeface="Arial Narrow"/>
              <a:sym typeface="Arial Narrow"/>
            </a:endParaRPr>
          </a:p>
          <a:p>
            <a:pPr algn="ctr">
              <a:lnSpc>
                <a:spcPct val="90000"/>
              </a:lnSpc>
              <a:buClr>
                <a:srgbClr val="024E94"/>
              </a:buClr>
              <a:buSzPct val="100000"/>
            </a:pPr>
            <a:r>
              <a:rPr lang="it" sz="2000" cap="small" dirty="0">
                <a:solidFill>
                  <a:srgbClr val="024E94"/>
                </a:solidFill>
                <a:latin typeface="Arial Narrow"/>
                <a:ea typeface="Arial Narrow"/>
                <a:cs typeface="Arial Narrow"/>
                <a:sym typeface="Arial Narrow"/>
              </a:rPr>
              <a:t>https://www.autrain.eu/pt/curriculo/</a:t>
            </a:r>
            <a:endParaRPr sz="2000" dirty="0">
              <a:solidFill>
                <a:srgbClr val="024E94"/>
              </a:solidFill>
              <a:latin typeface="Arial Narrow"/>
              <a:ea typeface="Arial Narrow"/>
              <a:cs typeface="Arial Narrow"/>
              <a:sym typeface="Arial Narrow"/>
            </a:endParaRPr>
          </a:p>
        </p:txBody>
      </p:sp>
    </p:spTree>
    <p:extLst>
      <p:ext uri="{BB962C8B-B14F-4D97-AF65-F5344CB8AC3E}">
        <p14:creationId xmlns:p14="http://schemas.microsoft.com/office/powerpoint/2010/main" val="2964675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fld id="{CD37B2E7-1D31-7C4D-928B-66328FE9604A}" type="slidenum">
              <a:rPr lang="de-AT" smtClean="0"/>
              <a:pPr/>
              <a:t>10</a:t>
            </a:fld>
            <a:endParaRPr lang="de-A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DAE3F3"/>
          </a:solidFill>
          <a:ln>
            <a:noFill/>
          </a:ln>
        </p:spPr>
        <p:txBody>
          <a:bodyPr spcFirstLastPara="1" wrap="square" lIns="121900" tIns="60933" rIns="121900" bIns="60933" anchor="ctr" anchorCtr="0">
            <a:noAutofit/>
          </a:bodyPr>
          <a:lstStyle/>
          <a:p>
            <a:pPr algn="ctr"/>
            <a:endParaRPr lang="it" sz="3200" b="1" dirty="0">
              <a:solidFill>
                <a:schemeClr val="dk1"/>
              </a:solidFill>
              <a:latin typeface="Calibri"/>
              <a:ea typeface="Arial Narrow"/>
              <a:cs typeface="Calibri"/>
              <a:sym typeface="Calibri"/>
            </a:endParaRPr>
          </a:p>
          <a:p>
            <a:pPr algn="ctr"/>
            <a:r>
              <a:rPr lang="de-AT" sz="4000" b="1" dirty="0">
                <a:solidFill>
                  <a:schemeClr val="dk1"/>
                </a:solidFill>
                <a:latin typeface="Arial Narrow"/>
                <a:ea typeface="Arial Narrow"/>
                <a:cs typeface="Arial Narrow"/>
                <a:sym typeface="Arial Narrow"/>
              </a:rPr>
              <a:t>DESENVOLVIMENTO</a:t>
            </a:r>
            <a:endParaRPr sz="2400" dirty="0"/>
          </a:p>
          <a:p>
            <a:pPr algn="ctr"/>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2560320" y="2971938"/>
            <a:ext cx="6914606" cy="3185561"/>
          </a:xfrm>
          <a:prstGeom prst="rect">
            <a:avLst/>
          </a:prstGeom>
          <a:solidFill>
            <a:srgbClr val="DAE3F3"/>
          </a:solidFill>
          <a:ln>
            <a:noFill/>
          </a:ln>
        </p:spPr>
        <p:txBody>
          <a:bodyPr spcFirstLastPara="1" wrap="square" lIns="121900" tIns="60933" rIns="121900" bIns="60933" anchor="ctr" anchorCtr="0">
            <a:noAutofit/>
          </a:bodyPr>
          <a:lstStyle/>
          <a:p>
            <a:pPr algn="ctr"/>
            <a:r>
              <a:rPr lang="en-US" sz="1600" dirty="0" err="1">
                <a:latin typeface="Arial Narrow" panose="020B0606020202030204" pitchFamily="34" charset="0"/>
              </a:rPr>
              <a:t>Compreender</a:t>
            </a:r>
            <a:r>
              <a:rPr lang="en-US" sz="1600" dirty="0">
                <a:latin typeface="Arial Narrow" panose="020B0606020202030204" pitchFamily="34" charset="0"/>
              </a:rPr>
              <a:t> o </a:t>
            </a:r>
            <a:r>
              <a:rPr lang="en-US" sz="1600" dirty="0" err="1">
                <a:latin typeface="Arial Narrow" panose="020B0606020202030204" pitchFamily="34" charset="0"/>
              </a:rPr>
              <a:t>conceito</a:t>
            </a:r>
            <a:r>
              <a:rPr lang="en-US" sz="1600" dirty="0">
                <a:latin typeface="Arial Narrow" panose="020B0606020202030204" pitchFamily="34" charset="0"/>
              </a:rPr>
              <a:t> de </a:t>
            </a:r>
            <a:r>
              <a:rPr lang="en-US" sz="1600" dirty="0" err="1">
                <a:latin typeface="Arial Narrow" panose="020B0606020202030204" pitchFamily="34" charset="0"/>
              </a:rPr>
              <a:t>comunicação</a:t>
            </a:r>
            <a:r>
              <a:rPr lang="en-US" sz="1600" dirty="0">
                <a:latin typeface="Arial Narrow" panose="020B0606020202030204" pitchFamily="34" charset="0"/>
              </a:rPr>
              <a:t> – o </a:t>
            </a:r>
            <a:r>
              <a:rPr lang="en-US" sz="1600" dirty="0" err="1">
                <a:latin typeface="Arial Narrow" panose="020B0606020202030204" pitchFamily="34" charset="0"/>
              </a:rPr>
              <a:t>essencial</a:t>
            </a:r>
            <a:r>
              <a:rPr lang="en-US" sz="1600" dirty="0">
                <a:latin typeface="Arial Narrow" panose="020B0606020202030204" pitchFamily="34" charset="0"/>
              </a:rPr>
              <a:t> e a </a:t>
            </a:r>
            <a:r>
              <a:rPr lang="en-US" sz="1600" dirty="0" err="1">
                <a:latin typeface="Arial Narrow" panose="020B0606020202030204" pitchFamily="34" charset="0"/>
              </a:rPr>
              <a:t>importância</a:t>
            </a:r>
            <a:r>
              <a:rPr lang="en-US" sz="1600" dirty="0">
                <a:latin typeface="Arial Narrow" panose="020B0606020202030204" pitchFamily="34" charset="0"/>
              </a:rPr>
              <a:t> – e a </a:t>
            </a:r>
            <a:r>
              <a:rPr lang="en-US" sz="1600" dirty="0" err="1">
                <a:latin typeface="Arial Narrow" panose="020B0606020202030204" pitchFamily="34" charset="0"/>
              </a:rPr>
              <a:t>comunicação</a:t>
            </a:r>
            <a:r>
              <a:rPr lang="en-US" sz="1600" dirty="0">
                <a:latin typeface="Arial Narrow" panose="020B0606020202030204" pitchFamily="34" charset="0"/>
              </a:rPr>
              <a:t> da </a:t>
            </a:r>
            <a:r>
              <a:rPr lang="en-US" sz="1600" dirty="0" err="1">
                <a:latin typeface="Arial Narrow" panose="020B0606020202030204" pitchFamily="34" charset="0"/>
              </a:rPr>
              <a:t>pessoa</a:t>
            </a:r>
            <a:r>
              <a:rPr lang="en-US" sz="1600" dirty="0">
                <a:latin typeface="Arial Narrow" panose="020B0606020202030204" pitchFamily="34" charset="0"/>
              </a:rPr>
              <a:t> com PEA</a:t>
            </a:r>
            <a:endParaRPr lang="pt-PT" sz="1600" dirty="0">
              <a:latin typeface="Arial Narrow" panose="020B0606020202030204" pitchFamily="34" charset="0"/>
            </a:endParaRPr>
          </a:p>
          <a:p>
            <a:pPr algn="ctr"/>
            <a:r>
              <a:rPr lang="en-US" sz="1600" dirty="0" err="1">
                <a:latin typeface="Arial Narrow" panose="020B0606020202030204" pitchFamily="34" charset="0"/>
              </a:rPr>
              <a:t>Compreender</a:t>
            </a:r>
            <a:r>
              <a:rPr lang="en-US" sz="1600" dirty="0">
                <a:latin typeface="Arial Narrow" panose="020B0606020202030204" pitchFamily="34" charset="0"/>
              </a:rPr>
              <a:t> o </a:t>
            </a:r>
            <a:r>
              <a:rPr lang="en-US" sz="1600" dirty="0" err="1">
                <a:latin typeface="Arial Narrow" panose="020B0606020202030204" pitchFamily="34" charset="0"/>
              </a:rPr>
              <a:t>conceito</a:t>
            </a:r>
            <a:r>
              <a:rPr lang="en-US" sz="1600" dirty="0">
                <a:latin typeface="Arial Narrow" panose="020B0606020202030204" pitchFamily="34" charset="0"/>
              </a:rPr>
              <a:t> de </a:t>
            </a:r>
            <a:r>
              <a:rPr lang="en-US" sz="1600" dirty="0" err="1">
                <a:latin typeface="Arial Narrow" panose="020B0606020202030204" pitchFamily="34" charset="0"/>
              </a:rPr>
              <a:t>questões</a:t>
            </a:r>
            <a:r>
              <a:rPr lang="en-US" sz="1600" dirty="0">
                <a:latin typeface="Arial Narrow" panose="020B0606020202030204" pitchFamily="34" charset="0"/>
              </a:rPr>
              <a:t> de </a:t>
            </a:r>
            <a:r>
              <a:rPr lang="en-US" sz="1600" dirty="0" err="1">
                <a:latin typeface="Arial Narrow" panose="020B0606020202030204" pitchFamily="34" charset="0"/>
              </a:rPr>
              <a:t>comunicação</a:t>
            </a:r>
            <a:r>
              <a:rPr lang="en-US" sz="1600" dirty="0">
                <a:latin typeface="Arial Narrow" panose="020B0606020202030204" pitchFamily="34" charset="0"/>
              </a:rPr>
              <a:t> social </a:t>
            </a:r>
            <a:r>
              <a:rPr lang="en-US" sz="1600" dirty="0" err="1">
                <a:latin typeface="Arial Narrow" panose="020B0606020202030204" pitchFamily="34" charset="0"/>
              </a:rPr>
              <a:t>experienciados</a:t>
            </a:r>
            <a:r>
              <a:rPr lang="en-US" sz="1600" dirty="0">
                <a:latin typeface="Arial Narrow" panose="020B0606020202030204" pitchFamily="34" charset="0"/>
              </a:rPr>
              <a:t> por </a:t>
            </a:r>
            <a:r>
              <a:rPr lang="en-US" sz="1600" dirty="0" err="1">
                <a:latin typeface="Arial Narrow" panose="020B0606020202030204" pitchFamily="34" charset="0"/>
              </a:rPr>
              <a:t>indivíduos</a:t>
            </a:r>
            <a:r>
              <a:rPr lang="en-US" sz="1600" dirty="0">
                <a:latin typeface="Arial Narrow" panose="020B0606020202030204" pitchFamily="34" charset="0"/>
              </a:rPr>
              <a:t> com PEA</a:t>
            </a:r>
            <a:endParaRPr lang="pt-PT" sz="1600" dirty="0">
              <a:latin typeface="Arial Narrow" panose="020B0606020202030204" pitchFamily="34" charset="0"/>
            </a:endParaRPr>
          </a:p>
          <a:p>
            <a:pPr lvl="0" algn="ctr"/>
            <a:r>
              <a:rPr lang="en-US" sz="1600" i="1" dirty="0" err="1">
                <a:latin typeface="Arial Narrow" panose="020B0606020202030204" pitchFamily="34" charset="0"/>
              </a:rPr>
              <a:t>Atividade</a:t>
            </a:r>
            <a:r>
              <a:rPr lang="en-US" sz="1600" i="1" dirty="0">
                <a:latin typeface="Arial Narrow" panose="020B0606020202030204" pitchFamily="34" charset="0"/>
              </a:rPr>
              <a:t>: </a:t>
            </a:r>
            <a:r>
              <a:rPr lang="en-US" sz="1600" i="1" dirty="0" err="1">
                <a:latin typeface="Arial Narrow" panose="020B0606020202030204" pitchFamily="34" charset="0"/>
              </a:rPr>
              <a:t>Vê</a:t>
            </a:r>
            <a:r>
              <a:rPr lang="en-US" sz="1600" i="1" dirty="0">
                <a:latin typeface="Arial Narrow" panose="020B0606020202030204" pitchFamily="34" charset="0"/>
              </a:rPr>
              <a:t> &amp; </a:t>
            </a:r>
            <a:r>
              <a:rPr lang="en-US" sz="1600" i="1" dirty="0" err="1">
                <a:latin typeface="Arial Narrow" panose="020B0606020202030204" pitchFamily="34" charset="0"/>
              </a:rPr>
              <a:t>Reflete</a:t>
            </a:r>
            <a:r>
              <a:rPr lang="en-US" sz="1600" i="1" dirty="0">
                <a:latin typeface="Arial Narrow" panose="020B0606020202030204" pitchFamily="34" charset="0"/>
              </a:rPr>
              <a:t> 4.1.2.; </a:t>
            </a:r>
            <a:r>
              <a:rPr lang="en-US" sz="1600" i="1" dirty="0" err="1">
                <a:latin typeface="Arial Narrow" panose="020B0606020202030204" pitchFamily="34" charset="0"/>
              </a:rPr>
              <a:t>Atividade</a:t>
            </a:r>
            <a:r>
              <a:rPr lang="en-US" sz="1600" i="1" dirty="0">
                <a:latin typeface="Arial Narrow" panose="020B0606020202030204" pitchFamily="34" charset="0"/>
              </a:rPr>
              <a:t>: </a:t>
            </a:r>
            <a:r>
              <a:rPr lang="en-US" sz="1600" i="1" dirty="0" err="1">
                <a:latin typeface="Arial Narrow" panose="020B0606020202030204" pitchFamily="34" charset="0"/>
              </a:rPr>
              <a:t>Pensa</a:t>
            </a:r>
            <a:r>
              <a:rPr lang="en-US" sz="1600" i="1" dirty="0">
                <a:latin typeface="Arial Narrow" panose="020B0606020202030204" pitchFamily="34" charset="0"/>
              </a:rPr>
              <a:t> &amp; </a:t>
            </a:r>
            <a:r>
              <a:rPr lang="en-US" sz="1600" i="1" dirty="0" err="1">
                <a:latin typeface="Arial Narrow" panose="020B0606020202030204" pitchFamily="34" charset="0"/>
              </a:rPr>
              <a:t>Reflete</a:t>
            </a:r>
            <a:r>
              <a:rPr lang="en-US" sz="1600" i="1" dirty="0">
                <a:latin typeface="Arial Narrow" panose="020B0606020202030204" pitchFamily="34" charset="0"/>
              </a:rPr>
              <a:t> 4.1.3.; </a:t>
            </a:r>
            <a:r>
              <a:rPr lang="en-US" sz="1600" i="1" dirty="0" err="1">
                <a:latin typeface="Arial Narrow" panose="020B0606020202030204" pitchFamily="34" charset="0"/>
              </a:rPr>
              <a:t>Atividade</a:t>
            </a:r>
            <a:r>
              <a:rPr lang="en-US" sz="1600" i="1" dirty="0">
                <a:latin typeface="Arial Narrow" panose="020B0606020202030204" pitchFamily="34" charset="0"/>
              </a:rPr>
              <a:t> : Lê &amp; </a:t>
            </a:r>
            <a:r>
              <a:rPr lang="en-US" sz="1600" i="1" dirty="0" err="1">
                <a:latin typeface="Arial Narrow" panose="020B0606020202030204" pitchFamily="34" charset="0"/>
              </a:rPr>
              <a:t>Reflete</a:t>
            </a:r>
            <a:r>
              <a:rPr lang="en-US" sz="1600" i="1" dirty="0">
                <a:latin typeface="Arial Narrow" panose="020B0606020202030204" pitchFamily="34" charset="0"/>
              </a:rPr>
              <a:t> 4.1.4; </a:t>
            </a:r>
            <a:r>
              <a:rPr lang="en-US" sz="1600" i="1" dirty="0" err="1">
                <a:latin typeface="Arial Narrow" panose="020B0606020202030204" pitchFamily="34" charset="0"/>
              </a:rPr>
              <a:t>Atividade</a:t>
            </a:r>
            <a:r>
              <a:rPr lang="en-US" sz="1600" i="1" dirty="0">
                <a:latin typeface="Arial Narrow" panose="020B0606020202030204" pitchFamily="34" charset="0"/>
              </a:rPr>
              <a:t>: Lê &amp; </a:t>
            </a:r>
            <a:r>
              <a:rPr lang="en-US" sz="1600" i="1" dirty="0" err="1">
                <a:latin typeface="Arial Narrow" panose="020B0606020202030204" pitchFamily="34" charset="0"/>
              </a:rPr>
              <a:t>Reflete</a:t>
            </a:r>
            <a:r>
              <a:rPr lang="en-US" sz="1600" i="1" dirty="0">
                <a:latin typeface="Arial Narrow" panose="020B0606020202030204" pitchFamily="34" charset="0"/>
              </a:rPr>
              <a:t> 4.1.4. (Cont.)</a:t>
            </a:r>
            <a:r>
              <a:rPr lang="pt-PT" sz="1600" i="1" dirty="0">
                <a:latin typeface="Arial Narrow" panose="020B0606020202030204" pitchFamily="34" charset="0"/>
              </a:rPr>
              <a:t>; </a:t>
            </a:r>
            <a:r>
              <a:rPr lang="en-US" sz="1600" i="1" dirty="0" err="1">
                <a:latin typeface="Arial Narrow" panose="020B0606020202030204" pitchFamily="34" charset="0"/>
              </a:rPr>
              <a:t>Atividade</a:t>
            </a:r>
            <a:r>
              <a:rPr lang="en-US" sz="1600" i="1" dirty="0">
                <a:latin typeface="Arial Narrow" panose="020B0606020202030204" pitchFamily="34" charset="0"/>
              </a:rPr>
              <a:t>: </a:t>
            </a:r>
            <a:r>
              <a:rPr lang="en-US" sz="1600" i="1" dirty="0" err="1">
                <a:latin typeface="Arial Narrow" panose="020B0606020202030204" pitchFamily="34" charset="0"/>
              </a:rPr>
              <a:t>Vê</a:t>
            </a:r>
            <a:r>
              <a:rPr lang="en-US" sz="1600" i="1" dirty="0">
                <a:latin typeface="Arial Narrow" panose="020B0606020202030204" pitchFamily="34" charset="0"/>
              </a:rPr>
              <a:t> &amp; </a:t>
            </a:r>
            <a:r>
              <a:rPr lang="en-US" sz="1600" i="1" dirty="0" err="1">
                <a:latin typeface="Arial Narrow" panose="020B0606020202030204" pitchFamily="34" charset="0"/>
              </a:rPr>
              <a:t>Reflete</a:t>
            </a:r>
            <a:r>
              <a:rPr lang="en-US" sz="1600" i="1" dirty="0">
                <a:latin typeface="Arial Narrow" panose="020B0606020202030204" pitchFamily="34" charset="0"/>
              </a:rPr>
              <a:t> 4.1.5.</a:t>
            </a:r>
            <a:r>
              <a:rPr lang="pt-PT" sz="1600" i="1" dirty="0">
                <a:latin typeface="Arial Narrow" panose="020B0606020202030204" pitchFamily="34" charset="0"/>
              </a:rPr>
              <a:t>; </a:t>
            </a:r>
            <a:r>
              <a:rPr lang="en-US" sz="1600" i="1" dirty="0" err="1">
                <a:latin typeface="Arial Narrow" panose="020B0606020202030204" pitchFamily="34" charset="0"/>
              </a:rPr>
              <a:t>Atividade</a:t>
            </a:r>
            <a:r>
              <a:rPr lang="en-US" sz="1600" i="1" dirty="0">
                <a:latin typeface="Arial Narrow" panose="020B0606020202030204" pitchFamily="34" charset="0"/>
              </a:rPr>
              <a:t>: </a:t>
            </a:r>
            <a:r>
              <a:rPr lang="en-US" sz="1600" i="1" dirty="0" err="1">
                <a:latin typeface="Arial Narrow" panose="020B0606020202030204" pitchFamily="34" charset="0"/>
              </a:rPr>
              <a:t>Pensa</a:t>
            </a:r>
            <a:r>
              <a:rPr lang="en-US" sz="1600" i="1" dirty="0">
                <a:latin typeface="Arial Narrow" panose="020B0606020202030204" pitchFamily="34" charset="0"/>
              </a:rPr>
              <a:t> &amp; </a:t>
            </a:r>
            <a:r>
              <a:rPr lang="en-US" sz="1600" i="1" dirty="0" err="1">
                <a:latin typeface="Arial Narrow" panose="020B0606020202030204" pitchFamily="34" charset="0"/>
              </a:rPr>
              <a:t>Reflete</a:t>
            </a:r>
            <a:r>
              <a:rPr lang="en-US" sz="1600" i="1" dirty="0">
                <a:latin typeface="Arial Narrow" panose="020B0606020202030204" pitchFamily="34" charset="0"/>
              </a:rPr>
              <a:t> 4.1.6. </a:t>
            </a:r>
            <a:r>
              <a:rPr lang="en-US" sz="1600" i="1" dirty="0" err="1">
                <a:latin typeface="Arial Narrow" panose="020B0606020202030204" pitchFamily="34" charset="0"/>
              </a:rPr>
              <a:t>Comunicação</a:t>
            </a:r>
            <a:r>
              <a:rPr lang="en-US" sz="1600" i="1" dirty="0">
                <a:latin typeface="Arial Narrow" panose="020B0606020202030204" pitchFamily="34" charset="0"/>
              </a:rPr>
              <a:t> social</a:t>
            </a:r>
            <a:endParaRPr lang="pt-PT" sz="1600" i="1" dirty="0">
              <a:latin typeface="Arial Narrow" panose="020B0606020202030204" pitchFamily="34" charset="0"/>
            </a:endParaRPr>
          </a:p>
          <a:p>
            <a:pPr algn="ctr"/>
            <a:r>
              <a:rPr lang="en-US" sz="1600" dirty="0" err="1">
                <a:latin typeface="Arial Narrow" panose="020B0606020202030204" pitchFamily="34" charset="0"/>
              </a:rPr>
              <a:t>Compreender</a:t>
            </a:r>
            <a:r>
              <a:rPr lang="en-US" sz="1600" dirty="0">
                <a:latin typeface="Arial Narrow" panose="020B0606020202030204" pitchFamily="34" charset="0"/>
              </a:rPr>
              <a:t> </a:t>
            </a:r>
            <a:r>
              <a:rPr lang="en-US" sz="1600" dirty="0" err="1">
                <a:latin typeface="Arial Narrow" panose="020B0606020202030204" pitchFamily="34" charset="0"/>
              </a:rPr>
              <a:t>os</a:t>
            </a:r>
            <a:r>
              <a:rPr lang="en-US" sz="1600" dirty="0">
                <a:latin typeface="Arial Narrow" panose="020B0606020202030204" pitchFamily="34" charset="0"/>
              </a:rPr>
              <a:t> </a:t>
            </a:r>
            <a:r>
              <a:rPr lang="en-US" sz="1600" dirty="0" err="1">
                <a:latin typeface="Arial Narrow" panose="020B0606020202030204" pitchFamily="34" charset="0"/>
              </a:rPr>
              <a:t>conceitos</a:t>
            </a:r>
            <a:r>
              <a:rPr lang="en-US" sz="1600" dirty="0">
                <a:latin typeface="Arial Narrow" panose="020B0606020202030204" pitchFamily="34" charset="0"/>
              </a:rPr>
              <a:t> de </a:t>
            </a:r>
            <a:r>
              <a:rPr lang="en-US" sz="1600" dirty="0" err="1">
                <a:latin typeface="Arial Narrow" panose="020B0606020202030204" pitchFamily="34" charset="0"/>
              </a:rPr>
              <a:t>interação</a:t>
            </a:r>
            <a:r>
              <a:rPr lang="en-US" sz="1600" dirty="0">
                <a:latin typeface="Arial Narrow" panose="020B0606020202030204" pitchFamily="34" charset="0"/>
              </a:rPr>
              <a:t> e de </a:t>
            </a:r>
            <a:r>
              <a:rPr lang="en-US" sz="1600" dirty="0" err="1">
                <a:latin typeface="Arial Narrow" panose="020B0606020202030204" pitchFamily="34" charset="0"/>
              </a:rPr>
              <a:t>competências</a:t>
            </a:r>
            <a:r>
              <a:rPr lang="en-US" sz="1600" dirty="0">
                <a:latin typeface="Arial Narrow" panose="020B0606020202030204" pitchFamily="34" charset="0"/>
              </a:rPr>
              <a:t> </a:t>
            </a:r>
            <a:r>
              <a:rPr lang="en-US" sz="1600" dirty="0" err="1">
                <a:latin typeface="Arial Narrow" panose="020B0606020202030204" pitchFamily="34" charset="0"/>
              </a:rPr>
              <a:t>sociais</a:t>
            </a:r>
            <a:endParaRPr lang="pt-PT" sz="1600" dirty="0">
              <a:latin typeface="Arial Narrow" panose="020B0606020202030204" pitchFamily="34" charset="0"/>
            </a:endParaRPr>
          </a:p>
          <a:p>
            <a:pPr lvl="0" algn="ctr"/>
            <a:r>
              <a:rPr lang="en-US" sz="1600" i="1" dirty="0" err="1">
                <a:latin typeface="Arial Narrow" panose="020B0606020202030204" pitchFamily="34" charset="0"/>
              </a:rPr>
              <a:t>Atividade</a:t>
            </a:r>
            <a:r>
              <a:rPr lang="en-US" sz="1600" i="1" dirty="0">
                <a:latin typeface="Arial Narrow" panose="020B0606020202030204" pitchFamily="34" charset="0"/>
              </a:rPr>
              <a:t>: Lê &amp; </a:t>
            </a:r>
            <a:r>
              <a:rPr lang="en-US" sz="1600" i="1" dirty="0" err="1">
                <a:latin typeface="Arial Narrow" panose="020B0606020202030204" pitchFamily="34" charset="0"/>
              </a:rPr>
              <a:t>Reflete</a:t>
            </a:r>
            <a:r>
              <a:rPr lang="en-US" sz="1600" i="1" dirty="0">
                <a:latin typeface="Arial Narrow" panose="020B0606020202030204" pitchFamily="34" charset="0"/>
              </a:rPr>
              <a:t> 4.2.1. </a:t>
            </a:r>
            <a:r>
              <a:rPr lang="en-US" sz="1600" i="1" dirty="0" err="1">
                <a:latin typeface="Arial Narrow" panose="020B0606020202030204" pitchFamily="34" charset="0"/>
              </a:rPr>
              <a:t>Interação</a:t>
            </a:r>
            <a:r>
              <a:rPr lang="en-US" sz="1600" i="1" dirty="0">
                <a:latin typeface="Arial Narrow" panose="020B0606020202030204" pitchFamily="34" charset="0"/>
              </a:rPr>
              <a:t> e </a:t>
            </a:r>
            <a:r>
              <a:rPr lang="en-US" sz="1600" i="1" dirty="0" err="1">
                <a:latin typeface="Arial Narrow" panose="020B0606020202030204" pitchFamily="34" charset="0"/>
              </a:rPr>
              <a:t>competências</a:t>
            </a:r>
            <a:r>
              <a:rPr lang="en-US" sz="1600" i="1" dirty="0">
                <a:latin typeface="Arial Narrow" panose="020B0606020202030204" pitchFamily="34" charset="0"/>
              </a:rPr>
              <a:t> </a:t>
            </a:r>
            <a:r>
              <a:rPr lang="en-US" sz="1600" i="1" dirty="0" err="1">
                <a:latin typeface="Arial Narrow" panose="020B0606020202030204" pitchFamily="34" charset="0"/>
              </a:rPr>
              <a:t>sociais</a:t>
            </a:r>
            <a:r>
              <a:rPr lang="pt-PT" sz="1600" i="1" dirty="0">
                <a:latin typeface="Arial Narrow" panose="020B0606020202030204" pitchFamily="34" charset="0"/>
              </a:rPr>
              <a:t>; </a:t>
            </a:r>
            <a:r>
              <a:rPr lang="en-US" sz="1600" i="1" dirty="0" err="1">
                <a:latin typeface="Arial Narrow" panose="020B0606020202030204" pitchFamily="34" charset="0"/>
              </a:rPr>
              <a:t>Atividade</a:t>
            </a:r>
            <a:r>
              <a:rPr lang="en-US" sz="1600" i="1" dirty="0">
                <a:latin typeface="Arial Narrow" panose="020B0606020202030204" pitchFamily="34" charset="0"/>
              </a:rPr>
              <a:t>: </a:t>
            </a:r>
            <a:r>
              <a:rPr lang="en-US" sz="1600" i="1" dirty="0" err="1">
                <a:latin typeface="Arial Narrow" panose="020B0606020202030204" pitchFamily="34" charset="0"/>
              </a:rPr>
              <a:t>Vê</a:t>
            </a:r>
            <a:r>
              <a:rPr lang="en-US" sz="1600" i="1" dirty="0">
                <a:latin typeface="Arial Narrow" panose="020B0606020202030204" pitchFamily="34" charset="0"/>
              </a:rPr>
              <a:t> &amp; </a:t>
            </a:r>
            <a:r>
              <a:rPr lang="en-US" sz="1600" i="1" dirty="0" err="1">
                <a:latin typeface="Arial Narrow" panose="020B0606020202030204" pitchFamily="34" charset="0"/>
              </a:rPr>
              <a:t>Reflete</a:t>
            </a:r>
            <a:r>
              <a:rPr lang="en-US" sz="1600" i="1" dirty="0">
                <a:latin typeface="Arial Narrow" panose="020B0606020202030204" pitchFamily="34" charset="0"/>
              </a:rPr>
              <a:t> 4.2. </a:t>
            </a:r>
            <a:r>
              <a:rPr lang="en-US" sz="1600" i="1" dirty="0" err="1">
                <a:latin typeface="Arial Narrow" panose="020B0606020202030204" pitchFamily="34" charset="0"/>
              </a:rPr>
              <a:t>Interação</a:t>
            </a:r>
            <a:r>
              <a:rPr lang="en-US" sz="1600" i="1" dirty="0">
                <a:latin typeface="Arial Narrow" panose="020B0606020202030204" pitchFamily="34" charset="0"/>
              </a:rPr>
              <a:t> e </a:t>
            </a:r>
            <a:r>
              <a:rPr lang="en-US" sz="1600" i="1" dirty="0" err="1">
                <a:latin typeface="Arial Narrow" panose="020B0606020202030204" pitchFamily="34" charset="0"/>
              </a:rPr>
              <a:t>competências</a:t>
            </a:r>
            <a:r>
              <a:rPr lang="en-US" sz="1600" i="1" dirty="0">
                <a:latin typeface="Arial Narrow" panose="020B0606020202030204" pitchFamily="34" charset="0"/>
              </a:rPr>
              <a:t> </a:t>
            </a:r>
            <a:r>
              <a:rPr lang="en-US" sz="1600" i="1" dirty="0" err="1">
                <a:latin typeface="Arial Narrow" panose="020B0606020202030204" pitchFamily="34" charset="0"/>
              </a:rPr>
              <a:t>sociais</a:t>
            </a:r>
            <a:r>
              <a:rPr lang="pt-PT" sz="1600" i="1" dirty="0">
                <a:latin typeface="Arial Narrow" panose="020B0606020202030204" pitchFamily="34" charset="0"/>
              </a:rPr>
              <a:t>; </a:t>
            </a:r>
            <a:r>
              <a:rPr lang="en-US" sz="1600" i="1" dirty="0" err="1">
                <a:latin typeface="Arial Narrow" panose="020B0606020202030204" pitchFamily="34" charset="0"/>
              </a:rPr>
              <a:t>Atividade</a:t>
            </a:r>
            <a:r>
              <a:rPr lang="en-US" sz="1600" i="1" dirty="0">
                <a:latin typeface="Arial Narrow" panose="020B0606020202030204" pitchFamily="34" charset="0"/>
              </a:rPr>
              <a:t>: </a:t>
            </a:r>
            <a:r>
              <a:rPr lang="en-US" sz="1600" i="1" dirty="0" err="1">
                <a:latin typeface="Arial Narrow" panose="020B0606020202030204" pitchFamily="34" charset="0"/>
              </a:rPr>
              <a:t>Vê</a:t>
            </a:r>
            <a:r>
              <a:rPr lang="en-US" sz="1600" i="1" dirty="0">
                <a:latin typeface="Arial Narrow" panose="020B0606020202030204" pitchFamily="34" charset="0"/>
              </a:rPr>
              <a:t> &amp; </a:t>
            </a:r>
            <a:r>
              <a:rPr lang="en-US" sz="1600" i="1" dirty="0" err="1">
                <a:latin typeface="Arial Narrow" panose="020B0606020202030204" pitchFamily="34" charset="0"/>
              </a:rPr>
              <a:t>Reflete</a:t>
            </a:r>
            <a:r>
              <a:rPr lang="en-US" sz="1600" i="1" dirty="0">
                <a:latin typeface="Arial Narrow" panose="020B0606020202030204" pitchFamily="34" charset="0"/>
              </a:rPr>
              <a:t> 4.1.- 4.2.; </a:t>
            </a:r>
            <a:r>
              <a:rPr lang="en-US" sz="1600" i="1" dirty="0" err="1">
                <a:latin typeface="Arial Narrow" panose="020B0606020202030204" pitchFamily="34" charset="0"/>
              </a:rPr>
              <a:t>Atividade</a:t>
            </a:r>
            <a:r>
              <a:rPr lang="en-US" sz="1600" i="1" dirty="0">
                <a:latin typeface="Arial Narrow" panose="020B0606020202030204" pitchFamily="34" charset="0"/>
              </a:rPr>
              <a:t>: </a:t>
            </a:r>
            <a:r>
              <a:rPr lang="en-US" sz="1600" i="1" dirty="0" err="1">
                <a:latin typeface="Arial Narrow" panose="020B0606020202030204" pitchFamily="34" charset="0"/>
              </a:rPr>
              <a:t>Vê</a:t>
            </a:r>
            <a:r>
              <a:rPr lang="en-US" sz="1600" i="1" dirty="0">
                <a:latin typeface="Arial Narrow" panose="020B0606020202030204" pitchFamily="34" charset="0"/>
              </a:rPr>
              <a:t> &amp; </a:t>
            </a:r>
            <a:r>
              <a:rPr lang="en-US" sz="1600" i="1" dirty="0" err="1">
                <a:latin typeface="Arial Narrow" panose="020B0606020202030204" pitchFamily="34" charset="0"/>
              </a:rPr>
              <a:t>Reflete</a:t>
            </a:r>
            <a:r>
              <a:rPr lang="en-US" sz="1600" i="1" dirty="0">
                <a:latin typeface="Arial Narrow" panose="020B0606020202030204" pitchFamily="34" charset="0"/>
              </a:rPr>
              <a:t> 4.1.- 4.2. (</a:t>
            </a:r>
            <a:r>
              <a:rPr lang="en-US" sz="1600" i="1" dirty="0" err="1">
                <a:latin typeface="Arial Narrow" panose="020B0606020202030204" pitchFamily="34" charset="0"/>
              </a:rPr>
              <a:t>Cont</a:t>
            </a:r>
            <a:r>
              <a:rPr lang="en-US" sz="1600" i="1" dirty="0">
                <a:latin typeface="Arial Narrow" panose="020B0606020202030204" pitchFamily="34" charset="0"/>
              </a:rPr>
              <a:t>); </a:t>
            </a:r>
            <a:r>
              <a:rPr lang="en-US" sz="1600" i="1" dirty="0" err="1">
                <a:latin typeface="Arial Narrow" panose="020B0606020202030204" pitchFamily="34" charset="0"/>
              </a:rPr>
              <a:t>Atividade</a:t>
            </a:r>
            <a:r>
              <a:rPr lang="en-US" sz="1600" i="1" dirty="0">
                <a:latin typeface="Arial Narrow" panose="020B0606020202030204" pitchFamily="34" charset="0"/>
              </a:rPr>
              <a:t>: </a:t>
            </a:r>
            <a:r>
              <a:rPr lang="en-US" sz="1600" i="1" dirty="0" err="1">
                <a:latin typeface="Arial Narrow" panose="020B0606020202030204" pitchFamily="34" charset="0"/>
              </a:rPr>
              <a:t>Pensa</a:t>
            </a:r>
            <a:r>
              <a:rPr lang="en-US" sz="1600" i="1" dirty="0">
                <a:latin typeface="Arial Narrow" panose="020B0606020202030204" pitchFamily="34" charset="0"/>
              </a:rPr>
              <a:t> &amp; </a:t>
            </a:r>
            <a:r>
              <a:rPr lang="en-US" sz="1600" i="1" dirty="0" err="1">
                <a:latin typeface="Arial Narrow" panose="020B0606020202030204" pitchFamily="34" charset="0"/>
              </a:rPr>
              <a:t>Reflete</a:t>
            </a:r>
            <a:r>
              <a:rPr lang="en-US" sz="1600" i="1" dirty="0">
                <a:latin typeface="Arial Narrow" panose="020B0606020202030204" pitchFamily="34" charset="0"/>
              </a:rPr>
              <a:t> 4.1.- 4.2.; </a:t>
            </a:r>
            <a:br>
              <a:rPr lang="en-US" sz="1600" i="1" dirty="0">
                <a:latin typeface="Arial Narrow" panose="020B0606020202030204" pitchFamily="34" charset="0"/>
              </a:rPr>
            </a:br>
            <a:r>
              <a:rPr lang="en-US" sz="1600" i="1" dirty="0" err="1">
                <a:latin typeface="Arial Narrow" panose="020B0606020202030204" pitchFamily="34" charset="0"/>
              </a:rPr>
              <a:t>Atividade</a:t>
            </a:r>
            <a:r>
              <a:rPr lang="en-US" sz="1600" i="1" dirty="0">
                <a:latin typeface="Arial Narrow" panose="020B0606020202030204" pitchFamily="34" charset="0"/>
              </a:rPr>
              <a:t>: </a:t>
            </a:r>
            <a:r>
              <a:rPr lang="en-US" sz="1600" i="1" dirty="0" err="1">
                <a:latin typeface="Arial Narrow" panose="020B0606020202030204" pitchFamily="34" charset="0"/>
              </a:rPr>
              <a:t>Discussão</a:t>
            </a:r>
            <a:r>
              <a:rPr lang="en-US" sz="1600" i="1" dirty="0">
                <a:latin typeface="Arial Narrow" panose="020B0606020202030204" pitchFamily="34" charset="0"/>
              </a:rPr>
              <a:t> Final 4.1.- 4.2.</a:t>
            </a:r>
            <a:endParaRPr lang="pt-PT" sz="1600" i="1" dirty="0">
              <a:latin typeface="Arial Narrow" panose="020B0606020202030204" pitchFamily="34" charset="0"/>
            </a:endParaRPr>
          </a:p>
        </p:txBody>
      </p:sp>
    </p:spTree>
    <p:extLst>
      <p:ext uri="{BB962C8B-B14F-4D97-AF65-F5344CB8AC3E}">
        <p14:creationId xmlns:p14="http://schemas.microsoft.com/office/powerpoint/2010/main" val="816698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11</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6442167" cy="1009651"/>
          </a:xfrm>
          <a:prstGeom prst="rect">
            <a:avLst/>
          </a:prstGeom>
          <a:solidFill>
            <a:srgbClr val="DAE3F3"/>
          </a:solidFill>
          <a:ln>
            <a:noFill/>
          </a:ln>
        </p:spPr>
        <p:txBody>
          <a:bodyPr spcFirstLastPara="1" wrap="square" lIns="121900" tIns="60933" rIns="121900" bIns="60933" anchor="ctr" anchorCtr="0">
            <a:noAutofit/>
          </a:bodyPr>
          <a:lstStyle/>
          <a:p>
            <a:r>
              <a:rPr lang="en-US" sz="4000" b="1" i="1" dirty="0" err="1">
                <a:latin typeface="Arial Narrow" panose="020B0606020202030204" pitchFamily="34" charset="0"/>
              </a:rPr>
              <a:t>Atividade</a:t>
            </a:r>
            <a:r>
              <a:rPr lang="en-US" sz="4000" b="1" i="1" dirty="0">
                <a:latin typeface="Arial Narrow" panose="020B0606020202030204" pitchFamily="34" charset="0"/>
              </a:rPr>
              <a:t>: </a:t>
            </a:r>
            <a:r>
              <a:rPr lang="en-US" sz="4000" b="1" i="1" dirty="0" err="1">
                <a:latin typeface="Arial Narrow" panose="020B0606020202030204" pitchFamily="34" charset="0"/>
              </a:rPr>
              <a:t>Vê</a:t>
            </a:r>
            <a:r>
              <a:rPr lang="en-US" sz="4000" b="1" i="1" dirty="0">
                <a:latin typeface="Arial Narrow" panose="020B0606020202030204" pitchFamily="34" charset="0"/>
              </a:rPr>
              <a:t> &amp; </a:t>
            </a:r>
            <a:r>
              <a:rPr lang="en-US" sz="4000" b="1" i="1" dirty="0" err="1">
                <a:latin typeface="Arial Narrow" panose="020B0606020202030204" pitchFamily="34" charset="0"/>
              </a:rPr>
              <a:t>Reflete</a:t>
            </a:r>
            <a:r>
              <a:rPr lang="en-US" sz="4000" b="1" i="1" dirty="0">
                <a:latin typeface="Arial Narrow" panose="020B0606020202030204" pitchFamily="34" charset="0"/>
              </a:rPr>
              <a:t> 4.1.2.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algn="ctr" defTabSz="685800"/>
            <a:r>
              <a:rPr lang="pt-PT" sz="2800" b="1" dirty="0"/>
              <a:t>O que é a comunicação? </a:t>
            </a:r>
          </a:p>
          <a:p>
            <a:pPr algn="ctr" defTabSz="685800"/>
            <a:r>
              <a:rPr lang="pt-PT" sz="2800" dirty="0"/>
              <a:t>Vê este curto vídeo (6:11m): </a:t>
            </a:r>
            <a:endParaRPr lang="en-US" sz="2800" dirty="0"/>
          </a:p>
          <a:p>
            <a:pPr algn="ctr" defTabSz="685800"/>
            <a:r>
              <a:rPr lang="en-US" sz="3200" i="1" dirty="0">
                <a:latin typeface="Arial Narrow" panose="020B0606020202030204" pitchFamily="34" charset="0"/>
                <a:hlinkClick r:id="rId2"/>
              </a:rPr>
              <a:t>(https://www.youtube.com/watch?v=2Lkb7OSRdGE</a:t>
            </a:r>
            <a:r>
              <a:rPr lang="en-US" sz="3200" i="1" dirty="0">
                <a:latin typeface="Arial Narrow" panose="020B0606020202030204" pitchFamily="34" charset="0"/>
              </a:rPr>
              <a:t>)</a:t>
            </a:r>
          </a:p>
        </p:txBody>
      </p:sp>
    </p:spTree>
    <p:extLst>
      <p:ext uri="{BB962C8B-B14F-4D97-AF65-F5344CB8AC3E}">
        <p14:creationId xmlns:p14="http://schemas.microsoft.com/office/powerpoint/2010/main" val="1174039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12</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6442167" cy="1009651"/>
          </a:xfrm>
          <a:prstGeom prst="rect">
            <a:avLst/>
          </a:prstGeom>
          <a:solidFill>
            <a:srgbClr val="DAE3F3"/>
          </a:solidFill>
          <a:ln>
            <a:noFill/>
          </a:ln>
        </p:spPr>
        <p:txBody>
          <a:bodyPr spcFirstLastPara="1" wrap="square" lIns="121900" tIns="60933" rIns="121900" bIns="60933" anchor="ctr" anchorCtr="0">
            <a:noAutofit/>
          </a:bodyPr>
          <a:lstStyle/>
          <a:p>
            <a:r>
              <a:rPr lang="en-US" sz="4000" b="1" i="1" dirty="0" err="1">
                <a:latin typeface="Arial Narrow" panose="020B0606020202030204" pitchFamily="34" charset="0"/>
              </a:rPr>
              <a:t>Atividade</a:t>
            </a:r>
            <a:r>
              <a:rPr lang="en-US" sz="4000" b="1" i="1" dirty="0">
                <a:latin typeface="Arial Narrow" panose="020B0606020202030204" pitchFamily="34" charset="0"/>
              </a:rPr>
              <a:t>: </a:t>
            </a:r>
            <a:r>
              <a:rPr lang="en-US" sz="4000" b="1" i="1" dirty="0" err="1">
                <a:latin typeface="Arial Narrow" panose="020B0606020202030204" pitchFamily="34" charset="0"/>
              </a:rPr>
              <a:t>Vê</a:t>
            </a:r>
            <a:r>
              <a:rPr lang="en-US" sz="4000" b="1" i="1" dirty="0">
                <a:latin typeface="Arial Narrow" panose="020B0606020202030204" pitchFamily="34" charset="0"/>
              </a:rPr>
              <a:t> &amp; </a:t>
            </a:r>
            <a:r>
              <a:rPr lang="en-US" sz="4000" b="1" i="1" dirty="0" err="1">
                <a:latin typeface="Arial Narrow" panose="020B0606020202030204" pitchFamily="34" charset="0"/>
              </a:rPr>
              <a:t>Reflete</a:t>
            </a:r>
            <a:r>
              <a:rPr lang="en-US" sz="4000" b="1" i="1" dirty="0">
                <a:latin typeface="Arial Narrow" panose="020B0606020202030204" pitchFamily="34" charset="0"/>
              </a:rPr>
              <a:t> 4.1.3.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r>
              <a:rPr lang="en-US" sz="2300" b="1" dirty="0" err="1">
                <a:latin typeface="Arial Narrow" panose="020B0606020202030204" pitchFamily="34" charset="0"/>
              </a:rPr>
              <a:t>Compreender</a:t>
            </a:r>
            <a:r>
              <a:rPr lang="en-US" sz="2300" b="1" dirty="0">
                <a:latin typeface="Arial Narrow" panose="020B0606020202030204" pitchFamily="34" charset="0"/>
              </a:rPr>
              <a:t> a </a:t>
            </a:r>
            <a:r>
              <a:rPr lang="en-US" sz="2300" b="1" dirty="0" err="1">
                <a:latin typeface="Arial Narrow" panose="020B0606020202030204" pitchFamily="34" charset="0"/>
              </a:rPr>
              <a:t>comunicação</a:t>
            </a:r>
            <a:r>
              <a:rPr lang="en-US" sz="2300" b="1" dirty="0">
                <a:latin typeface="Arial Narrow" panose="020B0606020202030204" pitchFamily="34" charset="0"/>
              </a:rPr>
              <a:t> de </a:t>
            </a:r>
            <a:r>
              <a:rPr lang="en-US" sz="2300" b="1" dirty="0" err="1">
                <a:latin typeface="Arial Narrow" panose="020B0606020202030204" pitchFamily="34" charset="0"/>
              </a:rPr>
              <a:t>uma</a:t>
            </a:r>
            <a:r>
              <a:rPr lang="en-US" sz="2300" b="1" dirty="0">
                <a:latin typeface="Arial Narrow" panose="020B0606020202030204" pitchFamily="34" charset="0"/>
              </a:rPr>
              <a:t> </a:t>
            </a:r>
            <a:r>
              <a:rPr lang="en-US" sz="2300" b="1" dirty="0" err="1">
                <a:latin typeface="Arial Narrow" panose="020B0606020202030204" pitchFamily="34" charset="0"/>
              </a:rPr>
              <a:t>pessoa</a:t>
            </a:r>
            <a:r>
              <a:rPr lang="en-US" sz="2300" b="1" dirty="0">
                <a:latin typeface="Arial Narrow" panose="020B0606020202030204" pitchFamily="34" charset="0"/>
              </a:rPr>
              <a:t> com PEA</a:t>
            </a:r>
          </a:p>
          <a:p>
            <a:pPr marL="342900" indent="-342900">
              <a:buFont typeface="Arial" panose="020B0604020202020204" pitchFamily="34" charset="0"/>
              <a:buChar char="•"/>
            </a:pPr>
            <a:r>
              <a:rPr lang="en-US" sz="2300" dirty="0">
                <a:latin typeface="Arial Narrow" panose="020B0606020202030204" pitchFamily="34" charset="0"/>
              </a:rPr>
              <a:t>A </a:t>
            </a:r>
            <a:r>
              <a:rPr lang="en-US" sz="2300" b="1" dirty="0" err="1">
                <a:latin typeface="Arial Narrow" panose="020B0606020202030204" pitchFamily="34" charset="0"/>
              </a:rPr>
              <a:t>comunicação</a:t>
            </a:r>
            <a:r>
              <a:rPr lang="en-US" sz="2300" dirty="0">
                <a:latin typeface="Arial Narrow" panose="020B0606020202030204" pitchFamily="34" charset="0"/>
              </a:rPr>
              <a:t> </a:t>
            </a:r>
            <a:r>
              <a:rPr lang="en-US" sz="2300" dirty="0" err="1">
                <a:latin typeface="Arial Narrow" panose="020B0606020202030204" pitchFamily="34" charset="0"/>
              </a:rPr>
              <a:t>acontece</a:t>
            </a:r>
            <a:r>
              <a:rPr lang="en-US" sz="2300" dirty="0">
                <a:latin typeface="Arial Narrow" panose="020B0606020202030204" pitchFamily="34" charset="0"/>
              </a:rPr>
              <a:t> </a:t>
            </a:r>
            <a:r>
              <a:rPr lang="en-US" sz="2300" dirty="0" err="1">
                <a:latin typeface="Arial Narrow" panose="020B0606020202030204" pitchFamily="34" charset="0"/>
              </a:rPr>
              <a:t>quando</a:t>
            </a:r>
            <a:r>
              <a:rPr lang="en-US" sz="2300" dirty="0">
                <a:latin typeface="Arial Narrow" panose="020B0606020202030204" pitchFamily="34" charset="0"/>
              </a:rPr>
              <a:t> </a:t>
            </a:r>
            <a:r>
              <a:rPr lang="en-US" sz="2300" dirty="0" err="1">
                <a:latin typeface="Arial Narrow" panose="020B0606020202030204" pitchFamily="34" charset="0"/>
              </a:rPr>
              <a:t>uma</a:t>
            </a:r>
            <a:r>
              <a:rPr lang="en-US" sz="2300" dirty="0">
                <a:latin typeface="Arial Narrow" panose="020B0606020202030204" pitchFamily="34" charset="0"/>
              </a:rPr>
              <a:t> </a:t>
            </a:r>
            <a:r>
              <a:rPr lang="en-US" sz="2300" dirty="0" err="1">
                <a:latin typeface="Arial Narrow" panose="020B0606020202030204" pitchFamily="34" charset="0"/>
              </a:rPr>
              <a:t>pessoa</a:t>
            </a:r>
            <a:r>
              <a:rPr lang="en-US" sz="2300" dirty="0">
                <a:latin typeface="Arial Narrow" panose="020B0606020202030204" pitchFamily="34" charset="0"/>
              </a:rPr>
              <a:t> </a:t>
            </a:r>
            <a:r>
              <a:rPr lang="en-US" sz="2300" dirty="0" err="1">
                <a:latin typeface="Arial Narrow" panose="020B0606020202030204" pitchFamily="34" charset="0"/>
              </a:rPr>
              <a:t>envia</a:t>
            </a:r>
            <a:r>
              <a:rPr lang="en-US" sz="2300" dirty="0">
                <a:latin typeface="Arial Narrow" panose="020B0606020202030204" pitchFamily="34" charset="0"/>
              </a:rPr>
              <a:t> </a:t>
            </a:r>
            <a:r>
              <a:rPr lang="en-US" sz="2300" dirty="0" err="1">
                <a:latin typeface="Arial Narrow" panose="020B0606020202030204" pitchFamily="34" charset="0"/>
              </a:rPr>
              <a:t>uma</a:t>
            </a:r>
            <a:r>
              <a:rPr lang="en-US" sz="2300" dirty="0">
                <a:latin typeface="Arial Narrow" panose="020B0606020202030204" pitchFamily="34" charset="0"/>
              </a:rPr>
              <a:t> </a:t>
            </a:r>
            <a:r>
              <a:rPr lang="en-US" sz="2300" dirty="0" err="1">
                <a:latin typeface="Arial Narrow" panose="020B0606020202030204" pitchFamily="34" charset="0"/>
              </a:rPr>
              <a:t>mensagem</a:t>
            </a:r>
            <a:r>
              <a:rPr lang="en-US" sz="2300" dirty="0">
                <a:latin typeface="Arial Narrow" panose="020B0606020202030204" pitchFamily="34" charset="0"/>
              </a:rPr>
              <a:t> a </a:t>
            </a:r>
            <a:r>
              <a:rPr lang="en-US" sz="2300" dirty="0" err="1">
                <a:latin typeface="Arial Narrow" panose="020B0606020202030204" pitchFamily="34" charset="0"/>
              </a:rPr>
              <a:t>outra</a:t>
            </a:r>
            <a:r>
              <a:rPr lang="en-US" sz="2300" dirty="0">
                <a:latin typeface="Arial Narrow" panose="020B0606020202030204" pitchFamily="34" charset="0"/>
              </a:rPr>
              <a:t> </a:t>
            </a:r>
            <a:r>
              <a:rPr lang="en-US" sz="2300" dirty="0" err="1">
                <a:latin typeface="Arial Narrow" panose="020B0606020202030204" pitchFamily="34" charset="0"/>
              </a:rPr>
              <a:t>pessoa</a:t>
            </a:r>
            <a:r>
              <a:rPr lang="en-US" sz="2300" dirty="0">
                <a:latin typeface="Arial Narrow" panose="020B0606020202030204" pitchFamily="34" charset="0"/>
              </a:rPr>
              <a:t>. </a:t>
            </a:r>
            <a:r>
              <a:rPr lang="en-US" sz="2300" dirty="0" err="1">
                <a:latin typeface="Arial Narrow" panose="020B0606020202030204" pitchFamily="34" charset="0"/>
              </a:rPr>
              <a:t>Esta</a:t>
            </a:r>
            <a:r>
              <a:rPr lang="en-US" sz="2300" dirty="0">
                <a:latin typeface="Arial Narrow" panose="020B0606020202030204" pitchFamily="34" charset="0"/>
              </a:rPr>
              <a:t> </a:t>
            </a:r>
            <a:r>
              <a:rPr lang="en-US" sz="2300" dirty="0" err="1">
                <a:latin typeface="Arial Narrow" panose="020B0606020202030204" pitchFamily="34" charset="0"/>
              </a:rPr>
              <a:t>pode</a:t>
            </a:r>
            <a:r>
              <a:rPr lang="en-US" sz="2300" dirty="0">
                <a:latin typeface="Arial Narrow" panose="020B0606020202030204" pitchFamily="34" charset="0"/>
              </a:rPr>
              <a:t> ser </a:t>
            </a:r>
            <a:r>
              <a:rPr lang="en-US" sz="2300" b="1" dirty="0">
                <a:latin typeface="Arial Narrow" panose="020B0606020202030204" pitchFamily="34" charset="0"/>
              </a:rPr>
              <a:t>verbal </a:t>
            </a:r>
            <a:r>
              <a:rPr lang="en-US" sz="2300" dirty="0" err="1">
                <a:latin typeface="Arial Narrow" panose="020B0606020202030204" pitchFamily="34" charset="0"/>
              </a:rPr>
              <a:t>ou</a:t>
            </a:r>
            <a:r>
              <a:rPr lang="en-US" sz="2300" b="1" dirty="0">
                <a:latin typeface="Arial Narrow" panose="020B0606020202030204" pitchFamily="34" charset="0"/>
              </a:rPr>
              <a:t> </a:t>
            </a:r>
            <a:r>
              <a:rPr lang="en-US" sz="2300" b="1" dirty="0" err="1">
                <a:latin typeface="Arial Narrow" panose="020B0606020202030204" pitchFamily="34" charset="0"/>
              </a:rPr>
              <a:t>não</a:t>
            </a:r>
            <a:r>
              <a:rPr lang="en-US" sz="2300" b="1" dirty="0">
                <a:latin typeface="Arial Narrow" panose="020B0606020202030204" pitchFamily="34" charset="0"/>
              </a:rPr>
              <a:t> verbal</a:t>
            </a:r>
            <a:endParaRPr lang="en-US" sz="2300" dirty="0">
              <a:latin typeface="Arial Narrow" panose="020B0606020202030204" pitchFamily="34" charset="0"/>
            </a:endParaRPr>
          </a:p>
          <a:p>
            <a:pPr marL="342900" indent="-342900">
              <a:buFont typeface="Arial" panose="020B0604020202020204" pitchFamily="34" charset="0"/>
              <a:buChar char="•"/>
            </a:pPr>
            <a:r>
              <a:rPr lang="en-US" sz="2300" dirty="0">
                <a:latin typeface="Arial Narrow" panose="020B0606020202030204" pitchFamily="34" charset="0"/>
              </a:rPr>
              <a:t>As </a:t>
            </a:r>
            <a:r>
              <a:rPr lang="en-US" sz="2300" b="1" dirty="0" err="1">
                <a:latin typeface="Arial Narrow" panose="020B0606020202030204" pitchFamily="34" charset="0"/>
              </a:rPr>
              <a:t>interações</a:t>
            </a:r>
            <a:r>
              <a:rPr lang="en-US" sz="2300" dirty="0">
                <a:latin typeface="Arial Narrow" panose="020B0606020202030204" pitchFamily="34" charset="0"/>
              </a:rPr>
              <a:t> </a:t>
            </a:r>
            <a:r>
              <a:rPr lang="en-US" sz="2300" dirty="0" err="1">
                <a:latin typeface="Arial Narrow" panose="020B0606020202030204" pitchFamily="34" charset="0"/>
              </a:rPr>
              <a:t>acontecem</a:t>
            </a:r>
            <a:r>
              <a:rPr lang="en-US" sz="2300" dirty="0">
                <a:latin typeface="Arial Narrow" panose="020B0606020202030204" pitchFamily="34" charset="0"/>
              </a:rPr>
              <a:t> </a:t>
            </a:r>
            <a:r>
              <a:rPr lang="en-US" sz="2300" dirty="0" err="1">
                <a:latin typeface="Arial Narrow" panose="020B0606020202030204" pitchFamily="34" charset="0"/>
              </a:rPr>
              <a:t>quando</a:t>
            </a:r>
            <a:r>
              <a:rPr lang="en-US" sz="2300" dirty="0">
                <a:latin typeface="Arial Narrow" panose="020B0606020202030204" pitchFamily="34" charset="0"/>
              </a:rPr>
              <a:t> </a:t>
            </a:r>
            <a:r>
              <a:rPr lang="en-US" sz="2300" dirty="0" err="1">
                <a:latin typeface="Arial Narrow" panose="020B0606020202030204" pitchFamily="34" charset="0"/>
              </a:rPr>
              <a:t>duas</a:t>
            </a:r>
            <a:r>
              <a:rPr lang="en-US" sz="2300" dirty="0">
                <a:latin typeface="Arial Narrow" panose="020B0606020202030204" pitchFamily="34" charset="0"/>
              </a:rPr>
              <a:t> </a:t>
            </a:r>
            <a:r>
              <a:rPr lang="en-US" sz="2300" dirty="0" err="1">
                <a:latin typeface="Arial Narrow" panose="020B0606020202030204" pitchFamily="34" charset="0"/>
              </a:rPr>
              <a:t>pessoas</a:t>
            </a:r>
            <a:r>
              <a:rPr lang="en-US" sz="2300" dirty="0">
                <a:latin typeface="Arial Narrow" panose="020B0606020202030204" pitchFamily="34" charset="0"/>
              </a:rPr>
              <a:t> </a:t>
            </a:r>
            <a:r>
              <a:rPr lang="en-US" sz="2300" dirty="0" err="1">
                <a:latin typeface="Arial Narrow" panose="020B0606020202030204" pitchFamily="34" charset="0"/>
              </a:rPr>
              <a:t>respondem</a:t>
            </a:r>
            <a:r>
              <a:rPr lang="en-US" sz="2300" dirty="0">
                <a:latin typeface="Arial Narrow" panose="020B0606020202030204" pitchFamily="34" charset="0"/>
              </a:rPr>
              <a:t> </a:t>
            </a:r>
            <a:r>
              <a:rPr lang="en-US" sz="2300" dirty="0" err="1">
                <a:latin typeface="Arial Narrow" panose="020B0606020202030204" pitchFamily="34" charset="0"/>
              </a:rPr>
              <a:t>uma</a:t>
            </a:r>
            <a:r>
              <a:rPr lang="en-US" sz="2300" dirty="0">
                <a:latin typeface="Arial Narrow" panose="020B0606020202030204" pitchFamily="34" charset="0"/>
              </a:rPr>
              <a:t> à </a:t>
            </a:r>
            <a:r>
              <a:rPr lang="en-US" sz="2300" dirty="0" err="1">
                <a:latin typeface="Arial Narrow" panose="020B0606020202030204" pitchFamily="34" charset="0"/>
              </a:rPr>
              <a:t>outra</a:t>
            </a:r>
            <a:r>
              <a:rPr lang="en-US" sz="2300" dirty="0">
                <a:latin typeface="Arial Narrow" panose="020B0606020202030204" pitchFamily="34" charset="0"/>
              </a:rPr>
              <a:t> – </a:t>
            </a:r>
            <a:r>
              <a:rPr lang="en-US" sz="2300" dirty="0" err="1">
                <a:latin typeface="Arial Narrow" panose="020B0606020202030204" pitchFamily="34" charset="0"/>
              </a:rPr>
              <a:t>comunicação</a:t>
            </a:r>
            <a:r>
              <a:rPr lang="en-US" sz="2300" dirty="0">
                <a:latin typeface="Arial Narrow" panose="020B0606020202030204" pitchFamily="34" charset="0"/>
              </a:rPr>
              <a:t> bi-</a:t>
            </a:r>
            <a:r>
              <a:rPr lang="en-US" sz="2300" dirty="0" err="1">
                <a:latin typeface="Arial Narrow" panose="020B0606020202030204" pitchFamily="34" charset="0"/>
              </a:rPr>
              <a:t>direcional</a:t>
            </a:r>
            <a:endParaRPr lang="en-US" sz="2300" dirty="0">
              <a:latin typeface="Arial Narrow" panose="020B0606020202030204" pitchFamily="34" charset="0"/>
            </a:endParaRPr>
          </a:p>
          <a:p>
            <a:pPr marL="342900" indent="-342900">
              <a:buFont typeface="Arial" panose="020B0604020202020204" pitchFamily="34" charset="0"/>
              <a:buChar char="•"/>
            </a:pPr>
            <a:endParaRPr lang="en-US" sz="2300" b="1" u="sng" dirty="0">
              <a:latin typeface="Arial Narrow" panose="020B0606020202030204" pitchFamily="34" charset="0"/>
            </a:endParaRPr>
          </a:p>
          <a:p>
            <a:r>
              <a:rPr lang="en-US" sz="2300" b="1" u="sng" dirty="0" err="1">
                <a:latin typeface="Arial Narrow" panose="020B0606020202030204" pitchFamily="34" charset="0"/>
              </a:rPr>
              <a:t>Muitas</a:t>
            </a:r>
            <a:r>
              <a:rPr lang="en-US" sz="2300" b="1" u="sng" dirty="0">
                <a:latin typeface="Arial Narrow" panose="020B0606020202030204" pitchFamily="34" charset="0"/>
              </a:rPr>
              <a:t> </a:t>
            </a:r>
            <a:r>
              <a:rPr lang="en-US" sz="2300" b="1" u="sng" dirty="0" err="1">
                <a:latin typeface="Arial Narrow" panose="020B0606020202030204" pitchFamily="34" charset="0"/>
              </a:rPr>
              <a:t>pessoas</a:t>
            </a:r>
            <a:r>
              <a:rPr lang="en-US" sz="2300" b="1" u="sng" dirty="0">
                <a:latin typeface="Arial Narrow" panose="020B0606020202030204" pitchFamily="34" charset="0"/>
              </a:rPr>
              <a:t> com PEA </a:t>
            </a:r>
            <a:r>
              <a:rPr lang="en-US" sz="2300" b="1" u="sng" dirty="0" err="1">
                <a:latin typeface="Arial Narrow" panose="020B0606020202030204" pitchFamily="34" charset="0"/>
              </a:rPr>
              <a:t>experienciam</a:t>
            </a:r>
            <a:r>
              <a:rPr lang="en-US" sz="2300" b="1" u="sng" dirty="0">
                <a:latin typeface="Arial Narrow" panose="020B0606020202030204" pitchFamily="34" charset="0"/>
              </a:rPr>
              <a:t> </a:t>
            </a:r>
            <a:r>
              <a:rPr lang="en-US" sz="2300" b="1" u="sng" dirty="0" err="1">
                <a:latin typeface="Arial Narrow" panose="020B0606020202030204" pitchFamily="34" charset="0"/>
              </a:rPr>
              <a:t>dificuldades</a:t>
            </a:r>
            <a:r>
              <a:rPr lang="en-US" sz="2300" b="1" u="sng" dirty="0">
                <a:latin typeface="Arial Narrow" panose="020B0606020202030204" pitchFamily="34" charset="0"/>
              </a:rPr>
              <a:t> </a:t>
            </a:r>
            <a:r>
              <a:rPr lang="en-US" sz="2300" b="1" u="sng" dirty="0" err="1">
                <a:latin typeface="Arial Narrow" panose="020B0606020202030204" pitchFamily="34" charset="0"/>
              </a:rPr>
              <a:t>em</a:t>
            </a:r>
            <a:r>
              <a:rPr lang="en-US" sz="2300" dirty="0">
                <a:latin typeface="Arial Narrow" panose="020B0606020202030204" pitchFamily="34" charset="0"/>
              </a:rPr>
              <a:t>:</a:t>
            </a:r>
          </a:p>
          <a:p>
            <a:pPr marL="342900" indent="-342900">
              <a:buFont typeface="Arial" panose="020B0604020202020204" pitchFamily="34" charset="0"/>
              <a:buChar char="•"/>
            </a:pPr>
            <a:r>
              <a:rPr lang="en-US" sz="2300" dirty="0" err="1">
                <a:latin typeface="Arial Narrow" panose="020B0606020202030204" pitchFamily="34" charset="0"/>
              </a:rPr>
              <a:t>Interagir</a:t>
            </a:r>
            <a:r>
              <a:rPr lang="en-US" sz="2300" dirty="0">
                <a:latin typeface="Arial Narrow" panose="020B0606020202030204" pitchFamily="34" charset="0"/>
              </a:rPr>
              <a:t> com outros</a:t>
            </a:r>
          </a:p>
          <a:p>
            <a:pPr marL="342900" indent="-342900">
              <a:buFont typeface="Arial" panose="020B0604020202020204" pitchFamily="34" charset="0"/>
              <a:buChar char="•"/>
            </a:pPr>
            <a:r>
              <a:rPr lang="en-US" sz="2300" dirty="0" err="1">
                <a:latin typeface="Arial Narrow" panose="020B0606020202030204" pitchFamily="34" charset="0"/>
              </a:rPr>
              <a:t>Iniciar</a:t>
            </a:r>
            <a:r>
              <a:rPr lang="en-US" sz="2300" dirty="0">
                <a:latin typeface="Arial Narrow" panose="020B0606020202030204" pitchFamily="34" charset="0"/>
              </a:rPr>
              <a:t> </a:t>
            </a:r>
            <a:r>
              <a:rPr lang="en-US" sz="2300" dirty="0" err="1">
                <a:latin typeface="Arial Narrow" panose="020B0606020202030204" pitchFamily="34" charset="0"/>
              </a:rPr>
              <a:t>interações</a:t>
            </a:r>
            <a:r>
              <a:rPr lang="en-US" sz="2300" dirty="0">
                <a:latin typeface="Arial Narrow" panose="020B0606020202030204" pitchFamily="34" charset="0"/>
              </a:rPr>
              <a:t>, responder a outros, </a:t>
            </a:r>
            <a:r>
              <a:rPr lang="en-US" sz="2300" dirty="0" err="1">
                <a:latin typeface="Arial Narrow" panose="020B0606020202030204" pitchFamily="34" charset="0"/>
              </a:rPr>
              <a:t>ou</a:t>
            </a:r>
            <a:r>
              <a:rPr lang="en-US" sz="2300" dirty="0">
                <a:latin typeface="Arial Narrow" panose="020B0606020202030204" pitchFamily="34" charset="0"/>
              </a:rPr>
              <a:t> usar a </a:t>
            </a:r>
            <a:r>
              <a:rPr lang="en-US" sz="2300" dirty="0" err="1">
                <a:latin typeface="Arial Narrow" panose="020B0606020202030204" pitchFamily="34" charset="0"/>
              </a:rPr>
              <a:t>interação</a:t>
            </a:r>
            <a:r>
              <a:rPr lang="en-US" sz="2300" dirty="0">
                <a:latin typeface="Arial Narrow" panose="020B0606020202030204" pitchFamily="34" charset="0"/>
              </a:rPr>
              <a:t> para </a:t>
            </a:r>
            <a:r>
              <a:rPr lang="en-US" sz="2300" dirty="0" err="1">
                <a:latin typeface="Arial Narrow" panose="020B0606020202030204" pitchFamily="34" charset="0"/>
              </a:rPr>
              <a:t>mostrar</a:t>
            </a:r>
            <a:r>
              <a:rPr lang="en-US" sz="2300" dirty="0">
                <a:latin typeface="Arial Narrow" panose="020B0606020202030204" pitchFamily="34" charset="0"/>
              </a:rPr>
              <a:t> </a:t>
            </a:r>
            <a:r>
              <a:rPr lang="en-US" sz="2300" dirty="0" err="1">
                <a:latin typeface="Arial Narrow" panose="020B0606020202030204" pitchFamily="34" charset="0"/>
              </a:rPr>
              <a:t>coisas</a:t>
            </a:r>
            <a:r>
              <a:rPr lang="en-US" sz="2300" dirty="0">
                <a:latin typeface="Arial Narrow" panose="020B0606020202030204" pitchFamily="34" charset="0"/>
              </a:rPr>
              <a:t> </a:t>
            </a:r>
            <a:r>
              <a:rPr lang="en-US" sz="2300" dirty="0" err="1">
                <a:latin typeface="Arial Narrow" panose="020B0606020202030204" pitchFamily="34" charset="0"/>
              </a:rPr>
              <a:t>às</a:t>
            </a:r>
            <a:r>
              <a:rPr lang="en-US" sz="2300" dirty="0">
                <a:latin typeface="Arial Narrow" panose="020B0606020202030204" pitchFamily="34" charset="0"/>
              </a:rPr>
              <a:t> </a:t>
            </a:r>
            <a:r>
              <a:rPr lang="en-US" sz="2300" dirty="0" err="1">
                <a:latin typeface="Arial Narrow" panose="020B0606020202030204" pitchFamily="34" charset="0"/>
              </a:rPr>
              <a:t>outras</a:t>
            </a:r>
            <a:r>
              <a:rPr lang="en-US" sz="2300" dirty="0">
                <a:latin typeface="Arial Narrow" panose="020B0606020202030204" pitchFamily="34" charset="0"/>
              </a:rPr>
              <a:t> </a:t>
            </a:r>
            <a:r>
              <a:rPr lang="en-US" sz="2300" dirty="0" err="1">
                <a:latin typeface="Arial Narrow" panose="020B0606020202030204" pitchFamily="34" charset="0"/>
              </a:rPr>
              <a:t>pessoas</a:t>
            </a:r>
            <a:r>
              <a:rPr lang="en-US" sz="2300" dirty="0">
                <a:latin typeface="Arial Narrow" panose="020B0606020202030204" pitchFamily="34" charset="0"/>
              </a:rPr>
              <a:t> </a:t>
            </a:r>
            <a:r>
              <a:rPr lang="en-US" sz="2300" dirty="0" err="1">
                <a:latin typeface="Arial Narrow" panose="020B0606020202030204" pitchFamily="34" charset="0"/>
              </a:rPr>
              <a:t>ou</a:t>
            </a:r>
            <a:r>
              <a:rPr lang="en-US" sz="2300" dirty="0">
                <a:latin typeface="Arial Narrow" panose="020B0606020202030204" pitchFamily="34" charset="0"/>
              </a:rPr>
              <a:t> ser </a:t>
            </a:r>
            <a:r>
              <a:rPr lang="en-US" sz="2300" dirty="0" err="1">
                <a:latin typeface="Arial Narrow" panose="020B0606020202030204" pitchFamily="34" charset="0"/>
              </a:rPr>
              <a:t>sociavelmente</a:t>
            </a:r>
            <a:r>
              <a:rPr lang="en-US" sz="2300" dirty="0">
                <a:latin typeface="Arial Narrow" panose="020B0606020202030204" pitchFamily="34" charset="0"/>
              </a:rPr>
              <a:t> </a:t>
            </a:r>
            <a:r>
              <a:rPr lang="en-US" sz="2300" dirty="0" err="1">
                <a:latin typeface="Arial Narrow" panose="020B0606020202030204" pitchFamily="34" charset="0"/>
              </a:rPr>
              <a:t>compreensíveis</a:t>
            </a:r>
            <a:r>
              <a:rPr lang="en-US" sz="2300" dirty="0">
                <a:latin typeface="Arial Narrow" panose="020B0606020202030204" pitchFamily="34" charset="0"/>
              </a:rPr>
              <a:t> e </a:t>
            </a:r>
            <a:r>
              <a:rPr lang="en-US" sz="2300" dirty="0" err="1">
                <a:latin typeface="Arial Narrow" panose="020B0606020202030204" pitchFamily="34" charset="0"/>
              </a:rPr>
              <a:t>relacionáveis</a:t>
            </a:r>
            <a:r>
              <a:rPr lang="en-US" sz="2300" dirty="0">
                <a:latin typeface="Arial Narrow" panose="020B0606020202030204" pitchFamily="34" charset="0"/>
              </a:rPr>
              <a:t> com </a:t>
            </a:r>
            <a:r>
              <a:rPr lang="en-US" sz="2300" dirty="0" err="1">
                <a:latin typeface="Arial Narrow" panose="020B0606020202030204" pitchFamily="34" charset="0"/>
              </a:rPr>
              <a:t>outras</a:t>
            </a:r>
            <a:r>
              <a:rPr lang="en-US" sz="2300" dirty="0">
                <a:latin typeface="Arial Narrow" panose="020B0606020202030204" pitchFamily="34" charset="0"/>
              </a:rPr>
              <a:t> </a:t>
            </a:r>
            <a:r>
              <a:rPr lang="en-US" sz="2300" dirty="0" err="1">
                <a:latin typeface="Arial Narrow" panose="020B0606020202030204" pitchFamily="34" charset="0"/>
              </a:rPr>
              <a:t>pessoas</a:t>
            </a:r>
            <a:r>
              <a:rPr lang="en-US" sz="2300" dirty="0">
                <a:latin typeface="Arial Narrow" panose="020B0606020202030204" pitchFamily="34" charset="0"/>
              </a:rPr>
              <a:t>, </a:t>
            </a:r>
            <a:r>
              <a:rPr lang="en-US" sz="2300" dirty="0" err="1">
                <a:latin typeface="Arial Narrow" panose="020B0606020202030204" pitchFamily="34" charset="0"/>
              </a:rPr>
              <a:t>fazer</a:t>
            </a:r>
            <a:r>
              <a:rPr lang="en-US" sz="2300" dirty="0">
                <a:latin typeface="Arial Narrow" panose="020B0606020202030204" pitchFamily="34" charset="0"/>
              </a:rPr>
              <a:t> parte da </a:t>
            </a:r>
            <a:r>
              <a:rPr lang="en-US" sz="2300" dirty="0" err="1">
                <a:latin typeface="Arial Narrow" panose="020B0606020202030204" pitchFamily="34" charset="0"/>
              </a:rPr>
              <a:t>rotina</a:t>
            </a:r>
            <a:r>
              <a:rPr lang="en-US" sz="2300" dirty="0">
                <a:latin typeface="Arial Narrow" panose="020B0606020202030204" pitchFamily="34" charset="0"/>
              </a:rPr>
              <a:t> da </a:t>
            </a:r>
            <a:r>
              <a:rPr lang="en-US" sz="2300" dirty="0" err="1">
                <a:latin typeface="Arial Narrow" panose="020B0606020202030204" pitchFamily="34" charset="0"/>
              </a:rPr>
              <a:t>família</a:t>
            </a:r>
            <a:r>
              <a:rPr lang="en-US" sz="2300" dirty="0">
                <a:latin typeface="Arial Narrow" panose="020B0606020202030204" pitchFamily="34" charset="0"/>
              </a:rPr>
              <a:t>, do </a:t>
            </a:r>
            <a:r>
              <a:rPr lang="en-US" sz="2300" dirty="0" err="1">
                <a:latin typeface="Arial Narrow" panose="020B0606020202030204" pitchFamily="34" charset="0"/>
              </a:rPr>
              <a:t>trabalho</a:t>
            </a:r>
            <a:r>
              <a:rPr lang="en-US" sz="2300" dirty="0">
                <a:latin typeface="Arial Narrow" panose="020B0606020202030204" pitchFamily="34" charset="0"/>
              </a:rPr>
              <a:t>, e da </a:t>
            </a:r>
            <a:r>
              <a:rPr lang="en-US" sz="2300" dirty="0" err="1">
                <a:latin typeface="Arial Narrow" panose="020B0606020202030204" pitchFamily="34" charset="0"/>
              </a:rPr>
              <a:t>vida</a:t>
            </a:r>
            <a:r>
              <a:rPr lang="en-US" sz="2300" dirty="0">
                <a:latin typeface="Arial Narrow" panose="020B0606020202030204" pitchFamily="34" charset="0"/>
              </a:rPr>
              <a:t> social</a:t>
            </a:r>
          </a:p>
        </p:txBody>
      </p:sp>
    </p:spTree>
    <p:extLst>
      <p:ext uri="{BB962C8B-B14F-4D97-AF65-F5344CB8AC3E}">
        <p14:creationId xmlns:p14="http://schemas.microsoft.com/office/powerpoint/2010/main" val="541342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13</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6442167" cy="1009651"/>
          </a:xfrm>
          <a:prstGeom prst="rect">
            <a:avLst/>
          </a:prstGeom>
          <a:solidFill>
            <a:srgbClr val="DAE3F3"/>
          </a:solidFill>
          <a:ln>
            <a:noFill/>
          </a:ln>
        </p:spPr>
        <p:txBody>
          <a:bodyPr spcFirstLastPara="1" wrap="square" lIns="121900" tIns="60933" rIns="121900" bIns="60933" anchor="ctr" anchorCtr="0">
            <a:noAutofit/>
          </a:bodyPr>
          <a:lstStyle/>
          <a:p>
            <a:r>
              <a:rPr lang="en-US" sz="4000" b="1" i="1" dirty="0" err="1">
                <a:latin typeface="Arial Narrow" panose="020B0606020202030204" pitchFamily="34" charset="0"/>
              </a:rPr>
              <a:t>Atividade</a:t>
            </a:r>
            <a:r>
              <a:rPr lang="en-US" sz="4000" b="1" i="1" dirty="0">
                <a:latin typeface="Arial Narrow" panose="020B0606020202030204" pitchFamily="34" charset="0"/>
              </a:rPr>
              <a:t>: </a:t>
            </a:r>
            <a:r>
              <a:rPr lang="en-US" sz="4000" b="1" i="1" dirty="0" err="1">
                <a:latin typeface="Arial Narrow" panose="020B0606020202030204" pitchFamily="34" charset="0"/>
              </a:rPr>
              <a:t>Vê</a:t>
            </a:r>
            <a:r>
              <a:rPr lang="en-US" sz="4000" b="1" i="1" dirty="0">
                <a:latin typeface="Arial Narrow" panose="020B0606020202030204" pitchFamily="34" charset="0"/>
              </a:rPr>
              <a:t> &amp; </a:t>
            </a:r>
            <a:r>
              <a:rPr lang="en-US" sz="4000" b="1" i="1" dirty="0" err="1">
                <a:latin typeface="Arial Narrow" panose="020B0606020202030204" pitchFamily="34" charset="0"/>
              </a:rPr>
              <a:t>Reflete</a:t>
            </a:r>
            <a:r>
              <a:rPr lang="en-US" sz="4000" b="1" i="1" dirty="0">
                <a:latin typeface="Arial Narrow" panose="020B0606020202030204" pitchFamily="34" charset="0"/>
              </a:rPr>
              <a:t> 4.1.4.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gn="ctr">
              <a:buClr>
                <a:srgbClr val="C00000"/>
              </a:buClr>
            </a:pPr>
            <a:r>
              <a:rPr lang="en-US" sz="2000" dirty="0">
                <a:latin typeface="Arial" panose="020B0604020202020204" pitchFamily="34" charset="0"/>
                <a:cs typeface="Arial" panose="020B0604020202020204" pitchFamily="34" charset="0"/>
              </a:rPr>
              <a:t>A </a:t>
            </a:r>
            <a:r>
              <a:rPr lang="en-US" sz="2000" b="1" dirty="0" err="1">
                <a:latin typeface="Arial" panose="020B0604020202020204" pitchFamily="34" charset="0"/>
                <a:cs typeface="Arial" panose="020B0604020202020204" pitchFamily="34" charset="0"/>
              </a:rPr>
              <a:t>Comunicação</a:t>
            </a:r>
            <a:r>
              <a:rPr lang="en-US" sz="2000" b="1" dirty="0">
                <a:latin typeface="Arial" panose="020B0604020202020204" pitchFamily="34" charset="0"/>
                <a:cs typeface="Arial" panose="020B0604020202020204" pitchFamily="34" charset="0"/>
              </a:rPr>
              <a:t> Social</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refere</a:t>
            </a:r>
            <a:r>
              <a:rPr lang="en-US" sz="2000" dirty="0">
                <a:latin typeface="Arial" panose="020B0604020202020204" pitchFamily="34" charset="0"/>
                <a:cs typeface="Arial" panose="020B0604020202020204" pitchFamily="34" charset="0"/>
              </a:rPr>
              <a:t>-se à </a:t>
            </a:r>
            <a:r>
              <a:rPr lang="en-US" sz="2000" dirty="0" err="1">
                <a:latin typeface="Arial" panose="020B0604020202020204" pitchFamily="34" charset="0"/>
                <a:cs typeface="Arial" panose="020B0604020202020204" pitchFamily="34" charset="0"/>
              </a:rPr>
              <a:t>linguagem</a:t>
            </a:r>
            <a:r>
              <a:rPr lang="en-US" sz="2000" dirty="0">
                <a:latin typeface="Arial" panose="020B0604020202020204" pitchFamily="34" charset="0"/>
                <a:cs typeface="Arial" panose="020B0604020202020204" pitchFamily="34" charset="0"/>
              </a:rPr>
              <a:t> que é </a:t>
            </a:r>
            <a:r>
              <a:rPr lang="en-US" sz="2000" dirty="0" err="1">
                <a:latin typeface="Arial" panose="020B0604020202020204" pitchFamily="34" charset="0"/>
                <a:cs typeface="Arial" panose="020B0604020202020204" pitchFamily="34" charset="0"/>
              </a:rPr>
              <a:t>usada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situações</a:t>
            </a:r>
            <a:r>
              <a:rPr lang="en-US" sz="2000"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sociais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Isto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refere</a:t>
            </a:r>
            <a:r>
              <a:rPr lang="en-US" sz="2000" dirty="0">
                <a:latin typeface="Arial" panose="020B0604020202020204" pitchFamily="34" charset="0"/>
                <a:cs typeface="Arial" panose="020B0604020202020204" pitchFamily="34" charset="0"/>
              </a:rPr>
              <a:t>-se à </a:t>
            </a:r>
            <a:r>
              <a:rPr lang="en-US" sz="2000" dirty="0" err="1">
                <a:latin typeface="Arial" panose="020B0604020202020204" pitchFamily="34" charset="0"/>
                <a:cs typeface="Arial" panose="020B0604020202020204" pitchFamily="34" charset="0"/>
              </a:rPr>
              <a:t>capacidade</a:t>
            </a:r>
            <a:r>
              <a:rPr lang="en-US" sz="2000" dirty="0">
                <a:latin typeface="Arial" panose="020B0604020202020204" pitchFamily="34" charset="0"/>
                <a:cs typeface="Arial" panose="020B0604020202020204" pitchFamily="34" charset="0"/>
              </a:rPr>
              <a:t> da </a:t>
            </a:r>
            <a:r>
              <a:rPr lang="en-US" sz="2000" dirty="0" err="1">
                <a:latin typeface="Arial" panose="020B0604020202020204" pitchFamily="34" charset="0"/>
                <a:cs typeface="Arial" panose="020B0604020202020204" pitchFamily="34" charset="0"/>
              </a:rPr>
              <a:t>pessoa</a:t>
            </a:r>
            <a:r>
              <a:rPr lang="en-US" sz="2000" dirty="0">
                <a:latin typeface="Arial" panose="020B0604020202020204" pitchFamily="34" charset="0"/>
                <a:cs typeface="Arial" panose="020B0604020202020204" pitchFamily="34" charset="0"/>
              </a:rPr>
              <a:t> de usar a </a:t>
            </a:r>
            <a:r>
              <a:rPr lang="en-US" sz="2000" dirty="0" err="1">
                <a:latin typeface="Arial" panose="020B0604020202020204" pitchFamily="34" charset="0"/>
                <a:cs typeface="Arial" panose="020B0604020202020204" pitchFamily="34" charset="0"/>
              </a:rPr>
              <a:t>linguagem</a:t>
            </a:r>
            <a:r>
              <a:rPr lang="en-US" sz="2000" dirty="0">
                <a:latin typeface="Arial" panose="020B0604020202020204" pitchFamily="34" charset="0"/>
                <a:cs typeface="Arial" panose="020B0604020202020204" pitchFamily="34" charset="0"/>
              </a:rPr>
              <a:t> para </a:t>
            </a:r>
            <a:r>
              <a:rPr lang="en-US" sz="2000" dirty="0" err="1">
                <a:latin typeface="Arial" panose="020B0604020202020204" pitchFamily="34" charset="0"/>
                <a:cs typeface="Arial" panose="020B0604020202020204" pitchFamily="34" charset="0"/>
              </a:rPr>
              <a:t>interagir</a:t>
            </a:r>
            <a:r>
              <a:rPr lang="en-US" sz="2000" dirty="0">
                <a:latin typeface="Arial" panose="020B0604020202020204" pitchFamily="34" charset="0"/>
                <a:cs typeface="Arial" panose="020B0604020202020204" pitchFamily="34" charset="0"/>
              </a:rPr>
              <a:t> com </a:t>
            </a:r>
            <a:r>
              <a:rPr lang="en-US" sz="2000" dirty="0" err="1">
                <a:latin typeface="Arial" panose="020B0604020202020204" pitchFamily="34" charset="0"/>
                <a:cs typeface="Arial" panose="020B0604020202020204" pitchFamily="34" charset="0"/>
              </a:rPr>
              <a:t>os</a:t>
            </a:r>
            <a:r>
              <a:rPr lang="en-US" sz="2000" dirty="0">
                <a:latin typeface="Arial" panose="020B0604020202020204" pitchFamily="34" charset="0"/>
                <a:cs typeface="Arial" panose="020B0604020202020204" pitchFamily="34" charset="0"/>
              </a:rPr>
              <a:t> outros </a:t>
            </a:r>
            <a:r>
              <a:rPr lang="en-US" sz="2000" dirty="0" err="1">
                <a:latin typeface="Arial" panose="020B0604020202020204" pitchFamily="34" charset="0"/>
                <a:cs typeface="Arial" panose="020B0604020202020204" pitchFamily="34" charset="0"/>
              </a:rPr>
              <a:t>numa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variedade</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situações</a:t>
            </a:r>
            <a:r>
              <a:rPr lang="en-US" sz="2000" dirty="0">
                <a:latin typeface="Arial" panose="020B0604020202020204" pitchFamily="34" charset="0"/>
                <a:cs typeface="Arial" panose="020B0604020202020204" pitchFamily="34" charset="0"/>
              </a:rPr>
              <a:t> (Greene &amp; Burleson, 2003). </a:t>
            </a:r>
          </a:p>
          <a:p>
            <a:pPr algn="ctr">
              <a:buClr>
                <a:srgbClr val="C00000"/>
              </a:buClr>
            </a:pPr>
            <a:endParaRPr lang="en-US" sz="24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Por que </a:t>
            </a:r>
            <a:r>
              <a:rPr lang="en-US" sz="2000" b="1" dirty="0" err="1">
                <a:latin typeface="Arial" panose="020B0604020202020204" pitchFamily="34" charset="0"/>
                <a:cs typeface="Arial" panose="020B0604020202020204" pitchFamily="34" charset="0"/>
              </a:rPr>
              <a:t>razão</a:t>
            </a:r>
            <a:r>
              <a:rPr lang="en-US" sz="2000" b="1" dirty="0">
                <a:latin typeface="Arial" panose="020B0604020202020204" pitchFamily="34" charset="0"/>
                <a:cs typeface="Arial" panose="020B0604020202020204" pitchFamily="34" charset="0"/>
              </a:rPr>
              <a:t> a </a:t>
            </a:r>
            <a:r>
              <a:rPr lang="en-US" sz="2000" b="1" dirty="0" err="1">
                <a:latin typeface="Arial" panose="020B0604020202020204" pitchFamily="34" charset="0"/>
                <a:cs typeface="Arial" panose="020B0604020202020204" pitchFamily="34" charset="0"/>
              </a:rPr>
              <a:t>comunicação</a:t>
            </a:r>
            <a:r>
              <a:rPr lang="en-US" sz="2000" b="1" dirty="0">
                <a:latin typeface="Arial" panose="020B0604020202020204" pitchFamily="34" charset="0"/>
                <a:cs typeface="Arial" panose="020B0604020202020204" pitchFamily="34" charset="0"/>
              </a:rPr>
              <a:t> social é </a:t>
            </a:r>
            <a:r>
              <a:rPr lang="en-US" sz="2000" b="1" dirty="0" err="1">
                <a:latin typeface="Arial" panose="020B0604020202020204" pitchFamily="34" charset="0"/>
                <a:cs typeface="Arial" panose="020B0604020202020204" pitchFamily="34" charset="0"/>
              </a:rPr>
              <a:t>importante</a:t>
            </a:r>
            <a:r>
              <a:rPr lang="en-US" sz="2000" b="1" dirty="0">
                <a:latin typeface="Arial" panose="020B0604020202020204" pitchFamily="34" charset="0"/>
                <a:cs typeface="Arial" panose="020B0604020202020204" pitchFamily="34" charset="0"/>
              </a:rPr>
              <a:t>? A </a:t>
            </a:r>
            <a:r>
              <a:rPr lang="en-US" sz="2000" b="1" dirty="0" err="1">
                <a:latin typeface="Arial" panose="020B0604020202020204" pitchFamily="34" charset="0"/>
                <a:cs typeface="Arial" panose="020B0604020202020204" pitchFamily="34" charset="0"/>
              </a:rPr>
              <a:t>comunicação</a:t>
            </a:r>
            <a:r>
              <a:rPr lang="en-US" sz="2000" b="1" dirty="0">
                <a:latin typeface="Arial" panose="020B0604020202020204" pitchFamily="34" charset="0"/>
                <a:cs typeface="Arial" panose="020B0604020202020204" pitchFamily="34" charset="0"/>
              </a:rPr>
              <a:t> social </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pragmática</a:t>
            </a:r>
            <a:r>
              <a:rPr lang="en-US" sz="2000" dirty="0">
                <a:latin typeface="Arial" panose="020B0604020202020204" pitchFamily="34" charset="0"/>
                <a:cs typeface="Arial" panose="020B0604020202020204" pitchFamily="34" charset="0"/>
              </a:rPr>
              <a:t>) é </a:t>
            </a:r>
            <a:r>
              <a:rPr lang="en-US" sz="2000" b="1" dirty="0" err="1">
                <a:latin typeface="Arial" panose="020B0604020202020204" pitchFamily="34" charset="0"/>
                <a:cs typeface="Arial" panose="020B0604020202020204" pitchFamily="34" charset="0"/>
              </a:rPr>
              <a:t>importante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porque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permite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construir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relacionamentos</a:t>
            </a:r>
            <a:r>
              <a:rPr lang="en-US" sz="2000"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sociais</a:t>
            </a:r>
            <a:r>
              <a:rPr lang="en-US" sz="2000" dirty="0">
                <a:latin typeface="Arial" panose="020B0604020202020204" pitchFamily="34" charset="0"/>
                <a:cs typeface="Arial" panose="020B0604020202020204" pitchFamily="34" charset="0"/>
              </a:rPr>
              <a:t> com </a:t>
            </a:r>
            <a:r>
              <a:rPr lang="en-US" sz="2000" dirty="0" err="1">
                <a:latin typeface="Arial" panose="020B0604020202020204" pitchFamily="34" charset="0"/>
                <a:cs typeface="Arial" panose="020B0604020202020204" pitchFamily="34" charset="0"/>
              </a:rPr>
              <a:t>outras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pessoas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uma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vez</a:t>
            </a:r>
            <a:r>
              <a:rPr lang="en-US" sz="2000" dirty="0">
                <a:latin typeface="Arial" panose="020B0604020202020204" pitchFamily="34" charset="0"/>
                <a:cs typeface="Arial" panose="020B0604020202020204" pitchFamily="34" charset="0"/>
              </a:rPr>
              <a:t> que </a:t>
            </a:r>
            <a:r>
              <a:rPr lang="en-US" sz="2000" dirty="0" err="1">
                <a:latin typeface="Arial" panose="020B0604020202020204" pitchFamily="34" charset="0"/>
                <a:cs typeface="Arial" panose="020B0604020202020204" pitchFamily="34" charset="0"/>
              </a:rPr>
              <a:t>muitas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atividades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baseadas</a:t>
            </a:r>
            <a:r>
              <a:rPr lang="en-US" sz="2000" dirty="0">
                <a:latin typeface="Arial" panose="020B0604020202020204" pitchFamily="34" charset="0"/>
                <a:cs typeface="Arial" panose="020B0604020202020204" pitchFamily="34" charset="0"/>
              </a:rPr>
              <a:t> no </a:t>
            </a:r>
            <a:r>
              <a:rPr lang="en-US" sz="2000" dirty="0" err="1">
                <a:latin typeface="Arial" panose="020B0604020202020204" pitchFamily="34" charset="0"/>
                <a:cs typeface="Arial" panose="020B0604020202020204" pitchFamily="34" charset="0"/>
              </a:rPr>
              <a:t>currículo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dependem</a:t>
            </a:r>
            <a:r>
              <a:rPr lang="en-US" sz="2000" dirty="0">
                <a:latin typeface="Arial" panose="020B0604020202020204" pitchFamily="34" charset="0"/>
                <a:cs typeface="Arial" panose="020B0604020202020204" pitchFamily="34" charset="0"/>
              </a:rPr>
              <a:t> de um </a:t>
            </a:r>
            <a:r>
              <a:rPr lang="en-US" sz="2000" dirty="0" err="1">
                <a:latin typeface="Arial" panose="020B0604020202020204" pitchFamily="34" charset="0"/>
                <a:cs typeface="Arial" panose="020B0604020202020204" pitchFamily="34" charset="0"/>
              </a:rPr>
              <a:t>trabalho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grupos</a:t>
            </a:r>
            <a:r>
              <a:rPr lang="en-US" sz="2000" dirty="0">
                <a:latin typeface="Arial" panose="020B0604020202020204" pitchFamily="34" charset="0"/>
                <a:cs typeface="Arial" panose="020B0604020202020204" pitchFamily="34" charset="0"/>
              </a:rPr>
              <a:t> e da </a:t>
            </a:r>
            <a:r>
              <a:rPr lang="en-US" sz="2000" b="1" dirty="0" err="1">
                <a:latin typeface="Arial" panose="020B0604020202020204" pitchFamily="34" charset="0"/>
                <a:cs typeface="Arial" panose="020B0604020202020204" pitchFamily="34" charset="0"/>
              </a:rPr>
              <a:t>comunicação</a:t>
            </a:r>
            <a:r>
              <a:rPr lang="en-US" sz="2000" dirty="0">
                <a:latin typeface="Arial" panose="020B0604020202020204" pitchFamily="34" charset="0"/>
                <a:cs typeface="Arial" panose="020B0604020202020204" pitchFamily="34" charset="0"/>
              </a:rPr>
              <a:t> entre </a:t>
            </a:r>
            <a:r>
              <a:rPr lang="en-US" sz="2000" dirty="0" err="1">
                <a:latin typeface="Arial" panose="020B0604020202020204" pitchFamily="34" charset="0"/>
                <a:cs typeface="Arial" panose="020B0604020202020204" pitchFamily="34" charset="0"/>
              </a:rPr>
              <a:t>os</a:t>
            </a:r>
            <a:r>
              <a:rPr lang="en-US" sz="2000" dirty="0">
                <a:latin typeface="Arial" panose="020B0604020202020204" pitchFamily="34" charset="0"/>
                <a:cs typeface="Arial" panose="020B0604020202020204" pitchFamily="34" charset="0"/>
              </a:rPr>
              <a:t> pares (ASHA, 2021). </a:t>
            </a:r>
          </a:p>
          <a:p>
            <a:pPr algn="just"/>
            <a:endParaRPr lang="en-US" sz="2000" dirty="0">
              <a:latin typeface="Arial" panose="020B0604020202020204" pitchFamily="34" charset="0"/>
              <a:cs typeface="Arial" panose="020B0604020202020204" pitchFamily="34" charset="0"/>
            </a:endParaRPr>
          </a:p>
          <a:p>
            <a:pPr algn="just"/>
            <a:r>
              <a:rPr lang="en-US" sz="2000" dirty="0" err="1">
                <a:latin typeface="Arial" panose="020B0604020202020204" pitchFamily="34" charset="0"/>
                <a:cs typeface="Arial" panose="020B0604020202020204" pitchFamily="34" charset="0"/>
              </a:rPr>
              <a:t>Quais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os</a:t>
            </a:r>
            <a:r>
              <a:rPr lang="en-US" sz="2000"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aspetos</a:t>
            </a:r>
            <a:r>
              <a:rPr lang="en-US" sz="2000" dirty="0">
                <a:latin typeface="Arial" panose="020B0604020202020204" pitchFamily="34" charset="0"/>
                <a:cs typeface="Arial" panose="020B0604020202020204" pitchFamily="34" charset="0"/>
              </a:rPr>
              <a:t> da </a:t>
            </a:r>
            <a:r>
              <a:rPr lang="en-US" sz="2000" dirty="0" err="1">
                <a:latin typeface="Arial" panose="020B0604020202020204" pitchFamily="34" charset="0"/>
                <a:cs typeface="Arial" panose="020B0604020202020204" pitchFamily="34" charset="0"/>
              </a:rPr>
              <a:t>comunicação</a:t>
            </a:r>
            <a:r>
              <a:rPr lang="en-US" sz="2000" dirty="0">
                <a:latin typeface="Arial" panose="020B0604020202020204" pitchFamily="34" charset="0"/>
                <a:cs typeface="Arial" panose="020B0604020202020204" pitchFamily="34" charset="0"/>
              </a:rPr>
              <a:t> social?</a:t>
            </a:r>
            <a:endParaRPr lang="en-US" sz="2400" dirty="0">
              <a:latin typeface="Arial" panose="020B0604020202020204" pitchFamily="34" charset="0"/>
              <a:cs typeface="Arial" panose="020B0604020202020204" pitchFamily="34" charset="0"/>
            </a:endParaRPr>
          </a:p>
          <a:p>
            <a:pPr marL="342900" indent="-342900" algn="just">
              <a:spcAft>
                <a:spcPts val="1200"/>
              </a:spcAft>
              <a:buClr>
                <a:schemeClr val="tx1"/>
              </a:buClr>
              <a:buSzPct val="102000"/>
              <a:buFont typeface="Arial" panose="020B0604020202020204" pitchFamily="34" charset="0"/>
              <a:buChar char="•"/>
            </a:pPr>
            <a:r>
              <a:rPr lang="en-US" dirty="0">
                <a:latin typeface="Arial" panose="020B0604020202020204" pitchFamily="34" charset="0"/>
                <a:cs typeface="Arial" panose="020B0604020202020204" pitchFamily="34" charset="0"/>
              </a:rPr>
              <a:t>As </a:t>
            </a:r>
            <a:r>
              <a:rPr lang="en-US" dirty="0" err="1">
                <a:latin typeface="Arial" panose="020B0604020202020204" pitchFamily="34" charset="0"/>
                <a:cs typeface="Arial" panose="020B0604020202020204" pitchFamily="34" charset="0"/>
              </a:rPr>
              <a:t>competências</a:t>
            </a:r>
            <a:r>
              <a:rPr lang="en-US" dirty="0">
                <a:latin typeface="Arial" panose="020B0604020202020204" pitchFamily="34" charset="0"/>
                <a:cs typeface="Arial" panose="020B0604020202020204" pitchFamily="34" charset="0"/>
              </a:rPr>
              <a:t> de </a:t>
            </a:r>
            <a:r>
              <a:rPr lang="en-US" b="1" dirty="0" err="1">
                <a:latin typeface="Arial" panose="020B0604020202020204" pitchFamily="34" charset="0"/>
                <a:cs typeface="Arial" panose="020B0604020202020204" pitchFamily="34" charset="0"/>
              </a:rPr>
              <a:t>comunicação</a:t>
            </a:r>
            <a:r>
              <a:rPr lang="en-US" b="1" dirty="0">
                <a:latin typeface="Arial" panose="020B0604020202020204" pitchFamily="34" charset="0"/>
                <a:cs typeface="Arial" panose="020B0604020202020204" pitchFamily="34" charset="0"/>
              </a:rPr>
              <a:t> social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incluem</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capacidade</a:t>
            </a:r>
            <a:r>
              <a:rPr lang="en-US" dirty="0">
                <a:latin typeface="Arial" panose="020B0604020202020204" pitchFamily="34" charset="0"/>
                <a:cs typeface="Arial" panose="020B0604020202020204" pitchFamily="34" charset="0"/>
              </a:rPr>
              <a:t> para </a:t>
            </a:r>
            <a:r>
              <a:rPr lang="en-US" dirty="0" err="1">
                <a:latin typeface="Arial" panose="020B0604020202020204" pitchFamily="34" charset="0"/>
                <a:cs typeface="Arial" panose="020B0604020202020204" pitchFamily="34" charset="0"/>
              </a:rPr>
              <a:t>variar</a:t>
            </a:r>
            <a:r>
              <a:rPr lang="en-US" dirty="0">
                <a:latin typeface="Arial" panose="020B0604020202020204" pitchFamily="34" charset="0"/>
                <a:cs typeface="Arial" panose="020B0604020202020204" pitchFamily="34" charset="0"/>
              </a:rPr>
              <a:t> o </a:t>
            </a:r>
            <a:r>
              <a:rPr lang="en-US" b="1" dirty="0" err="1">
                <a:latin typeface="Arial" panose="020B0604020202020204" pitchFamily="34" charset="0"/>
                <a:cs typeface="Arial" panose="020B0604020202020204" pitchFamily="34" charset="0"/>
              </a:rPr>
              <a:t>estilo</a:t>
            </a:r>
            <a:r>
              <a:rPr lang="en-US" b="1" dirty="0">
                <a:latin typeface="Arial" panose="020B0604020202020204" pitchFamily="34" charset="0"/>
                <a:cs typeface="Arial" panose="020B0604020202020204" pitchFamily="34" charset="0"/>
              </a:rPr>
              <a:t> do </a:t>
            </a:r>
            <a:r>
              <a:rPr lang="en-US" b="1" dirty="0" err="1">
                <a:latin typeface="Arial" panose="020B0604020202020204" pitchFamily="34" charset="0"/>
                <a:cs typeface="Arial" panose="020B0604020202020204" pitchFamily="34" charset="0"/>
              </a:rPr>
              <a:t>discurso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assumir</a:t>
            </a:r>
            <a:r>
              <a:rPr lang="en-US" dirty="0">
                <a:latin typeface="Arial" panose="020B0604020202020204" pitchFamily="34" charset="0"/>
                <a:cs typeface="Arial" panose="020B0604020202020204" pitchFamily="34" charset="0"/>
              </a:rPr>
              <a:t> a </a:t>
            </a:r>
            <a:r>
              <a:rPr lang="en-US" b="1" dirty="0" err="1">
                <a:latin typeface="Arial" panose="020B0604020202020204" pitchFamily="34" charset="0"/>
                <a:cs typeface="Arial" panose="020B0604020202020204" pitchFamily="34" charset="0"/>
              </a:rPr>
              <a:t>perspetiva</a:t>
            </a:r>
            <a:r>
              <a:rPr lang="en-US" b="1" dirty="0">
                <a:latin typeface="Arial" panose="020B0604020202020204" pitchFamily="34" charset="0"/>
                <a:cs typeface="Arial" panose="020B0604020202020204" pitchFamily="34" charset="0"/>
              </a:rPr>
              <a:t> dos outros, </a:t>
            </a:r>
            <a:r>
              <a:rPr lang="en-US" b="1" dirty="0" err="1">
                <a:latin typeface="Arial" panose="020B0604020202020204" pitchFamily="34" charset="0"/>
                <a:cs typeface="Arial" panose="020B0604020202020204" pitchFamily="34" charset="0"/>
              </a:rPr>
              <a:t>compreender</a:t>
            </a:r>
            <a:r>
              <a:rPr lang="en-US" b="1" dirty="0">
                <a:latin typeface="Arial" panose="020B0604020202020204" pitchFamily="34" charset="0"/>
                <a:cs typeface="Arial" panose="020B0604020202020204" pitchFamily="34" charset="0"/>
              </a:rPr>
              <a:t> e usar de forma </a:t>
            </a:r>
            <a:r>
              <a:rPr lang="en-US" b="1" dirty="0" err="1">
                <a:latin typeface="Arial" panose="020B0604020202020204" pitchFamily="34" charset="0"/>
                <a:cs typeface="Arial" panose="020B0604020202020204" pitchFamily="34" charset="0"/>
              </a:rPr>
              <a:t>apropriada</a:t>
            </a:r>
            <a:r>
              <a:rPr lang="en-US" b="1" dirty="0">
                <a:latin typeface="Arial" panose="020B0604020202020204" pitchFamily="34" charset="0"/>
                <a:cs typeface="Arial" panose="020B0604020202020204" pitchFamily="34" charset="0"/>
              </a:rPr>
              <a:t> as </a:t>
            </a:r>
            <a:r>
              <a:rPr lang="en-US" b="1" dirty="0" err="1">
                <a:latin typeface="Arial" panose="020B0604020202020204" pitchFamily="34" charset="0"/>
                <a:cs typeface="Arial" panose="020B0604020202020204" pitchFamily="34" charset="0"/>
              </a:rPr>
              <a:t>regras</a:t>
            </a:r>
            <a:r>
              <a:rPr lang="en-US" b="1" dirty="0">
                <a:latin typeface="Arial" panose="020B0604020202020204" pitchFamily="34" charset="0"/>
                <a:cs typeface="Arial" panose="020B0604020202020204" pitchFamily="34" charset="0"/>
              </a:rPr>
              <a:t> da </a:t>
            </a:r>
            <a:r>
              <a:rPr lang="en-US" b="1" dirty="0" err="1">
                <a:latin typeface="Arial" panose="020B0604020202020204" pitchFamily="34" charset="0"/>
                <a:cs typeface="Arial" panose="020B0604020202020204" pitchFamily="34" charset="0"/>
              </a:rPr>
              <a:t>comunicação</a:t>
            </a:r>
            <a:r>
              <a:rPr lang="en-US" b="1" dirty="0">
                <a:latin typeface="Arial" panose="020B0604020202020204" pitchFamily="34" charset="0"/>
                <a:cs typeface="Arial" panose="020B0604020202020204" pitchFamily="34" charset="0"/>
              </a:rPr>
              <a:t> verbal e </a:t>
            </a:r>
            <a:r>
              <a:rPr lang="en-US" b="1" dirty="0" err="1">
                <a:latin typeface="Arial" panose="020B0604020202020204" pitchFamily="34" charset="0"/>
                <a:cs typeface="Arial" panose="020B0604020202020204" pitchFamily="34" charset="0"/>
              </a:rPr>
              <a:t>não</a:t>
            </a:r>
            <a:r>
              <a:rPr lang="en-US" b="1" dirty="0">
                <a:latin typeface="Arial" panose="020B0604020202020204" pitchFamily="34" charset="0"/>
                <a:cs typeface="Arial" panose="020B0604020202020204" pitchFamily="34" charset="0"/>
              </a:rPr>
              <a:t> verbal</a:t>
            </a:r>
            <a:r>
              <a:rPr lang="en-US" dirty="0">
                <a:latin typeface="Arial" panose="020B0604020202020204" pitchFamily="34" charset="0"/>
                <a:cs typeface="Arial" panose="020B0604020202020204" pitchFamily="34" charset="0"/>
              </a:rPr>
              <a:t>, e o </a:t>
            </a:r>
            <a:r>
              <a:rPr lang="en-US" dirty="0" err="1">
                <a:latin typeface="Arial" panose="020B0604020202020204" pitchFamily="34" charset="0"/>
                <a:cs typeface="Arial" panose="020B0604020202020204" pitchFamily="34" charset="0"/>
              </a:rPr>
              <a:t>uso</a:t>
            </a:r>
            <a:r>
              <a:rPr lang="en-US" dirty="0">
                <a:latin typeface="Arial" panose="020B0604020202020204" pitchFamily="34" charset="0"/>
                <a:cs typeface="Arial" panose="020B0604020202020204" pitchFamily="34" charset="0"/>
              </a:rPr>
              <a:t> de </a:t>
            </a:r>
            <a:r>
              <a:rPr lang="en-US" b="1" dirty="0" err="1">
                <a:latin typeface="Arial" panose="020B0604020202020204" pitchFamily="34" charset="0"/>
                <a:cs typeface="Arial" panose="020B0604020202020204" pitchFamily="34" charset="0"/>
              </a:rPr>
              <a:t>aspectos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estruturais</a:t>
            </a:r>
            <a:r>
              <a:rPr lang="en-US" dirty="0">
                <a:latin typeface="Arial" panose="020B0604020202020204" pitchFamily="34" charset="0"/>
                <a:cs typeface="Arial" panose="020B0604020202020204" pitchFamily="34" charset="0"/>
              </a:rPr>
              <a:t> da </a:t>
            </a:r>
            <a:r>
              <a:rPr lang="en-US" dirty="0" err="1">
                <a:latin typeface="Arial" panose="020B0604020202020204" pitchFamily="34" charset="0"/>
                <a:cs typeface="Arial" panose="020B0604020202020204" pitchFamily="34" charset="0"/>
              </a:rPr>
              <a:t>linguagem</a:t>
            </a:r>
            <a:r>
              <a:rPr lang="en-US" dirty="0">
                <a:latin typeface="Arial" panose="020B0604020202020204" pitchFamily="34" charset="0"/>
                <a:cs typeface="Arial" panose="020B0604020202020204" pitchFamily="34" charset="0"/>
              </a:rPr>
              <a:t> (e. g., </a:t>
            </a:r>
            <a:r>
              <a:rPr lang="en-US" dirty="0" err="1">
                <a:latin typeface="Arial" panose="020B0604020202020204" pitchFamily="34" charset="0"/>
                <a:cs typeface="Arial" panose="020B0604020202020204" pitchFamily="34" charset="0"/>
              </a:rPr>
              <a:t>vocabulário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sintaxe</a:t>
            </a:r>
            <a:r>
              <a:rPr lang="en-US" dirty="0">
                <a:latin typeface="Arial" panose="020B0604020202020204" pitchFamily="34" charset="0"/>
                <a:cs typeface="Arial" panose="020B0604020202020204" pitchFamily="34" charset="0"/>
              </a:rPr>
              <a:t>, e </a:t>
            </a:r>
            <a:r>
              <a:rPr lang="en-US" dirty="0" err="1">
                <a:latin typeface="Arial" panose="020B0604020202020204" pitchFamily="34" charset="0"/>
                <a:cs typeface="Arial" panose="020B0604020202020204" pitchFamily="34" charset="0"/>
              </a:rPr>
              <a:t>fonologia</a:t>
            </a:r>
            <a:r>
              <a:rPr lang="en-US" dirty="0">
                <a:latin typeface="Arial" panose="020B0604020202020204" pitchFamily="34" charset="0"/>
                <a:cs typeface="Arial" panose="020B0604020202020204" pitchFamily="34" charset="0"/>
              </a:rPr>
              <a:t>) para </a:t>
            </a:r>
            <a:r>
              <a:rPr lang="en-US" dirty="0" err="1">
                <a:latin typeface="Arial" panose="020B0604020202020204" pitchFamily="34" charset="0"/>
                <a:cs typeface="Arial" panose="020B0604020202020204" pitchFamily="34" charset="0"/>
              </a:rPr>
              <a:t>alcançar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estes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objetivos</a:t>
            </a:r>
            <a:r>
              <a:rPr lang="en-US" dirty="0">
                <a:latin typeface="Arial" panose="020B0604020202020204" pitchFamily="34" charset="0"/>
                <a:cs typeface="Arial" panose="020B0604020202020204" pitchFamily="34" charset="0"/>
              </a:rPr>
              <a:t> (ASHA, 2021).</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7784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14</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7772401" cy="1009651"/>
          </a:xfrm>
          <a:prstGeom prst="rect">
            <a:avLst/>
          </a:prstGeom>
          <a:solidFill>
            <a:srgbClr val="DAE3F3"/>
          </a:solidFill>
          <a:ln>
            <a:noFill/>
          </a:ln>
        </p:spPr>
        <p:txBody>
          <a:bodyPr spcFirstLastPara="1" wrap="square" lIns="121900" tIns="60933" rIns="121900" bIns="60933" anchor="ctr" anchorCtr="0">
            <a:noAutofit/>
          </a:bodyPr>
          <a:lstStyle/>
          <a:p>
            <a:r>
              <a:rPr lang="en-US" sz="4000" b="1" i="1" dirty="0" err="1">
                <a:latin typeface="Arial Narrow" panose="020B0606020202030204" pitchFamily="34" charset="0"/>
              </a:rPr>
              <a:t>Atividade</a:t>
            </a:r>
            <a:r>
              <a:rPr lang="en-US" sz="4000" b="1" i="1" dirty="0">
                <a:latin typeface="Arial Narrow" panose="020B0606020202030204" pitchFamily="34" charset="0"/>
              </a:rPr>
              <a:t>: </a:t>
            </a:r>
            <a:r>
              <a:rPr lang="en-US" sz="4000" b="1" i="1" dirty="0" err="1">
                <a:latin typeface="Arial Narrow" panose="020B0606020202030204" pitchFamily="34" charset="0"/>
              </a:rPr>
              <a:t>Vê</a:t>
            </a:r>
            <a:r>
              <a:rPr lang="en-US" sz="4000" b="1" i="1" dirty="0">
                <a:latin typeface="Arial Narrow" panose="020B0606020202030204" pitchFamily="34" charset="0"/>
              </a:rPr>
              <a:t> &amp; </a:t>
            </a:r>
            <a:r>
              <a:rPr lang="en-US" sz="4000" b="1" i="1" dirty="0" err="1">
                <a:latin typeface="Arial Narrow" panose="020B0606020202030204" pitchFamily="34" charset="0"/>
              </a:rPr>
              <a:t>Reflete</a:t>
            </a:r>
            <a:r>
              <a:rPr lang="en-US" sz="4000" b="1" i="1" dirty="0">
                <a:latin typeface="Arial Narrow" panose="020B0606020202030204" pitchFamily="34" charset="0"/>
              </a:rPr>
              <a:t> 4.1.4. (Cont.)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gn="just">
              <a:spcAft>
                <a:spcPts val="1200"/>
              </a:spcAft>
              <a:buClr>
                <a:schemeClr val="accent2">
                  <a:lumMod val="75000"/>
                </a:schemeClr>
              </a:buClr>
              <a:buSzPct val="102000"/>
            </a:pPr>
            <a:r>
              <a:rPr lang="en-US" sz="2800" dirty="0" err="1">
                <a:latin typeface="Arial Narrow" panose="020B0606020202030204" pitchFamily="34" charset="0"/>
              </a:rPr>
              <a:t>Os</a:t>
            </a:r>
            <a:r>
              <a:rPr lang="en-US" sz="2800" dirty="0">
                <a:latin typeface="Arial Narrow" panose="020B0606020202030204" pitchFamily="34" charset="0"/>
              </a:rPr>
              <a:t> </a:t>
            </a:r>
            <a:r>
              <a:rPr lang="en-US" sz="2800" dirty="0" err="1">
                <a:latin typeface="Arial Narrow" panose="020B0606020202030204" pitchFamily="34" charset="0"/>
              </a:rPr>
              <a:t>défices</a:t>
            </a:r>
            <a:r>
              <a:rPr lang="en-US" sz="2800" dirty="0">
                <a:latin typeface="Arial Narrow" panose="020B0606020202030204" pitchFamily="34" charset="0"/>
              </a:rPr>
              <a:t> de </a:t>
            </a:r>
            <a:r>
              <a:rPr lang="en-US" sz="2800" dirty="0" err="1">
                <a:latin typeface="Arial Narrow" panose="020B0606020202030204" pitchFamily="34" charset="0"/>
              </a:rPr>
              <a:t>comunicação</a:t>
            </a:r>
            <a:r>
              <a:rPr lang="en-US" sz="2800" dirty="0">
                <a:latin typeface="Arial Narrow" panose="020B0606020202030204" pitchFamily="34" charset="0"/>
              </a:rPr>
              <a:t> social </a:t>
            </a:r>
            <a:r>
              <a:rPr lang="en-US" sz="2800" dirty="0" err="1">
                <a:latin typeface="Arial Narrow" panose="020B0606020202030204" pitchFamily="34" charset="0"/>
              </a:rPr>
              <a:t>estão</a:t>
            </a:r>
            <a:r>
              <a:rPr lang="en-US" sz="2800" dirty="0">
                <a:latin typeface="Arial Narrow" panose="020B0606020202030204" pitchFamily="34" charset="0"/>
              </a:rPr>
              <a:t> </a:t>
            </a:r>
            <a:r>
              <a:rPr lang="en-US" sz="2800" dirty="0" err="1">
                <a:latin typeface="Arial Narrow" panose="020B0606020202030204" pitchFamily="34" charset="0"/>
              </a:rPr>
              <a:t>presentes</a:t>
            </a:r>
            <a:r>
              <a:rPr lang="en-US" sz="2800" dirty="0">
                <a:latin typeface="Arial Narrow" panose="020B0606020202030204" pitchFamily="34" charset="0"/>
              </a:rPr>
              <a:t> </a:t>
            </a:r>
            <a:r>
              <a:rPr lang="en-US" sz="2800" dirty="0" err="1">
                <a:latin typeface="Arial Narrow" panose="020B0606020202030204" pitchFamily="34" charset="0"/>
              </a:rPr>
              <a:t>em</a:t>
            </a:r>
            <a:r>
              <a:rPr lang="en-US" sz="2800" dirty="0">
                <a:latin typeface="Arial Narrow" panose="020B0606020202030204" pitchFamily="34" charset="0"/>
              </a:rPr>
              <a:t> </a:t>
            </a:r>
            <a:r>
              <a:rPr lang="en-US" sz="2800" dirty="0" err="1">
                <a:latin typeface="Arial Narrow" panose="020B0606020202030204" pitchFamily="34" charset="0"/>
              </a:rPr>
              <a:t>pessoas</a:t>
            </a:r>
            <a:r>
              <a:rPr lang="en-US" sz="2800" dirty="0">
                <a:latin typeface="Arial Narrow" panose="020B0606020202030204" pitchFamily="34" charset="0"/>
              </a:rPr>
              <a:t> com PEA sob </a:t>
            </a:r>
            <a:r>
              <a:rPr lang="en-US" sz="2800" dirty="0" err="1">
                <a:latin typeface="Arial Narrow" panose="020B0606020202030204" pitchFamily="34" charset="0"/>
              </a:rPr>
              <a:t>várias</a:t>
            </a:r>
            <a:r>
              <a:rPr lang="en-US" sz="2800" dirty="0">
                <a:latin typeface="Arial Narrow" panose="020B0606020202030204" pitchFamily="34" charset="0"/>
              </a:rPr>
              <a:t> </a:t>
            </a:r>
            <a:r>
              <a:rPr lang="en-US" sz="2800" dirty="0" err="1">
                <a:latin typeface="Arial Narrow" panose="020B0606020202030204" pitchFamily="34" charset="0"/>
              </a:rPr>
              <a:t>formas</a:t>
            </a:r>
            <a:r>
              <a:rPr lang="en-US" sz="2800" dirty="0">
                <a:latin typeface="Arial Narrow" panose="020B0606020202030204" pitchFamily="34" charset="0"/>
              </a:rPr>
              <a:t>, e </a:t>
            </a:r>
            <a:r>
              <a:rPr lang="en-US" sz="2800" dirty="0" err="1">
                <a:latin typeface="Arial Narrow" panose="020B0606020202030204" pitchFamily="34" charset="0"/>
              </a:rPr>
              <a:t>podem</a:t>
            </a:r>
            <a:r>
              <a:rPr lang="en-US" sz="2800" dirty="0">
                <a:latin typeface="Arial Narrow" panose="020B0606020202030204" pitchFamily="34" charset="0"/>
              </a:rPr>
              <a:t> </a:t>
            </a:r>
            <a:r>
              <a:rPr lang="en-US" sz="2800" dirty="0" err="1">
                <a:latin typeface="Arial Narrow" panose="020B0606020202030204" pitchFamily="34" charset="0"/>
              </a:rPr>
              <a:t>incluir</a:t>
            </a:r>
            <a:r>
              <a:rPr lang="en-US" sz="2800" dirty="0">
                <a:latin typeface="Arial Narrow" panose="020B0606020202030204" pitchFamily="34" charset="0"/>
              </a:rPr>
              <a:t> </a:t>
            </a:r>
            <a:r>
              <a:rPr lang="en-US" sz="2800" dirty="0" err="1">
                <a:latin typeface="Arial Narrow" panose="020B0606020202030204" pitchFamily="34" charset="0"/>
              </a:rPr>
              <a:t>comprometimentos</a:t>
            </a:r>
            <a:r>
              <a:rPr lang="en-US" sz="2800" dirty="0">
                <a:latin typeface="Arial Narrow" panose="020B0606020202030204" pitchFamily="34" charset="0"/>
              </a:rPr>
              <a:t> </a:t>
            </a:r>
            <a:r>
              <a:rPr lang="en-US" sz="2800" dirty="0" err="1">
                <a:latin typeface="Arial Narrow" panose="020B0606020202030204" pitchFamily="34" charset="0"/>
              </a:rPr>
              <a:t>na</a:t>
            </a:r>
            <a:r>
              <a:rPr lang="en-US" sz="2800" dirty="0">
                <a:latin typeface="Arial Narrow" panose="020B0606020202030204" pitchFamily="34" charset="0"/>
              </a:rPr>
              <a:t> </a:t>
            </a:r>
            <a:r>
              <a:rPr lang="en-US" sz="2800" dirty="0" err="1">
                <a:latin typeface="Arial Narrow" panose="020B0606020202030204" pitchFamily="34" charset="0"/>
              </a:rPr>
              <a:t>atenção</a:t>
            </a:r>
            <a:r>
              <a:rPr lang="en-US" sz="2800" dirty="0">
                <a:latin typeface="Arial Narrow" panose="020B0606020202030204" pitchFamily="34" charset="0"/>
              </a:rPr>
              <a:t> </a:t>
            </a:r>
            <a:r>
              <a:rPr lang="en-US" sz="2800" dirty="0" err="1">
                <a:latin typeface="Arial Narrow" panose="020B0606020202030204" pitchFamily="34" charset="0"/>
              </a:rPr>
              <a:t>em</a:t>
            </a:r>
            <a:r>
              <a:rPr lang="en-US" sz="2800" dirty="0">
                <a:latin typeface="Arial Narrow" panose="020B0606020202030204" pitchFamily="34" charset="0"/>
              </a:rPr>
              <a:t> conjunto e </a:t>
            </a:r>
            <a:r>
              <a:rPr lang="en-US" sz="2800" dirty="0" err="1">
                <a:latin typeface="Arial Narrow" panose="020B0606020202030204" pitchFamily="34" charset="0"/>
              </a:rPr>
              <a:t>na</a:t>
            </a:r>
            <a:r>
              <a:rPr lang="en-US" sz="2800" dirty="0">
                <a:latin typeface="Arial Narrow" panose="020B0606020202030204" pitchFamily="34" charset="0"/>
              </a:rPr>
              <a:t> </a:t>
            </a:r>
            <a:r>
              <a:rPr lang="en-US" sz="2800" dirty="0" err="1">
                <a:latin typeface="Arial Narrow" panose="020B0606020202030204" pitchFamily="34" charset="0"/>
              </a:rPr>
              <a:t>reciprocidade</a:t>
            </a:r>
            <a:r>
              <a:rPr lang="en-US" sz="2800" dirty="0">
                <a:latin typeface="Arial Narrow" panose="020B0606020202030204" pitchFamily="34" charset="0"/>
              </a:rPr>
              <a:t> social, </a:t>
            </a:r>
            <a:r>
              <a:rPr lang="en-US" sz="2800" dirty="0" err="1">
                <a:latin typeface="Arial Narrow" panose="020B0606020202030204" pitchFamily="34" charset="0"/>
              </a:rPr>
              <a:t>bem</a:t>
            </a:r>
            <a:r>
              <a:rPr lang="en-US" sz="2800" dirty="0">
                <a:latin typeface="Arial Narrow" panose="020B0606020202030204" pitchFamily="34" charset="0"/>
              </a:rPr>
              <a:t> </a:t>
            </a:r>
            <a:r>
              <a:rPr lang="en-US" sz="2800" dirty="0" err="1">
                <a:latin typeface="Arial Narrow" panose="020B0606020202030204" pitchFamily="34" charset="0"/>
              </a:rPr>
              <a:t>como</a:t>
            </a:r>
            <a:r>
              <a:rPr lang="en-US" sz="2800" dirty="0">
                <a:latin typeface="Arial Narrow" panose="020B0606020202030204" pitchFamily="34" charset="0"/>
              </a:rPr>
              <a:t> </a:t>
            </a:r>
            <a:r>
              <a:rPr lang="en-US" sz="2800" dirty="0" err="1">
                <a:latin typeface="Arial Narrow" panose="020B0606020202030204" pitchFamily="34" charset="0"/>
              </a:rPr>
              <a:t>desafios</a:t>
            </a:r>
            <a:r>
              <a:rPr lang="en-US" sz="2800" dirty="0">
                <a:latin typeface="Arial Narrow" panose="020B0606020202030204" pitchFamily="34" charset="0"/>
              </a:rPr>
              <a:t> no </a:t>
            </a:r>
            <a:r>
              <a:rPr lang="en-US" sz="2800" dirty="0" err="1">
                <a:latin typeface="Arial Narrow" panose="020B0606020202030204" pitchFamily="34" charset="0"/>
              </a:rPr>
              <a:t>uso</a:t>
            </a:r>
            <a:r>
              <a:rPr lang="en-US" sz="2800" dirty="0">
                <a:latin typeface="Arial Narrow" panose="020B0606020202030204" pitchFamily="34" charset="0"/>
              </a:rPr>
              <a:t> de </a:t>
            </a:r>
            <a:r>
              <a:rPr lang="en-US" sz="2800" dirty="0" err="1">
                <a:latin typeface="Arial Narrow" panose="020B0606020202030204" pitchFamily="34" charset="0"/>
              </a:rPr>
              <a:t>comportamentos</a:t>
            </a:r>
            <a:r>
              <a:rPr lang="en-US" sz="2800" dirty="0">
                <a:latin typeface="Arial Narrow" panose="020B0606020202030204" pitchFamily="34" charset="0"/>
              </a:rPr>
              <a:t> </a:t>
            </a:r>
            <a:r>
              <a:rPr lang="en-US" sz="2800" dirty="0" err="1">
                <a:latin typeface="Arial Narrow" panose="020B0606020202030204" pitchFamily="34" charset="0"/>
              </a:rPr>
              <a:t>comunicacionais</a:t>
            </a:r>
            <a:r>
              <a:rPr lang="en-US" sz="2800" dirty="0">
                <a:latin typeface="Arial Narrow" panose="020B0606020202030204" pitchFamily="34" charset="0"/>
              </a:rPr>
              <a:t> </a:t>
            </a:r>
            <a:r>
              <a:rPr lang="en-US" sz="2800" b="1" dirty="0" err="1">
                <a:latin typeface="Arial Narrow" panose="020B0606020202030204" pitchFamily="34" charset="0"/>
              </a:rPr>
              <a:t>verbais</a:t>
            </a:r>
            <a:r>
              <a:rPr lang="en-US" sz="2800" dirty="0">
                <a:latin typeface="Arial Narrow" panose="020B0606020202030204" pitchFamily="34" charset="0"/>
              </a:rPr>
              <a:t> e </a:t>
            </a:r>
            <a:r>
              <a:rPr lang="en-US" sz="2800" b="1" dirty="0" err="1">
                <a:latin typeface="Arial Narrow" panose="020B0606020202030204" pitchFamily="34" charset="0"/>
              </a:rPr>
              <a:t>não</a:t>
            </a:r>
            <a:r>
              <a:rPr lang="en-US" sz="2800" dirty="0">
                <a:latin typeface="Arial Narrow" panose="020B0606020202030204" pitchFamily="34" charset="0"/>
              </a:rPr>
              <a:t> </a:t>
            </a:r>
            <a:r>
              <a:rPr lang="en-US" sz="2800" b="1" dirty="0" err="1">
                <a:latin typeface="Arial Narrow" panose="020B0606020202030204" pitchFamily="34" charset="0"/>
              </a:rPr>
              <a:t>verbais</a:t>
            </a:r>
            <a:r>
              <a:rPr lang="en-US" sz="2800" dirty="0">
                <a:latin typeface="Arial Narrow" panose="020B0606020202030204" pitchFamily="34" charset="0"/>
              </a:rPr>
              <a:t> </a:t>
            </a:r>
            <a:r>
              <a:rPr lang="en-US" sz="2800" dirty="0" err="1">
                <a:latin typeface="Arial Narrow" panose="020B0606020202030204" pitchFamily="34" charset="0"/>
              </a:rPr>
              <a:t>na</a:t>
            </a:r>
            <a:r>
              <a:rPr lang="en-US" sz="2800" dirty="0">
                <a:latin typeface="Arial Narrow" panose="020B0606020202030204" pitchFamily="34" charset="0"/>
              </a:rPr>
              <a:t> </a:t>
            </a:r>
            <a:r>
              <a:rPr lang="en-US" sz="2800" dirty="0" err="1">
                <a:latin typeface="Arial Narrow" panose="020B0606020202030204" pitchFamily="34" charset="0"/>
              </a:rPr>
              <a:t>interação</a:t>
            </a:r>
            <a:r>
              <a:rPr lang="en-US" sz="2800" dirty="0">
                <a:latin typeface="Arial Narrow" panose="020B0606020202030204" pitchFamily="34" charset="0"/>
              </a:rPr>
              <a:t> social (ASHA, 2021). </a:t>
            </a:r>
          </a:p>
          <a:p>
            <a:pPr algn="just">
              <a:spcAft>
                <a:spcPts val="1200"/>
              </a:spcAft>
              <a:buClr>
                <a:schemeClr val="accent2">
                  <a:lumMod val="75000"/>
                </a:schemeClr>
              </a:buClr>
              <a:buSzPct val="102000"/>
            </a:pPr>
            <a:r>
              <a:rPr lang="en-US" sz="2800" dirty="0" err="1">
                <a:latin typeface="Arial Narrow" panose="020B0606020202030204" pitchFamily="34" charset="0"/>
              </a:rPr>
              <a:t>Lê</a:t>
            </a:r>
            <a:r>
              <a:rPr lang="en-US" sz="2800" dirty="0">
                <a:latin typeface="Arial Narrow" panose="020B0606020202030204" pitchFamily="34" charset="0"/>
              </a:rPr>
              <a:t> a </a:t>
            </a:r>
            <a:r>
              <a:rPr lang="en-US" sz="2800" dirty="0" err="1">
                <a:latin typeface="Arial Narrow" panose="020B0606020202030204" pitchFamily="34" charset="0"/>
              </a:rPr>
              <a:t>Ficha</a:t>
            </a:r>
            <a:r>
              <a:rPr lang="en-US" sz="2800" dirty="0">
                <a:latin typeface="Arial Narrow" panose="020B0606020202030204" pitchFamily="34" charset="0"/>
              </a:rPr>
              <a:t> de </a:t>
            </a:r>
            <a:r>
              <a:rPr lang="en-US" sz="2800" dirty="0" err="1">
                <a:latin typeface="Arial Narrow" panose="020B0606020202030204" pitchFamily="34" charset="0"/>
              </a:rPr>
              <a:t>Trabalho</a:t>
            </a:r>
            <a:r>
              <a:rPr lang="en-US" sz="2800" dirty="0">
                <a:latin typeface="Arial Narrow" panose="020B0606020202030204" pitchFamily="34" charset="0"/>
              </a:rPr>
              <a:t> 2.4.1 </a:t>
            </a:r>
            <a:r>
              <a:rPr lang="en-US" sz="2800" dirty="0" err="1">
                <a:latin typeface="Arial Narrow" panose="020B0606020202030204" pitchFamily="34" charset="0"/>
              </a:rPr>
              <a:t>Componentes</a:t>
            </a:r>
            <a:r>
              <a:rPr lang="en-US" sz="2800" dirty="0">
                <a:latin typeface="Arial Narrow" panose="020B0606020202030204" pitchFamily="34" charset="0"/>
              </a:rPr>
              <a:t> da </a:t>
            </a:r>
            <a:r>
              <a:rPr lang="en-US" sz="2800" dirty="0" err="1">
                <a:latin typeface="Arial Narrow" panose="020B0606020202030204" pitchFamily="34" charset="0"/>
              </a:rPr>
              <a:t>comunicação</a:t>
            </a:r>
            <a:r>
              <a:rPr lang="en-US" sz="2800" dirty="0">
                <a:latin typeface="Arial Narrow" panose="020B0606020202030204" pitchFamily="34" charset="0"/>
              </a:rPr>
              <a:t> social (5 </a:t>
            </a:r>
            <a:r>
              <a:rPr lang="en-US" sz="2800" dirty="0" err="1">
                <a:latin typeface="Arial Narrow" panose="020B0606020202030204" pitchFamily="34" charset="0"/>
              </a:rPr>
              <a:t>minutos</a:t>
            </a:r>
            <a:r>
              <a:rPr lang="en-US" sz="2800" dirty="0">
                <a:latin typeface="Arial Narrow" panose="020B0606020202030204" pitchFamily="34" charset="0"/>
              </a:rPr>
              <a:t>)</a:t>
            </a:r>
          </a:p>
          <a:p>
            <a:pPr algn="just">
              <a:spcAft>
                <a:spcPts val="1200"/>
              </a:spcAft>
              <a:buClr>
                <a:schemeClr val="accent2">
                  <a:lumMod val="75000"/>
                </a:schemeClr>
              </a:buClr>
              <a:buSzPct val="102000"/>
            </a:pPr>
            <a:r>
              <a:rPr lang="en-US" sz="2800" u="sng" dirty="0">
                <a:latin typeface="Arial Narrow" panose="020B0606020202030204" pitchFamily="34" charset="0"/>
              </a:rPr>
              <a:t>Lê </a:t>
            </a:r>
            <a:r>
              <a:rPr lang="en-US" sz="2800" u="sng" dirty="0" err="1">
                <a:latin typeface="Arial Narrow" panose="020B0606020202030204" pitchFamily="34" charset="0"/>
              </a:rPr>
              <a:t>mais</a:t>
            </a:r>
            <a:r>
              <a:rPr lang="en-US" sz="2800" u="sng" dirty="0">
                <a:latin typeface="Arial Narrow" panose="020B0606020202030204" pitchFamily="34" charset="0"/>
              </a:rPr>
              <a:t> </a:t>
            </a:r>
            <a:r>
              <a:rPr lang="en-US" sz="2800" u="sng" dirty="0" err="1">
                <a:latin typeface="Arial Narrow" panose="020B0606020202030204" pitchFamily="34" charset="0"/>
              </a:rPr>
              <a:t>aqui</a:t>
            </a:r>
            <a:r>
              <a:rPr lang="en-US" sz="2800" dirty="0">
                <a:latin typeface="Arial Narrow" panose="020B0606020202030204" pitchFamily="34" charset="0"/>
              </a:rPr>
              <a:t>:</a:t>
            </a:r>
          </a:p>
          <a:p>
            <a:pPr algn="just">
              <a:spcAft>
                <a:spcPts val="1200"/>
              </a:spcAft>
              <a:buClr>
                <a:schemeClr val="accent2">
                  <a:lumMod val="75000"/>
                </a:schemeClr>
              </a:buClr>
              <a:buSzPct val="102000"/>
            </a:pPr>
            <a:r>
              <a:rPr lang="en-US" sz="2800" dirty="0">
                <a:latin typeface="Arial Narrow" panose="020B0606020202030204" pitchFamily="34" charset="0"/>
                <a:hlinkClick r:id="rId2"/>
              </a:rPr>
              <a:t>https://www.asha.org/practice-portal/clinical-topics/autism/#collapse_6</a:t>
            </a:r>
            <a:endParaRPr lang="en-US" sz="2800" dirty="0">
              <a:latin typeface="Arial Narrow" panose="020B0606020202030204" pitchFamily="34" charset="0"/>
            </a:endParaRPr>
          </a:p>
        </p:txBody>
      </p:sp>
    </p:spTree>
    <p:extLst>
      <p:ext uri="{BB962C8B-B14F-4D97-AF65-F5344CB8AC3E}">
        <p14:creationId xmlns:p14="http://schemas.microsoft.com/office/powerpoint/2010/main" val="2880450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15</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6337664" cy="1009651"/>
          </a:xfrm>
          <a:prstGeom prst="rect">
            <a:avLst/>
          </a:prstGeom>
          <a:solidFill>
            <a:srgbClr val="DAE3F3"/>
          </a:solidFill>
          <a:ln>
            <a:noFill/>
          </a:ln>
        </p:spPr>
        <p:txBody>
          <a:bodyPr spcFirstLastPara="1" wrap="square" lIns="121900" tIns="60933" rIns="121900" bIns="60933" anchor="ctr" anchorCtr="0">
            <a:noAutofit/>
          </a:bodyPr>
          <a:lstStyle/>
          <a:p>
            <a:r>
              <a:rPr lang="en-US" sz="4000" b="1" i="1" dirty="0" err="1">
                <a:latin typeface="Arial Narrow" panose="020B0606020202030204" pitchFamily="34" charset="0"/>
              </a:rPr>
              <a:t>Atividade</a:t>
            </a:r>
            <a:r>
              <a:rPr lang="en-US" sz="4000" b="1" i="1" dirty="0">
                <a:latin typeface="Arial Narrow" panose="020B0606020202030204" pitchFamily="34" charset="0"/>
              </a:rPr>
              <a:t>: </a:t>
            </a:r>
            <a:r>
              <a:rPr lang="en-US" sz="4000" b="1" i="1" dirty="0" err="1">
                <a:latin typeface="Arial Narrow" panose="020B0606020202030204" pitchFamily="34" charset="0"/>
              </a:rPr>
              <a:t>Vê</a:t>
            </a:r>
            <a:r>
              <a:rPr lang="en-US" sz="4000" b="1" i="1" dirty="0">
                <a:latin typeface="Arial Narrow" panose="020B0606020202030204" pitchFamily="34" charset="0"/>
              </a:rPr>
              <a:t> &amp; </a:t>
            </a:r>
            <a:r>
              <a:rPr lang="en-US" sz="4000" b="1" i="1" dirty="0" err="1">
                <a:latin typeface="Arial Narrow" panose="020B0606020202030204" pitchFamily="34" charset="0"/>
              </a:rPr>
              <a:t>Reflete</a:t>
            </a:r>
            <a:r>
              <a:rPr lang="en-US" sz="4000" b="1" i="1" dirty="0">
                <a:latin typeface="Arial Narrow" panose="020B0606020202030204" pitchFamily="34" charset="0"/>
              </a:rPr>
              <a:t> 4.1.5.</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a:spcAft>
                <a:spcPts val="1200"/>
              </a:spcAft>
              <a:buClr>
                <a:schemeClr val="accent2">
                  <a:lumMod val="75000"/>
                </a:schemeClr>
              </a:buClr>
              <a:buSzPct val="102000"/>
            </a:pPr>
            <a:r>
              <a:rPr lang="en-US" sz="2800" dirty="0" err="1">
                <a:solidFill>
                  <a:prstClr val="black"/>
                </a:solidFill>
                <a:latin typeface="Arial Narrow" panose="020B0606020202030204" pitchFamily="34" charset="0"/>
              </a:rPr>
              <a:t>Diferenças</a:t>
            </a:r>
            <a:r>
              <a:rPr lang="en-US" sz="2800" dirty="0">
                <a:solidFill>
                  <a:prstClr val="black"/>
                </a:solidFill>
                <a:latin typeface="Arial Narrow" panose="020B0606020202030204" pitchFamily="34" charset="0"/>
              </a:rPr>
              <a:t> e </a:t>
            </a:r>
            <a:r>
              <a:rPr lang="en-US" sz="2800" dirty="0" err="1">
                <a:solidFill>
                  <a:prstClr val="black"/>
                </a:solidFill>
                <a:latin typeface="Arial Narrow" panose="020B0606020202030204" pitchFamily="34" charset="0"/>
              </a:rPr>
              <a:t>desafios</a:t>
            </a:r>
            <a:r>
              <a:rPr lang="en-US" sz="2800" dirty="0">
                <a:solidFill>
                  <a:prstClr val="black"/>
                </a:solidFill>
                <a:latin typeface="Arial Narrow" panose="020B0606020202030204" pitchFamily="34" charset="0"/>
              </a:rPr>
              <a:t> de </a:t>
            </a:r>
            <a:r>
              <a:rPr lang="en-US" sz="2800" dirty="0" err="1">
                <a:solidFill>
                  <a:prstClr val="black"/>
                </a:solidFill>
                <a:latin typeface="Arial Narrow" panose="020B0606020202030204" pitchFamily="34" charset="0"/>
              </a:rPr>
              <a:t>comunicação</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experienciados</a:t>
            </a:r>
            <a:r>
              <a:rPr lang="en-US" sz="2800" dirty="0">
                <a:solidFill>
                  <a:prstClr val="black"/>
                </a:solidFill>
                <a:latin typeface="Arial Narrow" panose="020B0606020202030204" pitchFamily="34" charset="0"/>
              </a:rPr>
              <a:t> por </a:t>
            </a:r>
            <a:r>
              <a:rPr lang="en-US" sz="2800" dirty="0" err="1">
                <a:solidFill>
                  <a:prstClr val="black"/>
                </a:solidFill>
                <a:latin typeface="Arial Narrow" panose="020B0606020202030204" pitchFamily="34" charset="0"/>
              </a:rPr>
              <a:t>pessoas</a:t>
            </a:r>
            <a:r>
              <a:rPr lang="en-US" sz="2800" dirty="0">
                <a:solidFill>
                  <a:prstClr val="black"/>
                </a:solidFill>
                <a:latin typeface="Arial Narrow" panose="020B0606020202030204" pitchFamily="34" charset="0"/>
              </a:rPr>
              <a:t> com PEA </a:t>
            </a:r>
            <a:r>
              <a:rPr lang="en-US" sz="2400" dirty="0"/>
              <a:t>(</a:t>
            </a:r>
            <a:r>
              <a:rPr lang="en-US" sz="2400" dirty="0">
                <a:hlinkClick r:id="rId2"/>
              </a:rPr>
              <a:t>https://www.youtube.com/watch?v=o_NbDdBq0pU</a:t>
            </a:r>
            <a:r>
              <a:rPr lang="en-US" sz="2400" dirty="0"/>
              <a:t>)</a:t>
            </a:r>
          </a:p>
          <a:p>
            <a:pPr>
              <a:spcAft>
                <a:spcPts val="1200"/>
              </a:spcAft>
              <a:buClr>
                <a:schemeClr val="accent2">
                  <a:lumMod val="75000"/>
                </a:schemeClr>
              </a:buClr>
              <a:buSzPct val="102000"/>
            </a:pPr>
            <a:r>
              <a:rPr lang="en-US" sz="2400" dirty="0" err="1">
                <a:solidFill>
                  <a:prstClr val="black"/>
                </a:solidFill>
                <a:latin typeface="Arial Narrow" panose="020B0606020202030204" pitchFamily="34" charset="0"/>
              </a:rPr>
              <a:t>Vê</a:t>
            </a:r>
            <a:r>
              <a:rPr lang="en-US" sz="2400" dirty="0">
                <a:solidFill>
                  <a:prstClr val="black"/>
                </a:solidFill>
                <a:latin typeface="Arial Narrow" panose="020B0606020202030204" pitchFamily="34" charset="0"/>
              </a:rPr>
              <a:t> </a:t>
            </a:r>
            <a:r>
              <a:rPr lang="en-US" sz="2400" dirty="0" err="1">
                <a:solidFill>
                  <a:prstClr val="black"/>
                </a:solidFill>
                <a:latin typeface="Arial Narrow" panose="020B0606020202030204" pitchFamily="34" charset="0"/>
              </a:rPr>
              <a:t>este</a:t>
            </a:r>
            <a:r>
              <a:rPr lang="en-US" sz="2400" dirty="0">
                <a:solidFill>
                  <a:prstClr val="black"/>
                </a:solidFill>
                <a:latin typeface="Arial Narrow" panose="020B0606020202030204" pitchFamily="34" charset="0"/>
              </a:rPr>
              <a:t> </a:t>
            </a:r>
            <a:r>
              <a:rPr lang="en-US" sz="2400" dirty="0" err="1">
                <a:solidFill>
                  <a:prstClr val="black"/>
                </a:solidFill>
                <a:latin typeface="Arial Narrow" panose="020B0606020202030204" pitchFamily="34" charset="0"/>
              </a:rPr>
              <a:t>curto</a:t>
            </a:r>
            <a:r>
              <a:rPr lang="en-US" sz="2400" dirty="0">
                <a:solidFill>
                  <a:prstClr val="black"/>
                </a:solidFill>
                <a:latin typeface="Arial Narrow" panose="020B0606020202030204" pitchFamily="34" charset="0"/>
              </a:rPr>
              <a:t> </a:t>
            </a:r>
            <a:r>
              <a:rPr lang="en-US" sz="2400" dirty="0" err="1">
                <a:solidFill>
                  <a:prstClr val="black"/>
                </a:solidFill>
                <a:latin typeface="Arial Narrow" panose="020B0606020202030204" pitchFamily="34" charset="0"/>
              </a:rPr>
              <a:t>vídeo</a:t>
            </a:r>
            <a:r>
              <a:rPr lang="en-US" sz="2400" dirty="0">
                <a:solidFill>
                  <a:prstClr val="black"/>
                </a:solidFill>
                <a:latin typeface="Arial Narrow" panose="020B0606020202030204" pitchFamily="34" charset="0"/>
              </a:rPr>
              <a:t> (1:38min.), e </a:t>
            </a:r>
            <a:r>
              <a:rPr lang="en-US" sz="2400" dirty="0" err="1">
                <a:solidFill>
                  <a:prstClr val="black"/>
                </a:solidFill>
                <a:latin typeface="Arial Narrow" panose="020B0606020202030204" pitchFamily="34" charset="0"/>
              </a:rPr>
              <a:t>toma</a:t>
            </a:r>
            <a:r>
              <a:rPr lang="en-US" sz="2400" dirty="0">
                <a:solidFill>
                  <a:prstClr val="black"/>
                </a:solidFill>
                <a:latin typeface="Arial Narrow" panose="020B0606020202030204" pitchFamily="34" charset="0"/>
              </a:rPr>
              <a:t> </a:t>
            </a:r>
            <a:r>
              <a:rPr lang="en-US" sz="2400" dirty="0" err="1">
                <a:solidFill>
                  <a:prstClr val="black"/>
                </a:solidFill>
                <a:latin typeface="Arial Narrow" panose="020B0606020202030204" pitchFamily="34" charset="0"/>
              </a:rPr>
              <a:t>notas</a:t>
            </a:r>
            <a:r>
              <a:rPr lang="en-US" sz="2400" dirty="0">
                <a:solidFill>
                  <a:prstClr val="black"/>
                </a:solidFill>
                <a:latin typeface="Arial Narrow" panose="020B0606020202030204" pitchFamily="34" charset="0"/>
              </a:rPr>
              <a:t> </a:t>
            </a:r>
            <a:r>
              <a:rPr lang="en-US" sz="2400" dirty="0" err="1">
                <a:solidFill>
                  <a:prstClr val="black"/>
                </a:solidFill>
                <a:latin typeface="Arial Narrow" panose="020B0606020202030204" pitchFamily="34" charset="0"/>
              </a:rPr>
              <a:t>sobre</a:t>
            </a:r>
            <a:r>
              <a:rPr lang="en-US" sz="2400" dirty="0">
                <a:solidFill>
                  <a:prstClr val="black"/>
                </a:solidFill>
                <a:latin typeface="Arial Narrow" panose="020B0606020202030204" pitchFamily="34" charset="0"/>
              </a:rPr>
              <a:t> </a:t>
            </a:r>
            <a:r>
              <a:rPr lang="en-US" sz="2400" dirty="0" err="1">
                <a:solidFill>
                  <a:prstClr val="black"/>
                </a:solidFill>
                <a:latin typeface="Arial Narrow" panose="020B0606020202030204" pitchFamily="34" charset="0"/>
              </a:rPr>
              <a:t>os</a:t>
            </a:r>
            <a:r>
              <a:rPr lang="en-US" sz="2400" dirty="0">
                <a:solidFill>
                  <a:prstClr val="black"/>
                </a:solidFill>
                <a:latin typeface="Arial Narrow" panose="020B0606020202030204" pitchFamily="34" charset="0"/>
              </a:rPr>
              <a:t> </a:t>
            </a:r>
            <a:r>
              <a:rPr lang="en-US" sz="2400" dirty="0" err="1">
                <a:solidFill>
                  <a:prstClr val="black"/>
                </a:solidFill>
                <a:latin typeface="Arial Narrow" panose="020B0606020202030204" pitchFamily="34" charset="0"/>
              </a:rPr>
              <a:t>comportamentos</a:t>
            </a:r>
            <a:r>
              <a:rPr lang="en-US" sz="2400" dirty="0">
                <a:solidFill>
                  <a:prstClr val="black"/>
                </a:solidFill>
                <a:latin typeface="Arial Narrow" panose="020B0606020202030204" pitchFamily="34" charset="0"/>
              </a:rPr>
              <a:t> </a:t>
            </a:r>
            <a:r>
              <a:rPr lang="en-US" sz="2400" dirty="0" err="1">
                <a:solidFill>
                  <a:prstClr val="black"/>
                </a:solidFill>
                <a:latin typeface="Arial Narrow" panose="020B0606020202030204" pitchFamily="34" charset="0"/>
              </a:rPr>
              <a:t>observados</a:t>
            </a:r>
            <a:r>
              <a:rPr lang="en-US" sz="2400" dirty="0">
                <a:solidFill>
                  <a:prstClr val="black"/>
                </a:solidFill>
                <a:latin typeface="Arial Narrow" panose="020B0606020202030204" pitchFamily="34" charset="0"/>
              </a:rPr>
              <a:t>.</a:t>
            </a:r>
          </a:p>
        </p:txBody>
      </p:sp>
    </p:spTree>
    <p:extLst>
      <p:ext uri="{BB962C8B-B14F-4D97-AF65-F5344CB8AC3E}">
        <p14:creationId xmlns:p14="http://schemas.microsoft.com/office/powerpoint/2010/main" val="2473997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16</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10515599" cy="1009651"/>
          </a:xfrm>
          <a:prstGeom prst="rect">
            <a:avLst/>
          </a:prstGeom>
          <a:solidFill>
            <a:srgbClr val="DAE3F3"/>
          </a:solidFill>
          <a:ln>
            <a:noFill/>
          </a:ln>
        </p:spPr>
        <p:txBody>
          <a:bodyPr spcFirstLastPara="1" wrap="square" lIns="121900" tIns="60933" rIns="121900" bIns="60933" anchor="ctr" anchorCtr="0">
            <a:noAutofit/>
          </a:bodyPr>
          <a:lstStyle/>
          <a:p>
            <a:r>
              <a:rPr lang="en-US" sz="3600" b="1" i="1" dirty="0" err="1">
                <a:latin typeface="Arial Narrow" panose="020B0606020202030204" pitchFamily="34" charset="0"/>
              </a:rPr>
              <a:t>Atividade</a:t>
            </a:r>
            <a:r>
              <a:rPr lang="en-US" sz="3600" b="1" i="1" dirty="0">
                <a:latin typeface="Arial Narrow" panose="020B0606020202030204" pitchFamily="34" charset="0"/>
              </a:rPr>
              <a:t>: </a:t>
            </a:r>
            <a:r>
              <a:rPr lang="en-US" sz="3600" b="1" i="1" dirty="0" err="1">
                <a:latin typeface="Arial Narrow" panose="020B0606020202030204" pitchFamily="34" charset="0"/>
              </a:rPr>
              <a:t>Pensa</a:t>
            </a:r>
            <a:r>
              <a:rPr lang="en-US" sz="3600" b="1" i="1" dirty="0">
                <a:latin typeface="Arial Narrow" panose="020B0606020202030204" pitchFamily="34" charset="0"/>
              </a:rPr>
              <a:t> &amp; </a:t>
            </a:r>
            <a:r>
              <a:rPr lang="en-US" sz="3600" b="1" i="1" dirty="0" err="1">
                <a:latin typeface="Arial Narrow" panose="020B0606020202030204" pitchFamily="34" charset="0"/>
              </a:rPr>
              <a:t>Reflete</a:t>
            </a:r>
            <a:r>
              <a:rPr lang="en-US" sz="3600" b="1" i="1" dirty="0">
                <a:latin typeface="Arial Narrow" panose="020B0606020202030204" pitchFamily="34" charset="0"/>
              </a:rPr>
              <a:t> 4.1.6. </a:t>
            </a:r>
            <a:r>
              <a:rPr lang="en-US" sz="3600" b="1" i="1" dirty="0" err="1">
                <a:latin typeface="Arial Narrow" panose="020B0606020202030204" pitchFamily="34" charset="0"/>
              </a:rPr>
              <a:t>Comunicação</a:t>
            </a:r>
            <a:r>
              <a:rPr lang="en-US" sz="3600" b="1" i="1" dirty="0">
                <a:latin typeface="Arial Narrow" panose="020B0606020202030204" pitchFamily="34" charset="0"/>
              </a:rPr>
              <a:t> social</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r>
              <a:rPr lang="en-US" sz="2800" b="1" dirty="0" err="1">
                <a:latin typeface="Arial Narrow" panose="020B0606020202030204" pitchFamily="34" charset="0"/>
              </a:rPr>
              <a:t>Perguntas</a:t>
            </a:r>
            <a:r>
              <a:rPr lang="en-US" sz="2800" b="1" dirty="0">
                <a:latin typeface="Arial Narrow" panose="020B0606020202030204" pitchFamily="34" charset="0"/>
              </a:rPr>
              <a:t>/</a:t>
            </a:r>
            <a:r>
              <a:rPr lang="en-US" sz="2800" b="1" dirty="0" err="1">
                <a:latin typeface="Arial Narrow" panose="020B0606020202030204" pitchFamily="34" charset="0"/>
              </a:rPr>
              <a:t>Tópicos</a:t>
            </a:r>
            <a:r>
              <a:rPr lang="en-US" sz="2800" b="1" dirty="0">
                <a:latin typeface="Arial Narrow" panose="020B0606020202030204" pitchFamily="34" charset="0"/>
              </a:rPr>
              <a:t> de </a:t>
            </a:r>
            <a:r>
              <a:rPr lang="en-US" sz="2800" b="1" dirty="0" err="1">
                <a:latin typeface="Arial Narrow" panose="020B0606020202030204" pitchFamily="34" charset="0"/>
              </a:rPr>
              <a:t>Discussão</a:t>
            </a:r>
            <a:r>
              <a:rPr lang="en-US" sz="2800" b="1" dirty="0">
                <a:latin typeface="Arial Narrow" panose="020B0606020202030204" pitchFamily="34" charset="0"/>
              </a:rPr>
              <a:t>:</a:t>
            </a:r>
          </a:p>
          <a:p>
            <a:endParaRPr lang="pt-PT" sz="2800" dirty="0">
              <a:latin typeface="Arial Narrow" panose="020B0606020202030204" pitchFamily="34" charset="0"/>
            </a:endParaRPr>
          </a:p>
          <a:p>
            <a:pPr marL="342900" indent="-342900">
              <a:buAutoNum type="arabicPeriod"/>
            </a:pPr>
            <a:r>
              <a:rPr lang="en-US" sz="2800" dirty="0" err="1">
                <a:latin typeface="Arial Narrow" panose="020B0606020202030204" pitchFamily="34" charset="0"/>
              </a:rPr>
              <a:t>Explica</a:t>
            </a:r>
            <a:r>
              <a:rPr lang="en-US" sz="2800" dirty="0">
                <a:latin typeface="Arial Narrow" panose="020B0606020202030204" pitchFamily="34" charset="0"/>
              </a:rPr>
              <a:t> </a:t>
            </a:r>
            <a:r>
              <a:rPr lang="en-US" sz="2800" dirty="0" err="1">
                <a:latin typeface="Arial Narrow" panose="020B0606020202030204" pitchFamily="34" charset="0"/>
              </a:rPr>
              <a:t>algumas</a:t>
            </a:r>
            <a:r>
              <a:rPr lang="en-US" sz="2800" dirty="0">
                <a:latin typeface="Arial Narrow" panose="020B0606020202030204" pitchFamily="34" charset="0"/>
              </a:rPr>
              <a:t> das </a:t>
            </a:r>
            <a:r>
              <a:rPr lang="en-US" sz="2800" dirty="0" err="1">
                <a:latin typeface="Arial Narrow" panose="020B0606020202030204" pitchFamily="34" charset="0"/>
              </a:rPr>
              <a:t>diferenças</a:t>
            </a:r>
            <a:r>
              <a:rPr lang="en-US" sz="2800" dirty="0">
                <a:latin typeface="Arial Narrow" panose="020B0606020202030204" pitchFamily="34" charset="0"/>
              </a:rPr>
              <a:t> e dos </a:t>
            </a:r>
            <a:r>
              <a:rPr lang="en-US" sz="2800" dirty="0" err="1">
                <a:latin typeface="Arial Narrow" panose="020B0606020202030204" pitchFamily="34" charset="0"/>
              </a:rPr>
              <a:t>desafios</a:t>
            </a:r>
            <a:r>
              <a:rPr lang="en-US" sz="2800" dirty="0">
                <a:latin typeface="Arial Narrow" panose="020B0606020202030204" pitchFamily="34" charset="0"/>
              </a:rPr>
              <a:t> de </a:t>
            </a:r>
            <a:r>
              <a:rPr lang="en-US" sz="2800" dirty="0" err="1">
                <a:latin typeface="Arial Narrow" panose="020B0606020202030204" pitchFamily="34" charset="0"/>
              </a:rPr>
              <a:t>comunicação</a:t>
            </a:r>
            <a:r>
              <a:rPr lang="en-US" sz="2800" dirty="0">
                <a:latin typeface="Arial Narrow" panose="020B0606020202030204" pitchFamily="34" charset="0"/>
              </a:rPr>
              <a:t> </a:t>
            </a:r>
            <a:r>
              <a:rPr lang="en-US" sz="2800" dirty="0" err="1">
                <a:latin typeface="Arial Narrow" panose="020B0606020202030204" pitchFamily="34" charset="0"/>
              </a:rPr>
              <a:t>experienciados</a:t>
            </a:r>
            <a:r>
              <a:rPr lang="en-US" sz="2800" dirty="0">
                <a:latin typeface="Arial Narrow" panose="020B0606020202030204" pitchFamily="34" charset="0"/>
              </a:rPr>
              <a:t> por </a:t>
            </a:r>
            <a:r>
              <a:rPr lang="en-US" sz="2800" dirty="0" err="1">
                <a:latin typeface="Arial Narrow" panose="020B0606020202030204" pitchFamily="34" charset="0"/>
              </a:rPr>
              <a:t>pessoas</a:t>
            </a:r>
            <a:r>
              <a:rPr lang="en-US" sz="2800" dirty="0">
                <a:latin typeface="Arial Narrow" panose="020B0606020202030204" pitchFamily="34" charset="0"/>
              </a:rPr>
              <a:t> com PEA vistos no </a:t>
            </a:r>
            <a:r>
              <a:rPr lang="en-US" sz="2800" dirty="0" err="1">
                <a:latin typeface="Arial Narrow" panose="020B0606020202030204" pitchFamily="34" charset="0"/>
              </a:rPr>
              <a:t>vídeo</a:t>
            </a:r>
            <a:r>
              <a:rPr lang="en-US" sz="2800" dirty="0">
                <a:latin typeface="Arial Narrow" panose="020B0606020202030204" pitchFamily="34" charset="0"/>
              </a:rPr>
              <a:t> anterior.</a:t>
            </a:r>
          </a:p>
          <a:p>
            <a:pPr marL="342900" indent="-342900">
              <a:buAutoNum type="arabicPeriod"/>
            </a:pPr>
            <a:r>
              <a:rPr lang="en-US" sz="2800" dirty="0">
                <a:latin typeface="Arial Narrow" panose="020B0606020202030204" pitchFamily="34" charset="0"/>
              </a:rPr>
              <a:t>O que </a:t>
            </a:r>
            <a:r>
              <a:rPr lang="en-US" sz="2800" dirty="0" err="1">
                <a:latin typeface="Arial Narrow" panose="020B0606020202030204" pitchFamily="34" charset="0"/>
              </a:rPr>
              <a:t>sentes</a:t>
            </a:r>
            <a:r>
              <a:rPr lang="en-US" sz="2800" dirty="0">
                <a:latin typeface="Arial Narrow" panose="020B0606020202030204" pitchFamily="34" charset="0"/>
              </a:rPr>
              <a:t> </a:t>
            </a:r>
            <a:r>
              <a:rPr lang="en-US" sz="2800" dirty="0" err="1">
                <a:latin typeface="Arial Narrow" panose="020B0606020202030204" pitchFamily="34" charset="0"/>
              </a:rPr>
              <a:t>acerca</a:t>
            </a:r>
            <a:r>
              <a:rPr lang="en-US" sz="2800" dirty="0">
                <a:latin typeface="Arial Narrow" panose="020B0606020202030204" pitchFamily="34" charset="0"/>
              </a:rPr>
              <a:t> </a:t>
            </a:r>
            <a:r>
              <a:rPr lang="en-US" sz="2800" dirty="0" err="1">
                <a:latin typeface="Arial Narrow" panose="020B0606020202030204" pitchFamily="34" charset="0"/>
              </a:rPr>
              <a:t>disso</a:t>
            </a:r>
            <a:r>
              <a:rPr lang="en-US" sz="2800" dirty="0">
                <a:latin typeface="Arial Narrow" panose="020B0606020202030204" pitchFamily="34" charset="0"/>
              </a:rPr>
              <a:t>?</a:t>
            </a:r>
          </a:p>
          <a:p>
            <a:pPr marL="342900" indent="-342900">
              <a:buAutoNum type="arabicPeriod"/>
            </a:pPr>
            <a:r>
              <a:rPr lang="en-US" sz="2800" dirty="0" err="1">
                <a:latin typeface="Arial Narrow" panose="020B0606020202030204" pitchFamily="34" charset="0"/>
              </a:rPr>
              <a:t>Alguma</a:t>
            </a:r>
            <a:r>
              <a:rPr lang="en-US" sz="2800" dirty="0">
                <a:latin typeface="Arial Narrow" panose="020B0606020202030204" pitchFamily="34" charset="0"/>
              </a:rPr>
              <a:t> </a:t>
            </a:r>
            <a:r>
              <a:rPr lang="en-US" sz="2800" dirty="0" err="1">
                <a:latin typeface="Arial Narrow" panose="020B0606020202030204" pitchFamily="34" charset="0"/>
              </a:rPr>
              <a:t>vez</a:t>
            </a:r>
            <a:r>
              <a:rPr lang="en-US" sz="2800" dirty="0">
                <a:latin typeface="Arial Narrow" panose="020B0606020202030204" pitchFamily="34" charset="0"/>
              </a:rPr>
              <a:t> </a:t>
            </a:r>
            <a:r>
              <a:rPr lang="en-US" sz="2800" dirty="0" err="1">
                <a:latin typeface="Arial Narrow" panose="020B0606020202030204" pitchFamily="34" charset="0"/>
              </a:rPr>
              <a:t>pensaste</a:t>
            </a:r>
            <a:r>
              <a:rPr lang="en-US" sz="2800" dirty="0">
                <a:latin typeface="Arial Narrow" panose="020B0606020202030204" pitchFamily="34" charset="0"/>
              </a:rPr>
              <a:t> </a:t>
            </a:r>
            <a:r>
              <a:rPr lang="en-US" sz="2800" dirty="0" err="1">
                <a:latin typeface="Arial Narrow" panose="020B0606020202030204" pitchFamily="34" charset="0"/>
              </a:rPr>
              <a:t>acerca</a:t>
            </a:r>
            <a:r>
              <a:rPr lang="en-US" sz="2800" dirty="0">
                <a:latin typeface="Arial Narrow" panose="020B0606020202030204" pitchFamily="34" charset="0"/>
              </a:rPr>
              <a:t> </a:t>
            </a:r>
            <a:r>
              <a:rPr lang="en-US" sz="2800" dirty="0" err="1">
                <a:latin typeface="Arial Narrow" panose="020B0606020202030204" pitchFamily="34" charset="0"/>
              </a:rPr>
              <a:t>destas</a:t>
            </a:r>
            <a:r>
              <a:rPr lang="en-US" sz="2800" dirty="0">
                <a:latin typeface="Arial Narrow" panose="020B0606020202030204" pitchFamily="34" charset="0"/>
              </a:rPr>
              <a:t> </a:t>
            </a:r>
            <a:r>
              <a:rPr lang="en-US" sz="2800" dirty="0" err="1">
                <a:latin typeface="Arial Narrow" panose="020B0606020202030204" pitchFamily="34" charset="0"/>
              </a:rPr>
              <a:t>dificuldades</a:t>
            </a:r>
            <a:r>
              <a:rPr lang="en-US" sz="2800" dirty="0">
                <a:latin typeface="Arial Narrow" panose="020B0606020202030204" pitchFamily="34" charset="0"/>
              </a:rPr>
              <a:t> de </a:t>
            </a:r>
            <a:r>
              <a:rPr lang="en-US" sz="2800" dirty="0" err="1">
                <a:latin typeface="Arial Narrow" panose="020B0606020202030204" pitchFamily="34" charset="0"/>
              </a:rPr>
              <a:t>comunicação</a:t>
            </a:r>
            <a:r>
              <a:rPr lang="en-US" sz="2800" dirty="0">
                <a:latin typeface="Arial Narrow" panose="020B0606020202030204" pitchFamily="34" charset="0"/>
              </a:rPr>
              <a:t>?</a:t>
            </a:r>
          </a:p>
          <a:p>
            <a:endParaRPr lang="en-US" sz="2800" b="1" dirty="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4186556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0" y="1989334"/>
            <a:ext cx="12192000" cy="2616101"/>
          </a:xfrm>
          <a:prstGeom prst="rect">
            <a:avLst/>
          </a:prstGeom>
          <a:solidFill>
            <a:schemeClr val="accent6">
              <a:lumMod val="40000"/>
              <a:lumOff val="60000"/>
            </a:schemeClr>
          </a:solidFill>
        </p:spPr>
        <p:txBody>
          <a:bodyPr wrap="square">
            <a:spAutoFit/>
          </a:bodyPr>
          <a:lstStyle/>
          <a:p>
            <a:pPr algn="ctr"/>
            <a:endParaRPr lang="de-DE" sz="2400" b="1" dirty="0">
              <a:latin typeface="Arial Narrow" panose="020B0606020202030204" pitchFamily="34" charset="0"/>
            </a:endParaRPr>
          </a:p>
          <a:p>
            <a:r>
              <a:rPr lang="de-AT" b="1" dirty="0"/>
              <a:t> </a:t>
            </a:r>
            <a:endParaRPr lang="pt-PT" dirty="0"/>
          </a:p>
          <a:p>
            <a:pPr algn="ctr"/>
            <a:r>
              <a:rPr lang="de-AT" sz="2800" b="1" dirty="0">
                <a:latin typeface="Arial Narrow" panose="020B0606020202030204" pitchFamily="34" charset="0"/>
              </a:rPr>
              <a:t>10:15 – 10:45 </a:t>
            </a:r>
            <a:endParaRPr lang="pt-PT" sz="2800" dirty="0">
              <a:latin typeface="Arial Narrow" panose="020B0606020202030204" pitchFamily="34" charset="0"/>
            </a:endParaRPr>
          </a:p>
          <a:p>
            <a:pPr algn="ctr"/>
            <a:r>
              <a:rPr lang="pt-PT" sz="2800" b="1" dirty="0">
                <a:latin typeface="Arial Narrow" panose="020B0606020202030204" pitchFamily="34" charset="0"/>
              </a:rPr>
              <a:t>Intervalo</a:t>
            </a:r>
            <a:endParaRPr lang="pt-PT" sz="2800" dirty="0">
              <a:latin typeface="Arial Narrow" panose="020B0606020202030204" pitchFamily="34" charset="0"/>
            </a:endParaRPr>
          </a:p>
          <a:p>
            <a:r>
              <a:rPr lang="en-US" b="1" dirty="0"/>
              <a:t> </a:t>
            </a:r>
            <a:endParaRPr lang="pt-PT" dirty="0"/>
          </a:p>
          <a:p>
            <a:pPr algn="ctr"/>
            <a:endParaRPr lang="de-DE" sz="2400" b="1" dirty="0">
              <a:latin typeface="Arial Narrow" panose="020B0606020202030204" pitchFamily="34" charset="0"/>
            </a:endParaRPr>
          </a:p>
          <a:p>
            <a:pPr algn="ctr"/>
            <a:endParaRPr lang="de-DE" sz="2400" b="1" dirty="0">
              <a:latin typeface="Arial Narrow" panose="020B0606020202030204" pitchFamily="34" charset="0"/>
            </a:endParaRPr>
          </a:p>
        </p:txBody>
      </p:sp>
      <p:sp>
        <p:nvSpPr>
          <p:cNvPr id="2" name="Marcador de Posição do Número do Diapositivo 1"/>
          <p:cNvSpPr>
            <a:spLocks noGrp="1"/>
          </p:cNvSpPr>
          <p:nvPr>
            <p:ph type="sldNum" sz="quarter" idx="12"/>
          </p:nvPr>
        </p:nvSpPr>
        <p:spPr/>
        <p:txBody>
          <a:bodyPr/>
          <a:lstStyle/>
          <a:p>
            <a:fld id="{35BA1E5D-A24E-4249-ACDB-C6F8AD62BBF2}" type="slidenum">
              <a:rPr lang="pt-PT" smtClean="0"/>
              <a:t>17</a:t>
            </a:fld>
            <a:endParaRPr lang="pt-PT"/>
          </a:p>
        </p:txBody>
      </p:sp>
      <p:sp>
        <p:nvSpPr>
          <p:cNvPr id="7" name="Footer Placeholder 4">
            <a:extLst>
              <a:ext uri="{FF2B5EF4-FFF2-40B4-BE49-F238E27FC236}">
                <a16:creationId xmlns:a16="http://schemas.microsoft.com/office/drawing/2014/main" id="{DB827D11-513F-DC4C-9F9A-AA19825F74D1}"/>
              </a:ext>
            </a:extLst>
          </p:cNvPr>
          <p:cNvSpPr>
            <a:spLocks noGrp="1"/>
          </p:cNvSpPr>
          <p:nvPr>
            <p:ph type="ftr" sz="quarter" idx="11"/>
          </p:nvPr>
        </p:nvSpPr>
        <p:spPr>
          <a:xfrm>
            <a:off x="4038600" y="6356350"/>
            <a:ext cx="4114800" cy="365125"/>
          </a:xfrm>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8" name="Date Placeholder 3">
            <a:extLst>
              <a:ext uri="{FF2B5EF4-FFF2-40B4-BE49-F238E27FC236}">
                <a16:creationId xmlns:a16="http://schemas.microsoft.com/office/drawing/2014/main" id="{3E7AD84B-9177-C045-83BE-55D7C97C7FE6}"/>
              </a:ext>
            </a:extLst>
          </p:cNvPr>
          <p:cNvSpPr>
            <a:spLocks noGrp="1"/>
          </p:cNvSpPr>
          <p:nvPr>
            <p:ph type="dt" sz="half" idx="10"/>
          </p:nvPr>
        </p:nvSpPr>
        <p:spPr>
          <a:xfrm>
            <a:off x="838200" y="6356350"/>
            <a:ext cx="2743200" cy="365125"/>
          </a:xfrm>
        </p:spPr>
        <p:txBody>
          <a:bodyPr/>
          <a:lstStyle/>
          <a:p>
            <a:r>
              <a:rPr lang="en-US" dirty="0"/>
              <a:t>June 3, 2021</a:t>
            </a:r>
            <a:endParaRPr lang="de-AT" dirty="0"/>
          </a:p>
        </p:txBody>
      </p:sp>
    </p:spTree>
    <p:extLst>
      <p:ext uri="{BB962C8B-B14F-4D97-AF65-F5344CB8AC3E}">
        <p14:creationId xmlns:p14="http://schemas.microsoft.com/office/powerpoint/2010/main" val="1389957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dirty="0"/>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18</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10515599" cy="1009651"/>
          </a:xfrm>
          <a:prstGeom prst="rect">
            <a:avLst/>
          </a:prstGeom>
          <a:solidFill>
            <a:srgbClr val="DAE3F3"/>
          </a:solidFill>
          <a:ln>
            <a:noFill/>
          </a:ln>
        </p:spPr>
        <p:txBody>
          <a:bodyPr spcFirstLastPara="1" wrap="square" lIns="121900" tIns="60933" rIns="121900" bIns="60933" anchor="ctr" anchorCtr="0">
            <a:noAutofit/>
          </a:bodyPr>
          <a:lstStyle/>
          <a:p>
            <a:r>
              <a:rPr lang="en-US" sz="3600" b="1" i="1" dirty="0" err="1">
                <a:latin typeface="Arial Narrow" panose="020B0606020202030204" pitchFamily="34" charset="0"/>
              </a:rPr>
              <a:t>Atividade</a:t>
            </a:r>
            <a:r>
              <a:rPr lang="en-US" sz="3600" b="1" i="1" dirty="0">
                <a:latin typeface="Arial Narrow" panose="020B0606020202030204" pitchFamily="34" charset="0"/>
              </a:rPr>
              <a:t>: Lê &amp; </a:t>
            </a:r>
            <a:r>
              <a:rPr lang="en-US" sz="3600" b="1" i="1" dirty="0" err="1">
                <a:latin typeface="Arial Narrow" panose="020B0606020202030204" pitchFamily="34" charset="0"/>
              </a:rPr>
              <a:t>Reflete</a:t>
            </a:r>
            <a:r>
              <a:rPr lang="en-US" sz="3600" b="1" i="1" dirty="0">
                <a:latin typeface="Arial Narrow" panose="020B0606020202030204" pitchFamily="34" charset="0"/>
              </a:rPr>
              <a:t> 4.2. </a:t>
            </a:r>
            <a:r>
              <a:rPr lang="en-US" sz="3600" b="1" i="1" dirty="0" err="1">
                <a:latin typeface="Arial Narrow" panose="020B0606020202030204" pitchFamily="34" charset="0"/>
              </a:rPr>
              <a:t>Interação</a:t>
            </a:r>
            <a:r>
              <a:rPr lang="en-US" sz="3600" b="1" i="1" dirty="0">
                <a:latin typeface="Arial Narrow" panose="020B0606020202030204" pitchFamily="34" charset="0"/>
              </a:rPr>
              <a:t> e </a:t>
            </a:r>
            <a:r>
              <a:rPr lang="en-US" sz="3600" b="1" i="1" dirty="0" err="1">
                <a:latin typeface="Arial Narrow" panose="020B0606020202030204" pitchFamily="34" charset="0"/>
              </a:rPr>
              <a:t>competências</a:t>
            </a:r>
            <a:r>
              <a:rPr lang="en-US" sz="3600" b="1" i="1" dirty="0">
                <a:latin typeface="Arial Narrow" panose="020B0606020202030204" pitchFamily="34" charset="0"/>
              </a:rPr>
              <a:t> </a:t>
            </a:r>
            <a:r>
              <a:rPr lang="en-US" sz="3600" b="1" i="1" dirty="0" err="1">
                <a:latin typeface="Arial Narrow" panose="020B0606020202030204" pitchFamily="34" charset="0"/>
              </a:rPr>
              <a:t>sociais</a:t>
            </a:r>
            <a:endParaRPr lang="en-US" sz="3600" b="1" i="1" dirty="0">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marL="457200" indent="-457200" algn="just">
              <a:spcAft>
                <a:spcPts val="1200"/>
              </a:spcAft>
              <a:buClr>
                <a:schemeClr val="tx1"/>
              </a:buClr>
              <a:buSzPct val="100000"/>
              <a:buFont typeface="Arial" panose="020B0604020202020204" pitchFamily="34" charset="0"/>
              <a:buChar char="•"/>
            </a:pPr>
            <a:r>
              <a:rPr lang="en-US" sz="2800" dirty="0">
                <a:latin typeface="Arial Narrow" panose="020B0606020202030204" pitchFamily="34" charset="0"/>
              </a:rPr>
              <a:t>As </a:t>
            </a:r>
            <a:r>
              <a:rPr lang="en-US" sz="2800" b="1" dirty="0" err="1">
                <a:latin typeface="Arial Narrow" panose="020B0606020202030204" pitchFamily="34" charset="0"/>
              </a:rPr>
              <a:t>competências</a:t>
            </a:r>
            <a:r>
              <a:rPr lang="en-US" sz="2800" b="1" dirty="0">
                <a:latin typeface="Arial Narrow" panose="020B0606020202030204" pitchFamily="34" charset="0"/>
              </a:rPr>
              <a:t> </a:t>
            </a:r>
            <a:r>
              <a:rPr lang="en-US" sz="2800" b="1" dirty="0" err="1">
                <a:latin typeface="Arial Narrow" panose="020B0606020202030204" pitchFamily="34" charset="0"/>
              </a:rPr>
              <a:t>sociais</a:t>
            </a:r>
            <a:r>
              <a:rPr lang="en-US" sz="2800" dirty="0">
                <a:latin typeface="Arial Narrow" panose="020B0606020202030204" pitchFamily="34" charset="0"/>
              </a:rPr>
              <a:t> </a:t>
            </a:r>
            <a:r>
              <a:rPr lang="en-US" sz="2800" dirty="0" err="1">
                <a:latin typeface="Arial Narrow" panose="020B0606020202030204" pitchFamily="34" charset="0"/>
              </a:rPr>
              <a:t>são</a:t>
            </a:r>
            <a:r>
              <a:rPr lang="en-US" sz="2800" dirty="0">
                <a:latin typeface="Arial Narrow" panose="020B0606020202030204" pitchFamily="34" charset="0"/>
              </a:rPr>
              <a:t> as </a:t>
            </a:r>
            <a:r>
              <a:rPr lang="en-US" sz="2800" dirty="0" err="1">
                <a:latin typeface="Arial Narrow" panose="020B0606020202030204" pitchFamily="34" charset="0"/>
              </a:rPr>
              <a:t>competências</a:t>
            </a:r>
            <a:r>
              <a:rPr lang="en-US" sz="2800" dirty="0">
                <a:latin typeface="Arial Narrow" panose="020B0606020202030204" pitchFamily="34" charset="0"/>
              </a:rPr>
              <a:t> que </a:t>
            </a:r>
            <a:r>
              <a:rPr lang="en-US" sz="2800" dirty="0" err="1">
                <a:latin typeface="Arial Narrow" panose="020B0606020202030204" pitchFamily="34" charset="0"/>
              </a:rPr>
              <a:t>usamos</a:t>
            </a:r>
            <a:r>
              <a:rPr lang="en-US" sz="2800" dirty="0">
                <a:latin typeface="Arial Narrow" panose="020B0606020202030204" pitchFamily="34" charset="0"/>
              </a:rPr>
              <a:t> para </a:t>
            </a:r>
            <a:r>
              <a:rPr lang="en-US" sz="2800" dirty="0" err="1">
                <a:latin typeface="Arial Narrow" panose="020B0606020202030204" pitchFamily="34" charset="0"/>
              </a:rPr>
              <a:t>comunicar</a:t>
            </a:r>
            <a:r>
              <a:rPr lang="en-US" sz="2800" dirty="0">
                <a:latin typeface="Arial Narrow" panose="020B0606020202030204" pitchFamily="34" charset="0"/>
              </a:rPr>
              <a:t> e </a:t>
            </a:r>
            <a:r>
              <a:rPr lang="en-US" sz="2800" dirty="0" err="1">
                <a:latin typeface="Arial Narrow" panose="020B0606020202030204" pitchFamily="34" charset="0"/>
              </a:rPr>
              <a:t>interagir</a:t>
            </a:r>
            <a:r>
              <a:rPr lang="en-US" sz="2800" dirty="0">
                <a:latin typeface="Arial Narrow" panose="020B0606020202030204" pitchFamily="34" charset="0"/>
              </a:rPr>
              <a:t> </a:t>
            </a:r>
            <a:r>
              <a:rPr lang="en-US" sz="2800" dirty="0" err="1">
                <a:latin typeface="Arial Narrow" panose="020B0606020202030204" pitchFamily="34" charset="0"/>
              </a:rPr>
              <a:t>uns</a:t>
            </a:r>
            <a:r>
              <a:rPr lang="en-US" sz="2800" dirty="0">
                <a:latin typeface="Arial Narrow" panose="020B0606020202030204" pitchFamily="34" charset="0"/>
              </a:rPr>
              <a:t> com </a:t>
            </a:r>
            <a:r>
              <a:rPr lang="en-US" sz="2800" dirty="0" err="1">
                <a:latin typeface="Arial Narrow" panose="020B0606020202030204" pitchFamily="34" charset="0"/>
              </a:rPr>
              <a:t>os</a:t>
            </a:r>
            <a:r>
              <a:rPr lang="en-US" sz="2800" dirty="0">
                <a:latin typeface="Arial Narrow" panose="020B0606020202030204" pitchFamily="34" charset="0"/>
              </a:rPr>
              <a:t> outros, tanto </a:t>
            </a:r>
            <a:r>
              <a:rPr lang="en-US" sz="2800" dirty="0" err="1">
                <a:latin typeface="Arial Narrow" panose="020B0606020202030204" pitchFamily="34" charset="0"/>
              </a:rPr>
              <a:t>verbalmente</a:t>
            </a:r>
            <a:r>
              <a:rPr lang="en-US" sz="2800" dirty="0">
                <a:latin typeface="Arial Narrow" panose="020B0606020202030204" pitchFamily="34" charset="0"/>
              </a:rPr>
              <a:t> </a:t>
            </a:r>
            <a:r>
              <a:rPr lang="en-US" sz="2800" dirty="0" err="1">
                <a:latin typeface="Arial Narrow" panose="020B0606020202030204" pitchFamily="34" charset="0"/>
              </a:rPr>
              <a:t>como</a:t>
            </a:r>
            <a:r>
              <a:rPr lang="en-US" sz="2800" dirty="0">
                <a:latin typeface="Arial Narrow" panose="020B0606020202030204" pitchFamily="34" charset="0"/>
              </a:rPr>
              <a:t> </a:t>
            </a:r>
            <a:r>
              <a:rPr lang="en-US" sz="2800" dirty="0" err="1">
                <a:latin typeface="Arial Narrow" panose="020B0606020202030204" pitchFamily="34" charset="0"/>
              </a:rPr>
              <a:t>não</a:t>
            </a:r>
            <a:r>
              <a:rPr lang="en-US" sz="2800" dirty="0">
                <a:latin typeface="Arial Narrow" panose="020B0606020202030204" pitchFamily="34" charset="0"/>
              </a:rPr>
              <a:t> </a:t>
            </a:r>
            <a:r>
              <a:rPr lang="en-US" sz="2800" dirty="0" err="1">
                <a:latin typeface="Arial Narrow" panose="020B0606020202030204" pitchFamily="34" charset="0"/>
              </a:rPr>
              <a:t>verbalmente</a:t>
            </a:r>
            <a:r>
              <a:rPr lang="en-US" sz="2800" dirty="0">
                <a:latin typeface="Arial Narrow" panose="020B0606020202030204" pitchFamily="34" charset="0"/>
              </a:rPr>
              <a:t>, </a:t>
            </a:r>
            <a:r>
              <a:rPr lang="en-US" sz="2800" dirty="0" err="1">
                <a:latin typeface="Arial Narrow" panose="020B0606020202030204" pitchFamily="34" charset="0"/>
              </a:rPr>
              <a:t>através</a:t>
            </a:r>
            <a:r>
              <a:rPr lang="en-US" sz="2800" dirty="0">
                <a:latin typeface="Arial Narrow" panose="020B0606020202030204" pitchFamily="34" charset="0"/>
              </a:rPr>
              <a:t> de </a:t>
            </a:r>
            <a:r>
              <a:rPr lang="en-US" sz="2800" dirty="0" err="1">
                <a:latin typeface="Arial Narrow" panose="020B0606020202030204" pitchFamily="34" charset="0"/>
              </a:rPr>
              <a:t>gestos</a:t>
            </a:r>
            <a:r>
              <a:rPr lang="en-US" sz="2800" dirty="0">
                <a:latin typeface="Arial Narrow" panose="020B0606020202030204" pitchFamily="34" charset="0"/>
              </a:rPr>
              <a:t>, da </a:t>
            </a:r>
            <a:r>
              <a:rPr lang="en-US" sz="2800" dirty="0" err="1">
                <a:latin typeface="Arial Narrow" panose="020B0606020202030204" pitchFamily="34" charset="0"/>
              </a:rPr>
              <a:t>linguagem</a:t>
            </a:r>
            <a:r>
              <a:rPr lang="en-US" sz="2800" dirty="0">
                <a:latin typeface="Arial Narrow" panose="020B0606020202030204" pitchFamily="34" charset="0"/>
              </a:rPr>
              <a:t> corporal, e da </a:t>
            </a:r>
            <a:r>
              <a:rPr lang="en-US" sz="2800" dirty="0" err="1">
                <a:latin typeface="Arial Narrow" panose="020B0606020202030204" pitchFamily="34" charset="0"/>
              </a:rPr>
              <a:t>nossa</a:t>
            </a:r>
            <a:r>
              <a:rPr lang="en-US" sz="2800" dirty="0">
                <a:latin typeface="Arial Narrow" panose="020B0606020202030204" pitchFamily="34" charset="0"/>
              </a:rPr>
              <a:t> </a:t>
            </a:r>
            <a:r>
              <a:rPr lang="en-US" sz="2800" dirty="0" err="1">
                <a:latin typeface="Arial Narrow" panose="020B0606020202030204" pitchFamily="34" charset="0"/>
              </a:rPr>
              <a:t>aparência</a:t>
            </a:r>
            <a:r>
              <a:rPr lang="en-US" sz="2800" dirty="0">
                <a:latin typeface="Arial Narrow" panose="020B0606020202030204" pitchFamily="34" charset="0"/>
              </a:rPr>
              <a:t> </a:t>
            </a:r>
            <a:r>
              <a:rPr lang="en-US" sz="2800" dirty="0" err="1">
                <a:latin typeface="Arial Narrow" panose="020B0606020202030204" pitchFamily="34" charset="0"/>
              </a:rPr>
              <a:t>pessoal</a:t>
            </a:r>
            <a:r>
              <a:rPr lang="en-US" sz="2800" dirty="0">
                <a:latin typeface="Arial Narrow" panose="020B0606020202030204" pitchFamily="34" charset="0"/>
              </a:rPr>
              <a:t> (Greene &amp;  Burleson, 2003). </a:t>
            </a:r>
          </a:p>
          <a:p>
            <a:pPr marL="457200" indent="-457200" algn="just">
              <a:spcAft>
                <a:spcPts val="1200"/>
              </a:spcAft>
              <a:buClr>
                <a:schemeClr val="tx1"/>
              </a:buClr>
              <a:buSzPct val="100000"/>
              <a:buFont typeface="Arial" panose="020B0604020202020204" pitchFamily="34" charset="0"/>
              <a:buChar char="•"/>
            </a:pPr>
            <a:endParaRPr lang="en-US" sz="2800" dirty="0">
              <a:latin typeface="Arial Narrow" panose="020B0606020202030204" pitchFamily="34" charset="0"/>
            </a:endParaRPr>
          </a:p>
          <a:p>
            <a:pPr marL="457200" indent="-457200" algn="just">
              <a:spcAft>
                <a:spcPts val="1200"/>
              </a:spcAft>
              <a:buClr>
                <a:schemeClr val="tx1"/>
              </a:buClr>
              <a:buSzPct val="100000"/>
              <a:buFont typeface="Arial" panose="020B0604020202020204" pitchFamily="34" charset="0"/>
              <a:buChar char="•"/>
            </a:pPr>
            <a:r>
              <a:rPr lang="en-US" sz="2800" dirty="0" err="1">
                <a:latin typeface="Arial Narrow" panose="020B0606020202030204" pitchFamily="34" charset="0"/>
              </a:rPr>
              <a:t>Os</a:t>
            </a:r>
            <a:r>
              <a:rPr lang="en-US" sz="2800" dirty="0">
                <a:latin typeface="Arial Narrow" panose="020B0606020202030204" pitchFamily="34" charset="0"/>
              </a:rPr>
              <a:t> </a:t>
            </a:r>
            <a:r>
              <a:rPr lang="en-US" sz="2800" dirty="0" err="1">
                <a:latin typeface="Arial Narrow" panose="020B0606020202030204" pitchFamily="34" charset="0"/>
              </a:rPr>
              <a:t>seres</a:t>
            </a:r>
            <a:r>
              <a:rPr lang="en-US" sz="2800" dirty="0">
                <a:latin typeface="Arial Narrow" panose="020B0606020202030204" pitchFamily="34" charset="0"/>
              </a:rPr>
              <a:t> </a:t>
            </a:r>
            <a:r>
              <a:rPr lang="en-US" sz="2800" dirty="0" err="1">
                <a:latin typeface="Arial Narrow" panose="020B0606020202030204" pitchFamily="34" charset="0"/>
              </a:rPr>
              <a:t>humanos</a:t>
            </a:r>
            <a:r>
              <a:rPr lang="en-US" sz="2800" dirty="0">
                <a:latin typeface="Arial Narrow" panose="020B0606020202030204" pitchFamily="34" charset="0"/>
              </a:rPr>
              <a:t> </a:t>
            </a:r>
            <a:r>
              <a:rPr lang="en-US" sz="2800" dirty="0" err="1">
                <a:latin typeface="Arial Narrow" panose="020B0606020202030204" pitchFamily="34" charset="0"/>
              </a:rPr>
              <a:t>são</a:t>
            </a:r>
            <a:r>
              <a:rPr lang="en-US" sz="2800" dirty="0">
                <a:latin typeface="Arial Narrow" panose="020B0606020202030204" pitchFamily="34" charset="0"/>
              </a:rPr>
              <a:t> </a:t>
            </a:r>
            <a:r>
              <a:rPr lang="en-US" sz="2800" dirty="0" err="1">
                <a:latin typeface="Arial Narrow" panose="020B0606020202030204" pitchFamily="34" charset="0"/>
              </a:rPr>
              <a:t>sociáveis</a:t>
            </a:r>
            <a:r>
              <a:rPr lang="en-US" sz="2800" dirty="0">
                <a:latin typeface="Arial Narrow" panose="020B0606020202030204" pitchFamily="34" charset="0"/>
              </a:rPr>
              <a:t>, e </a:t>
            </a:r>
            <a:r>
              <a:rPr lang="en-US" sz="2800" dirty="0" err="1">
                <a:latin typeface="Arial Narrow" panose="020B0606020202030204" pitchFamily="34" charset="0"/>
              </a:rPr>
              <a:t>desenvolveram</a:t>
            </a:r>
            <a:r>
              <a:rPr lang="en-US" sz="2800" dirty="0">
                <a:latin typeface="Arial Narrow" panose="020B0606020202030204" pitchFamily="34" charset="0"/>
              </a:rPr>
              <a:t> </a:t>
            </a:r>
            <a:r>
              <a:rPr lang="en-US" sz="2800" dirty="0" err="1">
                <a:latin typeface="Arial Narrow" panose="020B0606020202030204" pitchFamily="34" charset="0"/>
              </a:rPr>
              <a:t>muitas</a:t>
            </a:r>
            <a:r>
              <a:rPr lang="en-US" sz="2800" dirty="0">
                <a:latin typeface="Arial Narrow" panose="020B0606020202030204" pitchFamily="34" charset="0"/>
              </a:rPr>
              <a:t> </a:t>
            </a:r>
            <a:r>
              <a:rPr lang="en-US" sz="2800" dirty="0" err="1">
                <a:latin typeface="Arial Narrow" panose="020B0606020202030204" pitchFamily="34" charset="0"/>
              </a:rPr>
              <a:t>formas</a:t>
            </a:r>
            <a:r>
              <a:rPr lang="en-US" sz="2800" dirty="0">
                <a:latin typeface="Arial Narrow" panose="020B0606020202030204" pitchFamily="34" charset="0"/>
              </a:rPr>
              <a:t> de </a:t>
            </a:r>
            <a:r>
              <a:rPr lang="en-US" sz="2800" dirty="0" err="1">
                <a:latin typeface="Arial Narrow" panose="020B0606020202030204" pitchFamily="34" charset="0"/>
              </a:rPr>
              <a:t>comunicar</a:t>
            </a:r>
            <a:r>
              <a:rPr lang="en-US" sz="2800" dirty="0">
                <a:latin typeface="Arial Narrow" panose="020B0606020202030204" pitchFamily="34" charset="0"/>
              </a:rPr>
              <a:t> as </a:t>
            </a:r>
            <a:r>
              <a:rPr lang="en-US" sz="2800" dirty="0" err="1">
                <a:latin typeface="Arial Narrow" panose="020B0606020202030204" pitchFamily="34" charset="0"/>
              </a:rPr>
              <a:t>suas</a:t>
            </a:r>
            <a:r>
              <a:rPr lang="en-US" sz="2800" dirty="0">
                <a:latin typeface="Arial Narrow" panose="020B0606020202030204" pitchFamily="34" charset="0"/>
              </a:rPr>
              <a:t> </a:t>
            </a:r>
            <a:r>
              <a:rPr lang="en-US" sz="2800" dirty="0" err="1">
                <a:latin typeface="Arial Narrow" panose="020B0606020202030204" pitchFamily="34" charset="0"/>
              </a:rPr>
              <a:t>mensagens</a:t>
            </a:r>
            <a:r>
              <a:rPr lang="en-US" sz="2800" dirty="0">
                <a:latin typeface="Arial Narrow" panose="020B0606020202030204" pitchFamily="34" charset="0"/>
              </a:rPr>
              <a:t>, </a:t>
            </a:r>
            <a:r>
              <a:rPr lang="en-US" sz="2800" dirty="0" err="1">
                <a:latin typeface="Arial Narrow" panose="020B0606020202030204" pitchFamily="34" charset="0"/>
              </a:rPr>
              <a:t>pensamentos</a:t>
            </a:r>
            <a:r>
              <a:rPr lang="en-US" sz="2800" dirty="0">
                <a:latin typeface="Arial Narrow" panose="020B0606020202030204" pitchFamily="34" charset="0"/>
              </a:rPr>
              <a:t>, e </a:t>
            </a:r>
            <a:r>
              <a:rPr lang="en-US" sz="2800" dirty="0" err="1">
                <a:latin typeface="Arial Narrow" panose="020B0606020202030204" pitchFamily="34" charset="0"/>
              </a:rPr>
              <a:t>sentimentos</a:t>
            </a:r>
            <a:r>
              <a:rPr lang="en-US" sz="2800" dirty="0">
                <a:latin typeface="Arial Narrow" panose="020B0606020202030204" pitchFamily="34" charset="0"/>
              </a:rPr>
              <a:t> </a:t>
            </a:r>
            <a:r>
              <a:rPr lang="en-US" sz="2800" dirty="0" err="1">
                <a:latin typeface="Arial Narrow" panose="020B0606020202030204" pitchFamily="34" charset="0"/>
              </a:rPr>
              <a:t>aos</a:t>
            </a:r>
            <a:r>
              <a:rPr lang="en-US" sz="2800" dirty="0">
                <a:latin typeface="Arial Narrow" panose="020B0606020202030204" pitchFamily="34" charset="0"/>
              </a:rPr>
              <a:t> outros.</a:t>
            </a:r>
          </a:p>
        </p:txBody>
      </p:sp>
    </p:spTree>
    <p:extLst>
      <p:ext uri="{BB962C8B-B14F-4D97-AF65-F5344CB8AC3E}">
        <p14:creationId xmlns:p14="http://schemas.microsoft.com/office/powerpoint/2010/main" val="3173035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19</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10515599" cy="1009651"/>
          </a:xfrm>
          <a:prstGeom prst="rect">
            <a:avLst/>
          </a:prstGeom>
          <a:solidFill>
            <a:srgbClr val="DAE3F3"/>
          </a:solidFill>
          <a:ln>
            <a:noFill/>
          </a:ln>
        </p:spPr>
        <p:txBody>
          <a:bodyPr spcFirstLastPara="1" wrap="square" lIns="121900" tIns="60933" rIns="121900" bIns="60933" anchor="ctr" anchorCtr="0">
            <a:noAutofit/>
          </a:bodyPr>
          <a:lstStyle/>
          <a:p>
            <a:r>
              <a:rPr lang="en-US" sz="3600" b="1" i="1" dirty="0" err="1">
                <a:latin typeface="Arial Narrow" panose="020B0606020202030204" pitchFamily="34" charset="0"/>
              </a:rPr>
              <a:t>Atividade</a:t>
            </a:r>
            <a:r>
              <a:rPr lang="en-US" sz="3600" b="1" i="1" dirty="0">
                <a:latin typeface="Arial Narrow" panose="020B0606020202030204" pitchFamily="34" charset="0"/>
              </a:rPr>
              <a:t>: Lê &amp; </a:t>
            </a:r>
            <a:r>
              <a:rPr lang="en-US" sz="3600" b="1" i="1" dirty="0" err="1">
                <a:latin typeface="Arial Narrow" panose="020B0606020202030204" pitchFamily="34" charset="0"/>
              </a:rPr>
              <a:t>Reflete</a:t>
            </a:r>
            <a:r>
              <a:rPr lang="en-US" sz="3600" b="1" i="1" dirty="0">
                <a:latin typeface="Arial Narrow" panose="020B0606020202030204" pitchFamily="34" charset="0"/>
              </a:rPr>
              <a:t> 4.2. </a:t>
            </a:r>
            <a:r>
              <a:rPr lang="en-US" sz="3600" b="1" i="1" dirty="0" err="1">
                <a:latin typeface="Arial Narrow" panose="020B0606020202030204" pitchFamily="34" charset="0"/>
              </a:rPr>
              <a:t>Interação</a:t>
            </a:r>
            <a:r>
              <a:rPr lang="en-US" sz="3600" b="1" i="1" dirty="0">
                <a:latin typeface="Arial Narrow" panose="020B0606020202030204" pitchFamily="34" charset="0"/>
              </a:rPr>
              <a:t> e </a:t>
            </a:r>
            <a:r>
              <a:rPr lang="en-US" sz="3600" b="1" i="1" dirty="0" err="1">
                <a:latin typeface="Arial Narrow" panose="020B0606020202030204" pitchFamily="34" charset="0"/>
              </a:rPr>
              <a:t>competências</a:t>
            </a:r>
            <a:r>
              <a:rPr lang="en-US" sz="3600" b="1" i="1" dirty="0">
                <a:latin typeface="Arial Narrow" panose="020B0606020202030204" pitchFamily="34" charset="0"/>
              </a:rPr>
              <a:t> </a:t>
            </a:r>
            <a:r>
              <a:rPr lang="en-US" sz="3600" b="1" i="1" dirty="0" err="1">
                <a:latin typeface="Arial Narrow" panose="020B0606020202030204" pitchFamily="34" charset="0"/>
              </a:rPr>
              <a:t>sociais</a:t>
            </a:r>
            <a:endParaRPr lang="en-US" sz="3600" b="1" i="1" dirty="0">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algn="ctr">
              <a:buClr>
                <a:schemeClr val="accent5">
                  <a:lumMod val="50000"/>
                </a:schemeClr>
              </a:buClr>
            </a:pPr>
            <a:r>
              <a:rPr lang="pt-PT" sz="2800" dirty="0">
                <a:latin typeface="Arial Narrow" panose="020B0606020202030204" pitchFamily="34" charset="0"/>
              </a:rPr>
              <a:t>Vê este vídeo, e toma notas dos comportamentos que despertaram a tua atenção.</a:t>
            </a:r>
          </a:p>
          <a:p>
            <a:pPr algn="ctr">
              <a:buClr>
                <a:schemeClr val="accent5">
                  <a:lumMod val="50000"/>
                </a:schemeClr>
              </a:buClr>
            </a:pPr>
            <a:r>
              <a:rPr lang="pt-PT" sz="2800" u="sng" dirty="0">
                <a:latin typeface="Arial Narrow" panose="020B0606020202030204" pitchFamily="34" charset="0"/>
              </a:rPr>
              <a:t>Interação Social no Autismo (15:26m) </a:t>
            </a:r>
          </a:p>
          <a:p>
            <a:pPr algn="ctr">
              <a:buClr>
                <a:schemeClr val="accent5">
                  <a:lumMod val="50000"/>
                </a:schemeClr>
              </a:buClr>
            </a:pPr>
            <a:r>
              <a:rPr lang="pt-PT" sz="2400" dirty="0">
                <a:latin typeface="Arial Narrow" panose="020B0606020202030204" pitchFamily="34" charset="0"/>
                <a:hlinkClick r:id="rId2"/>
              </a:rPr>
              <a:t>https://www.youtube.com/watch?v=fLt54fpQ7h8</a:t>
            </a:r>
            <a:endParaRPr lang="pt-PT" sz="2400" dirty="0">
              <a:latin typeface="Arial Narrow" panose="020B0606020202030204" pitchFamily="34" charset="0"/>
            </a:endParaRPr>
          </a:p>
        </p:txBody>
      </p:sp>
    </p:spTree>
    <p:extLst>
      <p:ext uri="{BB962C8B-B14F-4D97-AF65-F5344CB8AC3E}">
        <p14:creationId xmlns:p14="http://schemas.microsoft.com/office/powerpoint/2010/main" val="140233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fld id="{CD37B2E7-1D31-7C4D-928B-66328FE9604A}" type="slidenum">
              <a:rPr lang="de-AT" smtClean="0"/>
              <a:pPr/>
              <a:t>2</a:t>
            </a:fld>
            <a:endParaRPr lang="de-A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FFF2CC"/>
          </a:solidFill>
          <a:ln>
            <a:noFill/>
          </a:ln>
        </p:spPr>
        <p:txBody>
          <a:bodyPr spcFirstLastPara="1" wrap="square" lIns="121900" tIns="60933" rIns="121900" bIns="60933" anchor="ctr" anchorCtr="0">
            <a:noAutofit/>
          </a:bodyPr>
          <a:lstStyle/>
          <a:p>
            <a:pPr algn="ctr"/>
            <a:endParaRPr lang="it" sz="3200" b="1" dirty="0">
              <a:solidFill>
                <a:schemeClr val="dk1"/>
              </a:solidFill>
              <a:latin typeface="Calibri"/>
              <a:ea typeface="Arial Narrow"/>
              <a:cs typeface="Calibri"/>
              <a:sym typeface="Calibri"/>
            </a:endParaRPr>
          </a:p>
          <a:p>
            <a:pPr algn="ctr"/>
            <a:r>
              <a:rPr lang="it" sz="4000" b="1" dirty="0">
                <a:solidFill>
                  <a:schemeClr val="dk1"/>
                </a:solidFill>
                <a:latin typeface="Arial Narrow"/>
                <a:ea typeface="Arial Narrow"/>
                <a:cs typeface="Arial Narrow"/>
                <a:sym typeface="Arial Narrow"/>
              </a:rPr>
              <a:t>INÍCIO</a:t>
            </a:r>
            <a:endParaRPr sz="2400" dirty="0"/>
          </a:p>
          <a:p>
            <a:pPr algn="ctr"/>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3688750" y="2971938"/>
            <a:ext cx="4814499" cy="3185561"/>
          </a:xfrm>
          <a:prstGeom prst="rect">
            <a:avLst/>
          </a:prstGeom>
          <a:solidFill>
            <a:srgbClr val="FFF2CC"/>
          </a:solidFill>
          <a:ln>
            <a:noFill/>
          </a:ln>
        </p:spPr>
        <p:txBody>
          <a:bodyPr spcFirstLastPara="1" wrap="square" lIns="121900" tIns="60933" rIns="121900" bIns="60933" anchor="t" anchorCtr="0">
            <a:noAutofit/>
          </a:bodyPr>
          <a:lstStyle/>
          <a:p>
            <a:pPr algn="ctr">
              <a:lnSpc>
                <a:spcPct val="150000"/>
              </a:lnSpc>
              <a:buClr>
                <a:schemeClr val="accent2">
                  <a:lumMod val="75000"/>
                </a:schemeClr>
              </a:buClr>
              <a:buSzPct val="102000"/>
            </a:pPr>
            <a:r>
              <a:rPr lang="de-DE" sz="2300" dirty="0">
                <a:latin typeface="Arial Narrow" panose="020B0606020202030204" pitchFamily="34" charset="0"/>
              </a:rPr>
              <a:t>Objetivo</a:t>
            </a:r>
          </a:p>
          <a:p>
            <a:pPr algn="ctr">
              <a:lnSpc>
                <a:spcPct val="150000"/>
              </a:lnSpc>
              <a:buClr>
                <a:schemeClr val="accent2">
                  <a:lumMod val="75000"/>
                </a:schemeClr>
              </a:buClr>
              <a:buSzPct val="102000"/>
            </a:pPr>
            <a:r>
              <a:rPr lang="de-DE" sz="2300" dirty="0">
                <a:latin typeface="Arial Narrow" panose="020B0606020202030204" pitchFamily="34" charset="0"/>
              </a:rPr>
              <a:t>Conteúdos</a:t>
            </a:r>
          </a:p>
          <a:p>
            <a:pPr algn="ctr">
              <a:lnSpc>
                <a:spcPct val="150000"/>
              </a:lnSpc>
              <a:buClr>
                <a:schemeClr val="accent2">
                  <a:lumMod val="75000"/>
                </a:schemeClr>
              </a:buClr>
              <a:buSzPct val="102000"/>
            </a:pPr>
            <a:r>
              <a:rPr lang="de-DE" sz="2300" dirty="0">
                <a:latin typeface="Arial Narrow" panose="020B0606020202030204" pitchFamily="34" charset="0"/>
              </a:rPr>
              <a:t>Resultados de Aprendizagem</a:t>
            </a:r>
          </a:p>
          <a:p>
            <a:pPr algn="ctr">
              <a:lnSpc>
                <a:spcPct val="150000"/>
              </a:lnSpc>
              <a:buClr>
                <a:schemeClr val="accent2">
                  <a:lumMod val="75000"/>
                </a:schemeClr>
              </a:buClr>
              <a:buSzPct val="102000"/>
            </a:pPr>
            <a:r>
              <a:rPr lang="en-GB" sz="2300" dirty="0" err="1">
                <a:latin typeface="Arial Narrow" panose="020B0606020202030204" pitchFamily="34" charset="0"/>
              </a:rPr>
              <a:t>Organização</a:t>
            </a:r>
            <a:endParaRPr lang="en-GB" sz="2300" dirty="0">
              <a:latin typeface="Arial Narrow" panose="020B0606020202030204" pitchFamily="34" charset="0"/>
            </a:endParaRPr>
          </a:p>
          <a:p>
            <a:pPr algn="ctr">
              <a:lnSpc>
                <a:spcPct val="150000"/>
              </a:lnSpc>
              <a:buClr>
                <a:schemeClr val="accent2">
                  <a:lumMod val="75000"/>
                </a:schemeClr>
              </a:buClr>
              <a:buSzPct val="102000"/>
            </a:pPr>
            <a:r>
              <a:rPr lang="en-GB" sz="2300" i="1" dirty="0" err="1">
                <a:latin typeface="Arial Narrow" panose="020B0606020202030204" pitchFamily="34" charset="0"/>
              </a:rPr>
              <a:t>Atividade</a:t>
            </a:r>
            <a:r>
              <a:rPr lang="en-GB" sz="2300" i="1" dirty="0">
                <a:latin typeface="Arial Narrow" panose="020B0606020202030204" pitchFamily="34" charset="0"/>
              </a:rPr>
              <a:t> de Boas-</a:t>
            </a:r>
            <a:r>
              <a:rPr lang="en-GB" sz="2300" i="1" dirty="0" err="1">
                <a:latin typeface="Arial Narrow" panose="020B0606020202030204" pitchFamily="34" charset="0"/>
              </a:rPr>
              <a:t>vindas</a:t>
            </a:r>
            <a:r>
              <a:rPr lang="en-GB" sz="2300" i="1" dirty="0">
                <a:latin typeface="Arial Narrow" panose="020B0606020202030204" pitchFamily="34" charset="0"/>
              </a:rPr>
              <a:t> “l</a:t>
            </a:r>
            <a:r>
              <a:rPr lang="en-US" sz="2300" i="1" dirty="0" err="1">
                <a:latin typeface="Arial Narrow" panose="020B0606020202030204" pitchFamily="34" charset="0"/>
              </a:rPr>
              <a:t>embrar</a:t>
            </a:r>
            <a:r>
              <a:rPr lang="en-US" sz="2300" i="1" dirty="0">
                <a:latin typeface="Arial Narrow" panose="020B0606020202030204" pitchFamily="34" charset="0"/>
              </a:rPr>
              <a:t> </a:t>
            </a:r>
            <a:r>
              <a:rPr lang="en-US" sz="2300" i="1" dirty="0" err="1">
                <a:latin typeface="Arial Narrow" panose="020B0606020202030204" pitchFamily="34" charset="0"/>
              </a:rPr>
              <a:t>os</a:t>
            </a:r>
            <a:r>
              <a:rPr lang="en-US" sz="2300" i="1" dirty="0">
                <a:latin typeface="Arial Narrow" panose="020B0606020202030204" pitchFamily="34" charset="0"/>
              </a:rPr>
              <a:t> </a:t>
            </a:r>
            <a:r>
              <a:rPr lang="en-US" sz="2300" i="1" dirty="0" err="1">
                <a:latin typeface="Arial Narrow" panose="020B0606020202030204" pitchFamily="34" charset="0"/>
              </a:rPr>
              <a:t>nomes</a:t>
            </a:r>
            <a:r>
              <a:rPr lang="en-US" sz="2300" i="1" dirty="0">
                <a:latin typeface="Arial Narrow" panose="020B0606020202030204" pitchFamily="34" charset="0"/>
              </a:rPr>
              <a:t>”</a:t>
            </a:r>
            <a:endParaRPr lang="pt-PT" sz="2300" i="1" dirty="0">
              <a:latin typeface="Arial Narrow" panose="020B0606020202030204" pitchFamily="34" charset="0"/>
            </a:endParaRPr>
          </a:p>
        </p:txBody>
      </p:sp>
    </p:spTree>
    <p:extLst>
      <p:ext uri="{BB962C8B-B14F-4D97-AF65-F5344CB8AC3E}">
        <p14:creationId xmlns:p14="http://schemas.microsoft.com/office/powerpoint/2010/main" val="1073345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20</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6982098" cy="1009651"/>
          </a:xfrm>
          <a:prstGeom prst="rect">
            <a:avLst/>
          </a:prstGeom>
          <a:solidFill>
            <a:srgbClr val="DAE3F3"/>
          </a:solidFill>
          <a:ln>
            <a:noFill/>
          </a:ln>
        </p:spPr>
        <p:txBody>
          <a:bodyPr spcFirstLastPara="1" wrap="square" lIns="121900" tIns="60933" rIns="121900" bIns="60933" anchor="ctr" anchorCtr="0">
            <a:noAutofit/>
          </a:bodyPr>
          <a:lstStyle/>
          <a:p>
            <a:pPr>
              <a:buClr>
                <a:srgbClr val="C00000"/>
              </a:buClr>
            </a:pPr>
            <a:r>
              <a:rPr lang="en-US" sz="4000" b="1" i="1" dirty="0" err="1">
                <a:latin typeface="Arial Narrow" panose="020B0606020202030204" pitchFamily="34" charset="0"/>
              </a:rPr>
              <a:t>Atividade</a:t>
            </a:r>
            <a:r>
              <a:rPr lang="en-US" sz="4000" b="1" i="1" dirty="0">
                <a:latin typeface="Arial Narrow" panose="020B0606020202030204" pitchFamily="34" charset="0"/>
              </a:rPr>
              <a:t>: </a:t>
            </a:r>
            <a:r>
              <a:rPr lang="en-US" sz="4000" b="1" i="1" dirty="0" err="1">
                <a:latin typeface="Arial Narrow" panose="020B0606020202030204" pitchFamily="34" charset="0"/>
              </a:rPr>
              <a:t>Vê</a:t>
            </a:r>
            <a:r>
              <a:rPr lang="en-US" sz="4000" b="1" i="1" dirty="0">
                <a:latin typeface="Arial Narrow" panose="020B0606020202030204" pitchFamily="34" charset="0"/>
              </a:rPr>
              <a:t> &amp; </a:t>
            </a:r>
            <a:r>
              <a:rPr lang="en-US" sz="4000" b="1" i="1" dirty="0" err="1">
                <a:latin typeface="Arial Narrow" panose="020B0606020202030204" pitchFamily="34" charset="0"/>
              </a:rPr>
              <a:t>Reflete</a:t>
            </a:r>
            <a:r>
              <a:rPr lang="en-US" sz="4000" b="1" i="1" dirty="0">
                <a:latin typeface="Arial Narrow" panose="020B0606020202030204" pitchFamily="34" charset="0"/>
              </a:rPr>
              <a:t> 4.1.- 4.2.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r>
              <a:rPr lang="en-US" sz="2400" dirty="0" err="1">
                <a:latin typeface="Arial Narrow" panose="020B0606020202030204" pitchFamily="34" charset="0"/>
              </a:rPr>
              <a:t>Pensa</a:t>
            </a:r>
            <a:r>
              <a:rPr lang="en-US" sz="2400" dirty="0">
                <a:latin typeface="Arial Narrow" panose="020B0606020202030204" pitchFamily="34" charset="0"/>
              </a:rPr>
              <a:t> </a:t>
            </a:r>
            <a:r>
              <a:rPr lang="en-US" sz="2400" dirty="0" err="1">
                <a:latin typeface="Arial Narrow" panose="020B0606020202030204" pitchFamily="34" charset="0"/>
              </a:rPr>
              <a:t>como</a:t>
            </a:r>
            <a:r>
              <a:rPr lang="en-US" sz="2400" dirty="0">
                <a:latin typeface="Arial Narrow" panose="020B0606020202030204" pitchFamily="34" charset="0"/>
              </a:rPr>
              <a:t> se </a:t>
            </a:r>
            <a:r>
              <a:rPr lang="en-US" sz="2400" dirty="0" err="1">
                <a:latin typeface="Arial Narrow" panose="020B0606020202030204" pitchFamily="34" charset="0"/>
              </a:rPr>
              <a:t>deve</a:t>
            </a:r>
            <a:r>
              <a:rPr lang="en-US" sz="2400" dirty="0">
                <a:latin typeface="Arial Narrow" panose="020B0606020202030204" pitchFamily="34" charset="0"/>
              </a:rPr>
              <a:t> </a:t>
            </a:r>
            <a:r>
              <a:rPr lang="en-US" sz="2400" dirty="0" err="1">
                <a:latin typeface="Arial Narrow" panose="020B0606020202030204" pitchFamily="34" charset="0"/>
              </a:rPr>
              <a:t>ensinar</a:t>
            </a:r>
            <a:r>
              <a:rPr lang="en-US" sz="2400" dirty="0">
                <a:latin typeface="Arial Narrow" panose="020B0606020202030204" pitchFamily="34" charset="0"/>
              </a:rPr>
              <a:t> a </a:t>
            </a:r>
            <a:r>
              <a:rPr lang="en-US" sz="2400" b="1" dirty="0" err="1">
                <a:latin typeface="Arial Narrow" panose="020B0606020202030204" pitchFamily="34" charset="0"/>
              </a:rPr>
              <a:t>linguagem</a:t>
            </a:r>
            <a:r>
              <a:rPr lang="en-US" sz="2400" b="1" dirty="0">
                <a:latin typeface="Arial Narrow" panose="020B0606020202030204" pitchFamily="34" charset="0"/>
              </a:rPr>
              <a:t> social</a:t>
            </a:r>
            <a:r>
              <a:rPr lang="en-US" sz="2400" dirty="0">
                <a:latin typeface="Arial Narrow" panose="020B0606020202030204" pitchFamily="34" charset="0"/>
              </a:rPr>
              <a:t>:</a:t>
            </a:r>
          </a:p>
          <a:p>
            <a:r>
              <a:rPr lang="en-US" sz="2400" dirty="0" err="1">
                <a:latin typeface="Arial Narrow" panose="020B0606020202030204" pitchFamily="34" charset="0"/>
              </a:rPr>
              <a:t>Há</a:t>
            </a:r>
            <a:r>
              <a:rPr lang="en-US" sz="2400" dirty="0">
                <a:latin typeface="Arial Narrow" panose="020B0606020202030204" pitchFamily="34" charset="0"/>
              </a:rPr>
              <a:t> um </a:t>
            </a:r>
            <a:r>
              <a:rPr lang="en-US" sz="2400" dirty="0" err="1">
                <a:latin typeface="Arial Narrow" panose="020B0606020202030204" pitchFamily="34" charset="0"/>
              </a:rPr>
              <a:t>leque</a:t>
            </a:r>
            <a:r>
              <a:rPr lang="en-US" sz="2400" dirty="0">
                <a:latin typeface="Arial Narrow" panose="020B0606020202030204" pitchFamily="34" charset="0"/>
              </a:rPr>
              <a:t> de </a:t>
            </a:r>
            <a:r>
              <a:rPr lang="en-US" sz="2400" dirty="0" err="1">
                <a:latin typeface="Arial Narrow" panose="020B0606020202030204" pitchFamily="34" charset="0"/>
              </a:rPr>
              <a:t>opções</a:t>
            </a:r>
            <a:r>
              <a:rPr lang="en-US" sz="2400" dirty="0">
                <a:latin typeface="Arial Narrow" panose="020B0606020202030204" pitchFamily="34" charset="0"/>
              </a:rPr>
              <a:t> de </a:t>
            </a:r>
            <a:r>
              <a:rPr lang="en-US" sz="2400" dirty="0" err="1">
                <a:latin typeface="Arial Narrow" panose="020B0606020202030204" pitchFamily="34" charset="0"/>
              </a:rPr>
              <a:t>intervenção</a:t>
            </a:r>
            <a:r>
              <a:rPr lang="en-US" sz="2400" dirty="0">
                <a:latin typeface="Arial Narrow" panose="020B0606020202030204" pitchFamily="34" charset="0"/>
              </a:rPr>
              <a:t> </a:t>
            </a:r>
            <a:r>
              <a:rPr lang="en-US" sz="2400" dirty="0" err="1">
                <a:latin typeface="Arial Narrow" panose="020B0606020202030204" pitchFamily="34" charset="0"/>
              </a:rPr>
              <a:t>disponíveis</a:t>
            </a:r>
            <a:r>
              <a:rPr lang="en-US" sz="2400" dirty="0">
                <a:latin typeface="Arial Narrow" panose="020B0606020202030204" pitchFamily="34" charset="0"/>
              </a:rPr>
              <a:t> no </a:t>
            </a:r>
            <a:r>
              <a:rPr lang="en-US" sz="2400" dirty="0" err="1">
                <a:latin typeface="Arial Narrow" panose="020B0606020202030204" pitchFamily="34" charset="0"/>
              </a:rPr>
              <a:t>comprometimento</a:t>
            </a:r>
            <a:r>
              <a:rPr lang="en-US" sz="2400" dirty="0">
                <a:latin typeface="Arial Narrow" panose="020B0606020202030204" pitchFamily="34" charset="0"/>
              </a:rPr>
              <a:t> social-</a:t>
            </a:r>
            <a:r>
              <a:rPr lang="en-US" sz="2400" dirty="0" err="1">
                <a:latin typeface="Arial Narrow" panose="020B0606020202030204" pitchFamily="34" charset="0"/>
              </a:rPr>
              <a:t>comunicativo</a:t>
            </a:r>
            <a:r>
              <a:rPr lang="en-US" sz="2400" dirty="0">
                <a:latin typeface="Arial Narrow" panose="020B0606020202030204" pitchFamily="34" charset="0"/>
              </a:rPr>
              <a:t> </a:t>
            </a:r>
            <a:r>
              <a:rPr lang="en-US" sz="2400" dirty="0" err="1">
                <a:latin typeface="Arial Narrow" panose="020B0606020202030204" pitchFamily="34" charset="0"/>
              </a:rPr>
              <a:t>na</a:t>
            </a:r>
            <a:r>
              <a:rPr lang="en-US" sz="2400" dirty="0">
                <a:latin typeface="Arial Narrow" panose="020B0606020202030204" pitchFamily="34" charset="0"/>
              </a:rPr>
              <a:t> PEA, e </a:t>
            </a:r>
            <a:r>
              <a:rPr lang="en-US" sz="2400" dirty="0" err="1">
                <a:latin typeface="Arial Narrow" panose="020B0606020202030204" pitchFamily="34" charset="0"/>
              </a:rPr>
              <a:t>como</a:t>
            </a:r>
            <a:r>
              <a:rPr lang="en-US" sz="2400" dirty="0">
                <a:latin typeface="Arial Narrow" panose="020B0606020202030204" pitchFamily="34" charset="0"/>
              </a:rPr>
              <a:t> </a:t>
            </a:r>
            <a:r>
              <a:rPr lang="en-US" sz="2400" dirty="0" err="1">
                <a:latin typeface="Arial Narrow" panose="020B0606020202030204" pitchFamily="34" charset="0"/>
              </a:rPr>
              <a:t>aplicá</a:t>
            </a:r>
            <a:r>
              <a:rPr lang="en-US" sz="2400" dirty="0">
                <a:latin typeface="Arial Narrow" panose="020B0606020202030204" pitchFamily="34" charset="0"/>
              </a:rPr>
              <a:t>-las de </a:t>
            </a:r>
            <a:r>
              <a:rPr lang="en-US" sz="2400" dirty="0" err="1">
                <a:latin typeface="Arial Narrow" panose="020B0606020202030204" pitchFamily="34" charset="0"/>
              </a:rPr>
              <a:t>uma</a:t>
            </a:r>
            <a:r>
              <a:rPr lang="en-US" sz="2400" dirty="0">
                <a:latin typeface="Arial Narrow" panose="020B0606020202030204" pitchFamily="34" charset="0"/>
              </a:rPr>
              <a:t> forma </a:t>
            </a:r>
            <a:r>
              <a:rPr lang="en-US" sz="2400" dirty="0" err="1">
                <a:latin typeface="Arial Narrow" panose="020B0606020202030204" pitchFamily="34" charset="0"/>
              </a:rPr>
              <a:t>personalizada</a:t>
            </a:r>
            <a:r>
              <a:rPr lang="en-US" sz="2400" dirty="0">
                <a:latin typeface="Arial Narrow" panose="020B0606020202030204" pitchFamily="34" charset="0"/>
              </a:rPr>
              <a:t> e </a:t>
            </a:r>
            <a:r>
              <a:rPr lang="en-US" sz="2400" dirty="0" err="1">
                <a:latin typeface="Arial Narrow" panose="020B0606020202030204" pitchFamily="34" charset="0"/>
              </a:rPr>
              <a:t>individualizada</a:t>
            </a:r>
            <a:r>
              <a:rPr lang="en-US" sz="2400" dirty="0">
                <a:latin typeface="Arial Narrow" panose="020B0606020202030204" pitchFamily="34" charset="0"/>
              </a:rPr>
              <a:t>.</a:t>
            </a:r>
          </a:p>
          <a:p>
            <a:r>
              <a:rPr lang="en-US" sz="2400" dirty="0" err="1">
                <a:latin typeface="Arial Narrow" panose="020B0606020202030204" pitchFamily="34" charset="0"/>
              </a:rPr>
              <a:t>Isto</a:t>
            </a:r>
            <a:r>
              <a:rPr lang="en-US" sz="2400" dirty="0">
                <a:latin typeface="Arial Narrow" panose="020B0606020202030204" pitchFamily="34" charset="0"/>
              </a:rPr>
              <a:t> </a:t>
            </a:r>
            <a:r>
              <a:rPr lang="en-US" sz="2400" dirty="0" err="1">
                <a:latin typeface="Arial Narrow" panose="020B0606020202030204" pitchFamily="34" charset="0"/>
              </a:rPr>
              <a:t>inclui</a:t>
            </a:r>
            <a:r>
              <a:rPr lang="en-US" sz="2400" dirty="0">
                <a:latin typeface="Arial Narrow" panose="020B0606020202030204" pitchFamily="34" charset="0"/>
              </a:rPr>
              <a:t> </a:t>
            </a:r>
            <a:r>
              <a:rPr lang="en-US" sz="2400" dirty="0" err="1">
                <a:latin typeface="Arial Narrow" panose="020B0606020202030204" pitchFamily="34" charset="0"/>
              </a:rPr>
              <a:t>várias</a:t>
            </a:r>
            <a:r>
              <a:rPr lang="en-US" sz="2400" dirty="0">
                <a:latin typeface="Arial Narrow" panose="020B0606020202030204" pitchFamily="34" charset="0"/>
              </a:rPr>
              <a:t> </a:t>
            </a:r>
            <a:r>
              <a:rPr lang="en-US" sz="2400" dirty="0" err="1">
                <a:latin typeface="Arial Narrow" panose="020B0606020202030204" pitchFamily="34" charset="0"/>
              </a:rPr>
              <a:t>formas</a:t>
            </a:r>
            <a:r>
              <a:rPr lang="en-US" sz="2400" dirty="0">
                <a:latin typeface="Arial Narrow" panose="020B0606020202030204" pitchFamily="34" charset="0"/>
              </a:rPr>
              <a:t> de Applied Behavior Analysis, </a:t>
            </a:r>
            <a:r>
              <a:rPr lang="en-US" sz="2400" dirty="0" err="1">
                <a:latin typeface="Arial Narrow" panose="020B0606020202030204" pitchFamily="34" charset="0"/>
              </a:rPr>
              <a:t>Abordagens</a:t>
            </a:r>
            <a:r>
              <a:rPr lang="en-US" sz="2400" dirty="0">
                <a:latin typeface="Arial Narrow" panose="020B0606020202030204" pitchFamily="34" charset="0"/>
              </a:rPr>
              <a:t> </a:t>
            </a:r>
            <a:r>
              <a:rPr lang="en-US" sz="2400" dirty="0" err="1">
                <a:latin typeface="Arial Narrow" panose="020B0606020202030204" pitchFamily="34" charset="0"/>
              </a:rPr>
              <a:t>Sociais-Pragmáticas</a:t>
            </a:r>
            <a:r>
              <a:rPr lang="en-US" sz="2400" dirty="0">
                <a:latin typeface="Arial Narrow" panose="020B0606020202030204" pitchFamily="34" charset="0"/>
              </a:rPr>
              <a:t>, </a:t>
            </a:r>
            <a:r>
              <a:rPr lang="en-US" sz="2400" u="sng" dirty="0" err="1">
                <a:latin typeface="Arial Narrow" panose="020B0606020202030204" pitchFamily="34" charset="0"/>
              </a:rPr>
              <a:t>Estratégias</a:t>
            </a:r>
            <a:r>
              <a:rPr lang="en-US" sz="2400" u="sng" dirty="0">
                <a:latin typeface="Arial Narrow" panose="020B0606020202030204" pitchFamily="34" charset="0"/>
              </a:rPr>
              <a:t> </a:t>
            </a:r>
            <a:r>
              <a:rPr lang="en-US" sz="2400" u="sng" dirty="0" err="1">
                <a:latin typeface="Arial Narrow" panose="020B0606020202030204" pitchFamily="34" charset="0"/>
              </a:rPr>
              <a:t>Visuais</a:t>
            </a:r>
            <a:r>
              <a:rPr lang="en-US" sz="2400" dirty="0">
                <a:latin typeface="Arial Narrow" panose="020B0606020202030204" pitchFamily="34" charset="0"/>
              </a:rPr>
              <a:t> (TEACCH, PECS, </a:t>
            </a:r>
            <a:r>
              <a:rPr lang="en-US" sz="2400" dirty="0" err="1">
                <a:latin typeface="Arial Narrow" panose="020B0606020202030204" pitchFamily="34" charset="0"/>
              </a:rPr>
              <a:t>Histórias</a:t>
            </a:r>
            <a:r>
              <a:rPr lang="en-US" sz="2400" dirty="0">
                <a:latin typeface="Arial Narrow" panose="020B0606020202030204" pitchFamily="34" charset="0"/>
              </a:rPr>
              <a:t> </a:t>
            </a:r>
            <a:r>
              <a:rPr lang="en-US" sz="2400" dirty="0" err="1">
                <a:latin typeface="Arial Narrow" panose="020B0606020202030204" pitchFamily="34" charset="0"/>
              </a:rPr>
              <a:t>Sociais</a:t>
            </a:r>
            <a:r>
              <a:rPr lang="en-US" sz="2400" dirty="0">
                <a:latin typeface="Arial Narrow" panose="020B0606020202030204" pitchFamily="34" charset="0"/>
              </a:rPr>
              <a:t>, etc.) </a:t>
            </a:r>
          </a:p>
          <a:p>
            <a:endParaRPr lang="en-US" sz="2400" dirty="0">
              <a:latin typeface="Arial Narrow" panose="020B0606020202030204" pitchFamily="34" charset="0"/>
            </a:endParaRPr>
          </a:p>
          <a:p>
            <a:r>
              <a:rPr lang="en-US" sz="2400" u="sng" dirty="0" err="1">
                <a:latin typeface="Arial Narrow" panose="020B0606020202030204" pitchFamily="34" charset="0"/>
              </a:rPr>
              <a:t>Vê</a:t>
            </a:r>
            <a:r>
              <a:rPr lang="en-US" sz="2400" u="sng" dirty="0">
                <a:latin typeface="Arial Narrow" panose="020B0606020202030204" pitchFamily="34" charset="0"/>
              </a:rPr>
              <a:t> </a:t>
            </a:r>
            <a:r>
              <a:rPr lang="en-US" sz="2400" u="sng" dirty="0" err="1">
                <a:latin typeface="Arial Narrow" panose="020B0606020202030204" pitchFamily="34" charset="0"/>
              </a:rPr>
              <a:t>este</a:t>
            </a:r>
            <a:r>
              <a:rPr lang="en-US" sz="2400" u="sng" dirty="0">
                <a:latin typeface="Arial Narrow" panose="020B0606020202030204" pitchFamily="34" charset="0"/>
              </a:rPr>
              <a:t> </a:t>
            </a:r>
            <a:r>
              <a:rPr lang="en-US" sz="2400" u="sng" dirty="0" err="1">
                <a:latin typeface="Arial Narrow" panose="020B0606020202030204" pitchFamily="34" charset="0"/>
              </a:rPr>
              <a:t>curto</a:t>
            </a:r>
            <a:r>
              <a:rPr lang="en-US" sz="2400" u="sng" dirty="0">
                <a:latin typeface="Arial Narrow" panose="020B0606020202030204" pitchFamily="34" charset="0"/>
              </a:rPr>
              <a:t> </a:t>
            </a:r>
            <a:r>
              <a:rPr lang="en-US" sz="2400" u="sng" dirty="0" err="1">
                <a:latin typeface="Arial Narrow" panose="020B0606020202030204" pitchFamily="34" charset="0"/>
              </a:rPr>
              <a:t>vídeo</a:t>
            </a:r>
            <a:r>
              <a:rPr lang="en-US" sz="2400" u="sng" dirty="0">
                <a:latin typeface="Arial Narrow" panose="020B0606020202030204" pitchFamily="34" charset="0"/>
              </a:rPr>
              <a:t> </a:t>
            </a:r>
            <a:r>
              <a:rPr lang="en-US" sz="2400" u="sng" dirty="0" err="1">
                <a:latin typeface="Arial Narrow" panose="020B0606020202030204" pitchFamily="34" charset="0"/>
              </a:rPr>
              <a:t>acerca</a:t>
            </a:r>
            <a:r>
              <a:rPr lang="en-US" sz="2400" u="sng" dirty="0">
                <a:latin typeface="Arial Narrow" panose="020B0606020202030204" pitchFamily="34" charset="0"/>
              </a:rPr>
              <a:t> das </a:t>
            </a:r>
            <a:r>
              <a:rPr lang="en-US" sz="2400" u="sng" dirty="0" err="1">
                <a:latin typeface="Arial Narrow" panose="020B0606020202030204" pitchFamily="34" charset="0"/>
              </a:rPr>
              <a:t>Estratégias</a:t>
            </a:r>
            <a:r>
              <a:rPr lang="en-US" sz="2400" u="sng" dirty="0">
                <a:latin typeface="Arial Narrow" panose="020B0606020202030204" pitchFamily="34" charset="0"/>
              </a:rPr>
              <a:t> </a:t>
            </a:r>
            <a:r>
              <a:rPr lang="en-US" sz="2400" u="sng" dirty="0" err="1">
                <a:latin typeface="Arial Narrow" panose="020B0606020202030204" pitchFamily="34" charset="0"/>
              </a:rPr>
              <a:t>Visuais</a:t>
            </a:r>
            <a:r>
              <a:rPr lang="en-US" sz="2400" dirty="0">
                <a:latin typeface="Arial Narrow" panose="020B0606020202030204" pitchFamily="34" charset="0"/>
              </a:rPr>
              <a:t>: </a:t>
            </a:r>
          </a:p>
          <a:p>
            <a:r>
              <a:rPr lang="en-US" sz="2400" dirty="0">
                <a:solidFill>
                  <a:prstClr val="black"/>
                </a:solidFill>
                <a:latin typeface="Arial Narrow" panose="020B0606020202030204" pitchFamily="34" charset="0"/>
              </a:rPr>
              <a:t> </a:t>
            </a:r>
          </a:p>
          <a:p>
            <a:r>
              <a:rPr lang="en-US" sz="2000" b="1" u="sng" dirty="0" err="1">
                <a:solidFill>
                  <a:prstClr val="black"/>
                </a:solidFill>
                <a:latin typeface="Arial Narrow" panose="020B0606020202030204" pitchFamily="34" charset="0"/>
              </a:rPr>
              <a:t>Leitura</a:t>
            </a:r>
            <a:r>
              <a:rPr lang="en-US" sz="2000" b="1" u="sng" dirty="0">
                <a:solidFill>
                  <a:prstClr val="black"/>
                </a:solidFill>
                <a:latin typeface="Arial Narrow" panose="020B0606020202030204" pitchFamily="34" charset="0"/>
              </a:rPr>
              <a:t> </a:t>
            </a:r>
            <a:r>
              <a:rPr lang="en-US" sz="2000" b="1" u="sng" dirty="0" err="1">
                <a:solidFill>
                  <a:prstClr val="black"/>
                </a:solidFill>
                <a:latin typeface="Arial Narrow" panose="020B0606020202030204" pitchFamily="34" charset="0"/>
              </a:rPr>
              <a:t>adicional</a:t>
            </a:r>
            <a:r>
              <a:rPr lang="en-US" sz="2000" dirty="0">
                <a:solidFill>
                  <a:prstClr val="black"/>
                </a:solidFill>
                <a:latin typeface="Arial Narrow" panose="020B0606020202030204" pitchFamily="34" charset="0"/>
              </a:rPr>
              <a:t>:</a:t>
            </a:r>
          </a:p>
          <a:p>
            <a:r>
              <a:rPr lang="en-US" sz="2000" dirty="0" err="1">
                <a:solidFill>
                  <a:prstClr val="black"/>
                </a:solidFill>
                <a:latin typeface="Arial Narrow" panose="020B0606020202030204" pitchFamily="34" charset="0"/>
              </a:rPr>
              <a:t>Dicas</a:t>
            </a:r>
            <a:r>
              <a:rPr lang="en-US" sz="2000" dirty="0">
                <a:solidFill>
                  <a:prstClr val="black"/>
                </a:solidFill>
                <a:latin typeface="Arial Narrow" panose="020B0606020202030204" pitchFamily="34" charset="0"/>
              </a:rPr>
              <a:t> para </a:t>
            </a:r>
            <a:r>
              <a:rPr lang="en-US" sz="2000" dirty="0" err="1">
                <a:solidFill>
                  <a:prstClr val="black"/>
                </a:solidFill>
                <a:latin typeface="Arial Narrow" panose="020B0606020202030204" pitchFamily="34" charset="0"/>
              </a:rPr>
              <a:t>promover</a:t>
            </a:r>
            <a:r>
              <a:rPr lang="en-US" sz="2000" dirty="0">
                <a:solidFill>
                  <a:prstClr val="black"/>
                </a:solidFill>
                <a:latin typeface="Arial Narrow" panose="020B0606020202030204" pitchFamily="34" charset="0"/>
              </a:rPr>
              <a:t> a </a:t>
            </a:r>
            <a:r>
              <a:rPr lang="en-US" sz="2000" dirty="0" err="1">
                <a:solidFill>
                  <a:prstClr val="black"/>
                </a:solidFill>
                <a:latin typeface="Arial Narrow" panose="020B0606020202030204" pitchFamily="34" charset="0"/>
              </a:rPr>
              <a:t>comunicação</a:t>
            </a:r>
            <a:r>
              <a:rPr lang="en-US" sz="2000" dirty="0">
                <a:solidFill>
                  <a:prstClr val="black"/>
                </a:solidFill>
                <a:latin typeface="Arial Narrow" panose="020B0606020202030204" pitchFamily="34" charset="0"/>
              </a:rPr>
              <a:t> – Lê a </a:t>
            </a:r>
            <a:r>
              <a:rPr lang="en-US" sz="2000" dirty="0" err="1">
                <a:solidFill>
                  <a:prstClr val="black"/>
                </a:solidFill>
                <a:latin typeface="Arial Narrow" panose="020B0606020202030204" pitchFamily="34" charset="0"/>
              </a:rPr>
              <a:t>Ficha</a:t>
            </a:r>
            <a:r>
              <a:rPr lang="en-US" sz="2000" dirty="0">
                <a:solidFill>
                  <a:prstClr val="black"/>
                </a:solidFill>
                <a:latin typeface="Arial Narrow" panose="020B0606020202030204" pitchFamily="34" charset="0"/>
              </a:rPr>
              <a:t> de </a:t>
            </a:r>
            <a:r>
              <a:rPr lang="en-US" sz="2000" dirty="0" err="1">
                <a:solidFill>
                  <a:prstClr val="black"/>
                </a:solidFill>
                <a:latin typeface="Arial Narrow" panose="020B0606020202030204" pitchFamily="34" charset="0"/>
              </a:rPr>
              <a:t>Trabalho</a:t>
            </a:r>
            <a:r>
              <a:rPr lang="en-US" dirty="0">
                <a:solidFill>
                  <a:prstClr val="black"/>
                </a:solidFill>
                <a:latin typeface="Arial Narrow" panose="020B0606020202030204" pitchFamily="34" charset="0"/>
              </a:rPr>
              <a:t> 3</a:t>
            </a:r>
          </a:p>
        </p:txBody>
      </p:sp>
      <p:pic>
        <p:nvPicPr>
          <p:cNvPr id="9" name="11449604_hi">
            <a:hlinkClick r:id="" action="ppaction://media"/>
            <a:extLst>
              <a:ext uri="{FF2B5EF4-FFF2-40B4-BE49-F238E27FC236}">
                <a16:creationId xmlns:a16="http://schemas.microsoft.com/office/drawing/2014/main" id="{5D07AE8F-3174-824C-B3F1-160C29F639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20298" y="4063173"/>
            <a:ext cx="3082055" cy="1733656"/>
          </a:xfrm>
          <a:prstGeom prst="rect">
            <a:avLst/>
          </a:prstGeom>
        </p:spPr>
      </p:pic>
    </p:spTree>
    <p:extLst>
      <p:ext uri="{BB962C8B-B14F-4D97-AF65-F5344CB8AC3E}">
        <p14:creationId xmlns:p14="http://schemas.microsoft.com/office/powerpoint/2010/main" val="3098726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21</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8567057" cy="1009651"/>
          </a:xfrm>
          <a:prstGeom prst="rect">
            <a:avLst/>
          </a:prstGeom>
          <a:solidFill>
            <a:srgbClr val="DAE3F3"/>
          </a:solidFill>
          <a:ln>
            <a:noFill/>
          </a:ln>
        </p:spPr>
        <p:txBody>
          <a:bodyPr spcFirstLastPara="1" wrap="square" lIns="121900" tIns="60933" rIns="121900" bIns="60933" anchor="ctr" anchorCtr="0">
            <a:noAutofit/>
          </a:bodyPr>
          <a:lstStyle/>
          <a:p>
            <a:pPr>
              <a:buClr>
                <a:srgbClr val="C00000"/>
              </a:buClr>
            </a:pPr>
            <a:r>
              <a:rPr lang="en-US" sz="4000" b="1" i="1" dirty="0" err="1">
                <a:latin typeface="Arial Narrow" panose="020B0606020202030204" pitchFamily="34" charset="0"/>
              </a:rPr>
              <a:t>Atividade</a:t>
            </a:r>
            <a:r>
              <a:rPr lang="en-US" sz="4000" b="1" i="1" dirty="0">
                <a:latin typeface="Arial Narrow" panose="020B0606020202030204" pitchFamily="34" charset="0"/>
              </a:rPr>
              <a:t>: </a:t>
            </a:r>
            <a:r>
              <a:rPr lang="en-US" sz="4000" b="1" i="1" dirty="0" err="1">
                <a:latin typeface="Arial Narrow" panose="020B0606020202030204" pitchFamily="34" charset="0"/>
              </a:rPr>
              <a:t>Vê</a:t>
            </a:r>
            <a:r>
              <a:rPr lang="en-US" sz="4000" b="1" i="1" dirty="0">
                <a:latin typeface="Arial Narrow" panose="020B0606020202030204" pitchFamily="34" charset="0"/>
              </a:rPr>
              <a:t> &amp; </a:t>
            </a:r>
            <a:r>
              <a:rPr lang="en-US" sz="4000" b="1" i="1" dirty="0" err="1">
                <a:latin typeface="Arial Narrow" panose="020B0606020202030204" pitchFamily="34" charset="0"/>
              </a:rPr>
              <a:t>Reflete</a:t>
            </a:r>
            <a:r>
              <a:rPr lang="en-US" sz="4000" b="1" i="1" dirty="0">
                <a:latin typeface="Arial Narrow" panose="020B0606020202030204" pitchFamily="34" charset="0"/>
              </a:rPr>
              <a:t> 4.1.- 4.2. (Cont.)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r>
              <a:rPr lang="en-US" sz="2800" dirty="0" err="1">
                <a:solidFill>
                  <a:prstClr val="black"/>
                </a:solidFill>
                <a:latin typeface="Arial Narrow" panose="020B0606020202030204" pitchFamily="34" charset="0"/>
              </a:rPr>
              <a:t>Vê</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este</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curto</a:t>
            </a:r>
            <a:r>
              <a:rPr lang="en-US" sz="2800" dirty="0">
                <a:solidFill>
                  <a:prstClr val="black"/>
                </a:solidFill>
                <a:latin typeface="Arial Narrow" panose="020B0606020202030204" pitchFamily="34" charset="0"/>
              </a:rPr>
              <a:t> video </a:t>
            </a:r>
            <a:r>
              <a:rPr lang="en-US" sz="2800" dirty="0" err="1">
                <a:solidFill>
                  <a:prstClr val="black"/>
                </a:solidFill>
                <a:latin typeface="Arial Narrow" panose="020B0606020202030204" pitchFamily="34" charset="0"/>
              </a:rPr>
              <a:t>sobre</a:t>
            </a:r>
            <a:r>
              <a:rPr lang="en-US" sz="2800" dirty="0">
                <a:solidFill>
                  <a:prstClr val="black"/>
                </a:solidFill>
                <a:latin typeface="Arial Narrow" panose="020B0606020202030204" pitchFamily="34" charset="0"/>
              </a:rPr>
              <a:t> </a:t>
            </a:r>
            <a:r>
              <a:rPr lang="en-US" sz="2800" u="sng" dirty="0" err="1">
                <a:solidFill>
                  <a:prstClr val="black"/>
                </a:solidFill>
                <a:latin typeface="Arial Narrow" panose="020B0606020202030204" pitchFamily="34" charset="0"/>
              </a:rPr>
              <a:t>Dicas</a:t>
            </a:r>
            <a:r>
              <a:rPr lang="en-US" sz="2800" u="sng" dirty="0">
                <a:solidFill>
                  <a:prstClr val="black"/>
                </a:solidFill>
                <a:latin typeface="Arial Narrow" panose="020B0606020202030204" pitchFamily="34" charset="0"/>
              </a:rPr>
              <a:t> para </a:t>
            </a:r>
            <a:r>
              <a:rPr lang="en-US" sz="2800" u="sng" dirty="0" err="1">
                <a:solidFill>
                  <a:prstClr val="black"/>
                </a:solidFill>
                <a:latin typeface="Arial Narrow" panose="020B0606020202030204" pitchFamily="34" charset="0"/>
              </a:rPr>
              <a:t>promover</a:t>
            </a:r>
            <a:r>
              <a:rPr lang="en-US" sz="2800" u="sng" dirty="0">
                <a:solidFill>
                  <a:prstClr val="black"/>
                </a:solidFill>
                <a:latin typeface="Arial Narrow" panose="020B0606020202030204" pitchFamily="34" charset="0"/>
              </a:rPr>
              <a:t> a </a:t>
            </a:r>
            <a:r>
              <a:rPr lang="en-US" sz="2800" u="sng" dirty="0" err="1">
                <a:solidFill>
                  <a:prstClr val="black"/>
                </a:solidFill>
                <a:latin typeface="Arial Narrow" panose="020B0606020202030204" pitchFamily="34" charset="0"/>
              </a:rPr>
              <a:t>Comunicação</a:t>
            </a:r>
            <a:r>
              <a:rPr lang="en-US" sz="2800" u="sng" dirty="0">
                <a:solidFill>
                  <a:prstClr val="black"/>
                </a:solidFill>
                <a:latin typeface="Arial Narrow" panose="020B0606020202030204" pitchFamily="34" charset="0"/>
              </a:rPr>
              <a:t> </a:t>
            </a:r>
            <a:r>
              <a:rPr lang="en-US" sz="2800" dirty="0">
                <a:solidFill>
                  <a:prstClr val="black"/>
                </a:solidFill>
                <a:latin typeface="Arial Narrow" panose="020B0606020202030204" pitchFamily="34" charset="0"/>
              </a:rPr>
              <a:t>(3:26m):</a:t>
            </a:r>
          </a:p>
          <a:p>
            <a:r>
              <a:rPr lang="en-US" sz="2400" dirty="0">
                <a:solidFill>
                  <a:prstClr val="black"/>
                </a:solidFill>
                <a:latin typeface="Arial Narrow" panose="020B0606020202030204" pitchFamily="34" charset="0"/>
                <a:hlinkClick r:id="rId2"/>
              </a:rPr>
              <a:t>https://www.youtube.com/watch?v=AIRTKfVdEbA</a:t>
            </a:r>
            <a:endParaRPr lang="en-US" sz="2400" dirty="0">
              <a:solidFill>
                <a:prstClr val="black"/>
              </a:solidFill>
              <a:latin typeface="Arial Narrow" panose="020B0606020202030204" pitchFamily="34" charset="0"/>
            </a:endParaRPr>
          </a:p>
          <a:p>
            <a:endParaRPr lang="en-US" sz="2800" dirty="0">
              <a:solidFill>
                <a:prstClr val="black"/>
              </a:solidFill>
              <a:latin typeface="Arial Narrow" panose="020B0606020202030204" pitchFamily="34" charset="0"/>
            </a:endParaRPr>
          </a:p>
          <a:p>
            <a:r>
              <a:rPr lang="en-US" sz="2800" b="1" u="sng" dirty="0" err="1">
                <a:solidFill>
                  <a:prstClr val="black"/>
                </a:solidFill>
                <a:latin typeface="Arial Narrow" panose="020B0606020202030204" pitchFamily="34" charset="0"/>
              </a:rPr>
              <a:t>Leitura</a:t>
            </a:r>
            <a:r>
              <a:rPr lang="en-US" sz="2800" b="1" u="sng" dirty="0">
                <a:solidFill>
                  <a:prstClr val="black"/>
                </a:solidFill>
                <a:latin typeface="Arial Narrow" panose="020B0606020202030204" pitchFamily="34" charset="0"/>
              </a:rPr>
              <a:t> </a:t>
            </a:r>
            <a:r>
              <a:rPr lang="en-US" sz="2800" b="1" u="sng" dirty="0" err="1">
                <a:solidFill>
                  <a:prstClr val="black"/>
                </a:solidFill>
                <a:latin typeface="Arial Narrow" panose="020B0606020202030204" pitchFamily="34" charset="0"/>
              </a:rPr>
              <a:t>adicional</a:t>
            </a:r>
            <a:r>
              <a:rPr lang="en-US" sz="2800" dirty="0">
                <a:solidFill>
                  <a:prstClr val="black"/>
                </a:solidFill>
                <a:latin typeface="Arial Narrow" panose="020B0606020202030204" pitchFamily="34" charset="0"/>
              </a:rPr>
              <a:t>: </a:t>
            </a:r>
          </a:p>
          <a:p>
            <a:r>
              <a:rPr lang="en-US" sz="2000" i="1" u="sng" dirty="0" err="1">
                <a:solidFill>
                  <a:prstClr val="black"/>
                </a:solidFill>
                <a:latin typeface="Arial Narrow" panose="020B0606020202030204" pitchFamily="34" charset="0"/>
              </a:rPr>
              <a:t>Dicas</a:t>
            </a:r>
            <a:r>
              <a:rPr lang="en-US" sz="2000" i="1" u="sng" dirty="0">
                <a:solidFill>
                  <a:prstClr val="black"/>
                </a:solidFill>
                <a:latin typeface="Arial Narrow" panose="020B0606020202030204" pitchFamily="34" charset="0"/>
              </a:rPr>
              <a:t> para </a:t>
            </a:r>
            <a:r>
              <a:rPr lang="en-US" sz="2000" i="1" u="sng" dirty="0" err="1">
                <a:solidFill>
                  <a:prstClr val="black"/>
                </a:solidFill>
                <a:latin typeface="Arial Narrow" panose="020B0606020202030204" pitchFamily="34" charset="0"/>
              </a:rPr>
              <a:t>promover</a:t>
            </a:r>
            <a:r>
              <a:rPr lang="en-US" sz="2000" i="1" u="sng" dirty="0">
                <a:solidFill>
                  <a:prstClr val="black"/>
                </a:solidFill>
                <a:latin typeface="Arial Narrow" panose="020B0606020202030204" pitchFamily="34" charset="0"/>
              </a:rPr>
              <a:t> a </a:t>
            </a:r>
            <a:r>
              <a:rPr lang="en-US" sz="2000" i="1" u="sng" dirty="0" err="1">
                <a:solidFill>
                  <a:prstClr val="black"/>
                </a:solidFill>
                <a:latin typeface="Arial Narrow" panose="020B0606020202030204" pitchFamily="34" charset="0"/>
              </a:rPr>
              <a:t>comunicação</a:t>
            </a:r>
            <a:r>
              <a:rPr lang="en-US" sz="2000" i="1" u="sng" dirty="0">
                <a:solidFill>
                  <a:prstClr val="black"/>
                </a:solidFill>
                <a:latin typeface="Arial Narrow" panose="020B0606020202030204" pitchFamily="34" charset="0"/>
              </a:rPr>
              <a:t> </a:t>
            </a:r>
            <a:r>
              <a:rPr lang="en-US" sz="2000" dirty="0">
                <a:solidFill>
                  <a:prstClr val="black"/>
                </a:solidFill>
                <a:latin typeface="Arial Narrow" panose="020B0606020202030204" pitchFamily="34" charset="0"/>
              </a:rPr>
              <a:t>– Lê a </a:t>
            </a:r>
            <a:r>
              <a:rPr lang="en-US" sz="2000" dirty="0" err="1">
                <a:solidFill>
                  <a:prstClr val="black"/>
                </a:solidFill>
                <a:latin typeface="Arial Narrow" panose="020B0606020202030204" pitchFamily="34" charset="0"/>
              </a:rPr>
              <a:t>Ficha</a:t>
            </a:r>
            <a:r>
              <a:rPr lang="en-US" sz="2000" dirty="0">
                <a:solidFill>
                  <a:prstClr val="black"/>
                </a:solidFill>
                <a:latin typeface="Arial Narrow" panose="020B0606020202030204" pitchFamily="34" charset="0"/>
              </a:rPr>
              <a:t> de </a:t>
            </a:r>
            <a:r>
              <a:rPr lang="en-US" sz="2000" dirty="0" err="1">
                <a:solidFill>
                  <a:prstClr val="black"/>
                </a:solidFill>
                <a:latin typeface="Arial Narrow" panose="020B0606020202030204" pitchFamily="34" charset="0"/>
              </a:rPr>
              <a:t>Trabalho</a:t>
            </a:r>
            <a:r>
              <a:rPr lang="en-US" sz="2000" dirty="0">
                <a:solidFill>
                  <a:prstClr val="black"/>
                </a:solidFill>
                <a:latin typeface="Arial Narrow" panose="020B0606020202030204" pitchFamily="34" charset="0"/>
              </a:rPr>
              <a:t> 3</a:t>
            </a:r>
          </a:p>
        </p:txBody>
      </p:sp>
    </p:spTree>
    <p:extLst>
      <p:ext uri="{BB962C8B-B14F-4D97-AF65-F5344CB8AC3E}">
        <p14:creationId xmlns:p14="http://schemas.microsoft.com/office/powerpoint/2010/main" val="1253122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22</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6938555" cy="1009651"/>
          </a:xfrm>
          <a:prstGeom prst="rect">
            <a:avLst/>
          </a:prstGeom>
          <a:solidFill>
            <a:srgbClr val="DAE3F3"/>
          </a:solidFill>
          <a:ln>
            <a:noFill/>
          </a:ln>
        </p:spPr>
        <p:txBody>
          <a:bodyPr spcFirstLastPara="1" wrap="square" lIns="121900" tIns="60933" rIns="121900" bIns="60933" anchor="ctr" anchorCtr="0">
            <a:noAutofit/>
          </a:bodyPr>
          <a:lstStyle/>
          <a:p>
            <a:pPr>
              <a:buClr>
                <a:srgbClr val="C00000"/>
              </a:buClr>
            </a:pPr>
            <a:r>
              <a:rPr lang="en-US" sz="4000" b="1" i="1" dirty="0" err="1">
                <a:latin typeface="Arial Narrow" panose="020B0606020202030204" pitchFamily="34" charset="0"/>
              </a:rPr>
              <a:t>Atividade</a:t>
            </a:r>
            <a:r>
              <a:rPr lang="en-US" sz="4000" b="1" i="1" dirty="0">
                <a:latin typeface="Arial Narrow" panose="020B0606020202030204" pitchFamily="34" charset="0"/>
              </a:rPr>
              <a:t>: </a:t>
            </a:r>
            <a:r>
              <a:rPr lang="en-US" sz="4000" b="1" i="1" dirty="0" err="1">
                <a:latin typeface="Arial Narrow" panose="020B0606020202030204" pitchFamily="34" charset="0"/>
              </a:rPr>
              <a:t>Vê</a:t>
            </a:r>
            <a:r>
              <a:rPr lang="en-US" sz="4000" b="1" i="1" dirty="0">
                <a:latin typeface="Arial Narrow" panose="020B0606020202030204" pitchFamily="34" charset="0"/>
              </a:rPr>
              <a:t> &amp; </a:t>
            </a:r>
            <a:r>
              <a:rPr lang="en-US" sz="4000" b="1" i="1" dirty="0" err="1">
                <a:latin typeface="Arial Narrow" panose="020B0606020202030204" pitchFamily="34" charset="0"/>
              </a:rPr>
              <a:t>Reflete</a:t>
            </a:r>
            <a:r>
              <a:rPr lang="en-US" sz="4000" b="1" i="1" dirty="0">
                <a:latin typeface="Arial Narrow" panose="020B0606020202030204" pitchFamily="34" charset="0"/>
              </a:rPr>
              <a:t> 4.1.- 4.2.</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gn="ctr" defTabSz="685800"/>
            <a:r>
              <a:rPr lang="en-US" sz="2300" b="1" u="sng" dirty="0" err="1">
                <a:latin typeface="Arial Narrow" panose="020B0606020202030204" pitchFamily="34" charset="0"/>
              </a:rPr>
              <a:t>Os</a:t>
            </a:r>
            <a:r>
              <a:rPr lang="en-US" sz="2300" b="1" u="sng" dirty="0">
                <a:latin typeface="Arial Narrow" panose="020B0606020202030204" pitchFamily="34" charset="0"/>
              </a:rPr>
              <a:t> Quatro </a:t>
            </a:r>
            <a:r>
              <a:rPr lang="en-US" sz="2300" b="1" u="sng" dirty="0" err="1">
                <a:latin typeface="Arial Narrow" panose="020B0606020202030204" pitchFamily="34" charset="0"/>
              </a:rPr>
              <a:t>Passos</a:t>
            </a:r>
            <a:r>
              <a:rPr lang="en-US" sz="2300" b="1" u="sng" dirty="0">
                <a:latin typeface="Arial Narrow" panose="020B0606020202030204" pitchFamily="34" charset="0"/>
              </a:rPr>
              <a:t> da </a:t>
            </a:r>
            <a:r>
              <a:rPr lang="en-US" sz="2300" b="1" u="sng" dirty="0" err="1">
                <a:latin typeface="Arial Narrow" panose="020B0606020202030204" pitchFamily="34" charset="0"/>
              </a:rPr>
              <a:t>Comunicação</a:t>
            </a:r>
            <a:endParaRPr lang="en-US" sz="2300" b="1" u="sng" dirty="0">
              <a:latin typeface="Arial Narrow" panose="020B0606020202030204" pitchFamily="34" charset="0"/>
            </a:endParaRPr>
          </a:p>
          <a:p>
            <a:r>
              <a:rPr lang="en-US" sz="2300" b="1" dirty="0" err="1">
                <a:latin typeface="Arial Narrow" panose="020B0606020202030204" pitchFamily="34" charset="0"/>
              </a:rPr>
              <a:t>Passo</a:t>
            </a:r>
            <a:r>
              <a:rPr lang="en-US" sz="2300" b="1" dirty="0">
                <a:latin typeface="Arial Narrow" panose="020B0606020202030204" pitchFamily="34" charset="0"/>
              </a:rPr>
              <a:t> 1: </a:t>
            </a:r>
            <a:r>
              <a:rPr lang="en-US" sz="2300" b="1" dirty="0" err="1">
                <a:latin typeface="Arial Narrow" panose="020B0606020202030204" pitchFamily="34" charset="0"/>
              </a:rPr>
              <a:t>Pensa</a:t>
            </a:r>
            <a:r>
              <a:rPr lang="en-US" sz="2300" b="1" dirty="0">
                <a:latin typeface="Arial Narrow" panose="020B0606020202030204" pitchFamily="34" charset="0"/>
              </a:rPr>
              <a:t> </a:t>
            </a:r>
            <a:r>
              <a:rPr lang="en-US" sz="2300" b="1" dirty="0" err="1">
                <a:latin typeface="Arial Narrow" panose="020B0606020202030204" pitchFamily="34" charset="0"/>
              </a:rPr>
              <a:t>acerca</a:t>
            </a:r>
            <a:r>
              <a:rPr lang="en-US" sz="2300" b="1" dirty="0">
                <a:latin typeface="Arial Narrow" panose="020B0606020202030204" pitchFamily="34" charset="0"/>
              </a:rPr>
              <a:t> da </a:t>
            </a:r>
            <a:r>
              <a:rPr lang="en-US" sz="2300" b="1" dirty="0" err="1">
                <a:latin typeface="Arial Narrow" panose="020B0606020202030204" pitchFamily="34" charset="0"/>
              </a:rPr>
              <a:t>pessoa</a:t>
            </a:r>
            <a:r>
              <a:rPr lang="en-US" sz="2300" b="1" dirty="0">
                <a:latin typeface="Arial Narrow" panose="020B0606020202030204" pitchFamily="34" charset="0"/>
              </a:rPr>
              <a:t> com </a:t>
            </a:r>
            <a:r>
              <a:rPr lang="en-US" sz="2300" b="1" dirty="0" err="1">
                <a:latin typeface="Arial Narrow" panose="020B0606020202030204" pitchFamily="34" charset="0"/>
              </a:rPr>
              <a:t>quem</a:t>
            </a:r>
            <a:r>
              <a:rPr lang="en-US" sz="2300" b="1" dirty="0">
                <a:latin typeface="Arial Narrow" panose="020B0606020202030204" pitchFamily="34" charset="0"/>
              </a:rPr>
              <a:t> </a:t>
            </a:r>
            <a:r>
              <a:rPr lang="en-US" sz="2300" b="1" dirty="0" err="1">
                <a:latin typeface="Arial Narrow" panose="020B0606020202030204" pitchFamily="34" charset="0"/>
              </a:rPr>
              <a:t>queres</a:t>
            </a:r>
            <a:r>
              <a:rPr lang="en-US" sz="2300" b="1" dirty="0">
                <a:latin typeface="Arial Narrow" panose="020B0606020202030204" pitchFamily="34" charset="0"/>
              </a:rPr>
              <a:t> </a:t>
            </a:r>
            <a:r>
              <a:rPr lang="en-US" sz="2300" b="1" dirty="0" err="1">
                <a:latin typeface="Arial Narrow" panose="020B0606020202030204" pitchFamily="34" charset="0"/>
              </a:rPr>
              <a:t>comunicar</a:t>
            </a:r>
            <a:r>
              <a:rPr lang="en-US" sz="2300" dirty="0">
                <a:latin typeface="Arial Narrow" panose="020B0606020202030204" pitchFamily="34" charset="0"/>
              </a:rPr>
              <a:t>.</a:t>
            </a:r>
          </a:p>
          <a:p>
            <a:r>
              <a:rPr lang="en-US" sz="2300" dirty="0" err="1">
                <a:latin typeface="Arial Narrow" panose="020B0606020202030204" pitchFamily="34" charset="0"/>
              </a:rPr>
              <a:t>Pergunta-te</a:t>
            </a:r>
            <a:r>
              <a:rPr lang="en-US" sz="2300" dirty="0">
                <a:latin typeface="Arial Narrow" panose="020B0606020202030204" pitchFamily="34" charset="0"/>
              </a:rPr>
              <a:t>: O que sei </a:t>
            </a:r>
            <a:r>
              <a:rPr lang="en-US" sz="2300" dirty="0" err="1">
                <a:latin typeface="Arial Narrow" panose="020B0606020202030204" pitchFamily="34" charset="0"/>
              </a:rPr>
              <a:t>acerca</a:t>
            </a:r>
            <a:r>
              <a:rPr lang="en-US" sz="2300" dirty="0">
                <a:latin typeface="Arial Narrow" panose="020B0606020202030204" pitchFamily="34" charset="0"/>
              </a:rPr>
              <a:t> dele/dela (com base </a:t>
            </a:r>
            <a:r>
              <a:rPr lang="en-US" sz="2300" dirty="0" err="1">
                <a:latin typeface="Arial Narrow" panose="020B0606020202030204" pitchFamily="34" charset="0"/>
              </a:rPr>
              <a:t>em</a:t>
            </a:r>
            <a:r>
              <a:rPr lang="en-US" sz="2300" dirty="0">
                <a:latin typeface="Arial Narrow" panose="020B0606020202030204" pitchFamily="34" charset="0"/>
              </a:rPr>
              <a:t> </a:t>
            </a:r>
            <a:r>
              <a:rPr lang="en-US" sz="2300" dirty="0" err="1">
                <a:latin typeface="Arial Narrow" panose="020B0606020202030204" pitchFamily="34" charset="0"/>
              </a:rPr>
              <a:t>experiências</a:t>
            </a:r>
            <a:r>
              <a:rPr lang="en-US" sz="2300" dirty="0">
                <a:latin typeface="Arial Narrow" panose="020B0606020202030204" pitchFamily="34" charset="0"/>
              </a:rPr>
              <a:t> </a:t>
            </a:r>
            <a:r>
              <a:rPr lang="en-US" sz="2300" dirty="0" err="1">
                <a:latin typeface="Arial Narrow" panose="020B0606020202030204" pitchFamily="34" charset="0"/>
              </a:rPr>
              <a:t>anteriores</a:t>
            </a:r>
            <a:r>
              <a:rPr lang="en-US" sz="2300" dirty="0">
                <a:latin typeface="Arial Narrow" panose="020B0606020202030204" pitchFamily="34" charset="0"/>
              </a:rPr>
              <a:t> </a:t>
            </a:r>
            <a:r>
              <a:rPr lang="en-US" sz="2300" dirty="0" err="1">
                <a:latin typeface="Arial Narrow" panose="020B0606020202030204" pitchFamily="34" charset="0"/>
              </a:rPr>
              <a:t>ou</a:t>
            </a:r>
            <a:r>
              <a:rPr lang="en-US" sz="2300" dirty="0">
                <a:latin typeface="Arial Narrow" panose="020B0606020202030204" pitchFamily="34" charset="0"/>
              </a:rPr>
              <a:t> </a:t>
            </a:r>
            <a:r>
              <a:rPr lang="en-US" sz="2300" dirty="0" err="1">
                <a:latin typeface="Arial Narrow" panose="020B0606020202030204" pitchFamily="34" charset="0"/>
              </a:rPr>
              <a:t>tendo</a:t>
            </a:r>
            <a:r>
              <a:rPr lang="en-US" sz="2300" dirty="0">
                <a:latin typeface="Arial Narrow" panose="020B0606020202030204" pitchFamily="34" charset="0"/>
              </a:rPr>
              <a:t> </a:t>
            </a:r>
            <a:r>
              <a:rPr lang="en-US" sz="2300" dirty="0" err="1">
                <a:latin typeface="Arial Narrow" panose="020B0606020202030204" pitchFamily="34" charset="0"/>
              </a:rPr>
              <a:t>em</a:t>
            </a:r>
            <a:r>
              <a:rPr lang="en-US" sz="2300" dirty="0">
                <a:latin typeface="Arial Narrow" panose="020B0606020202030204" pitchFamily="34" charset="0"/>
              </a:rPr>
              <a:t> </a:t>
            </a:r>
            <a:r>
              <a:rPr lang="en-US" sz="2300" dirty="0" err="1">
                <a:latin typeface="Arial Narrow" panose="020B0606020202030204" pitchFamily="34" charset="0"/>
              </a:rPr>
              <a:t>consideração</a:t>
            </a:r>
            <a:r>
              <a:rPr lang="en-US" sz="2300" dirty="0">
                <a:latin typeface="Arial Narrow" panose="020B0606020202030204" pitchFamily="34" charset="0"/>
              </a:rPr>
              <a:t> o </a:t>
            </a:r>
            <a:r>
              <a:rPr lang="en-US" sz="2300" dirty="0" err="1">
                <a:latin typeface="Arial Narrow" panose="020B0606020202030204" pitchFamily="34" charset="0"/>
              </a:rPr>
              <a:t>atual</a:t>
            </a:r>
            <a:r>
              <a:rPr lang="en-US" sz="2300" dirty="0">
                <a:latin typeface="Arial Narrow" panose="020B0606020202030204" pitchFamily="34" charset="0"/>
              </a:rPr>
              <a:t> </a:t>
            </a:r>
            <a:r>
              <a:rPr lang="en-US" sz="2300" dirty="0" err="1">
                <a:latin typeface="Arial Narrow" panose="020B0606020202030204" pitchFamily="34" charset="0"/>
              </a:rPr>
              <a:t>contexto</a:t>
            </a:r>
            <a:r>
              <a:rPr lang="en-US" sz="2300" dirty="0">
                <a:latin typeface="Arial Narrow" panose="020B0606020202030204" pitchFamily="34" charset="0"/>
              </a:rPr>
              <a:t>)?</a:t>
            </a:r>
          </a:p>
          <a:p>
            <a:r>
              <a:rPr lang="en-US" sz="2300" b="1" dirty="0" err="1">
                <a:latin typeface="Arial Narrow" panose="020B0606020202030204" pitchFamily="34" charset="0"/>
              </a:rPr>
              <a:t>Passo</a:t>
            </a:r>
            <a:r>
              <a:rPr lang="en-US" sz="2300" b="1" dirty="0">
                <a:latin typeface="Arial Narrow" panose="020B0606020202030204" pitchFamily="34" charset="0"/>
              </a:rPr>
              <a:t> 2: </a:t>
            </a:r>
            <a:r>
              <a:rPr lang="en-US" sz="2300" b="1" dirty="0" err="1">
                <a:latin typeface="Arial Narrow" panose="020B0606020202030204" pitchFamily="34" charset="0"/>
              </a:rPr>
              <a:t>Estabelece</a:t>
            </a:r>
            <a:r>
              <a:rPr lang="en-US" sz="2300" b="1" dirty="0">
                <a:latin typeface="Arial Narrow" panose="020B0606020202030204" pitchFamily="34" charset="0"/>
              </a:rPr>
              <a:t> </a:t>
            </a:r>
            <a:r>
              <a:rPr lang="en-US" sz="2300" b="1" dirty="0" err="1">
                <a:latin typeface="Arial Narrow" panose="020B0606020202030204" pitchFamily="34" charset="0"/>
              </a:rPr>
              <a:t>uma</a:t>
            </a:r>
            <a:r>
              <a:rPr lang="en-US" sz="2300" b="1" dirty="0">
                <a:latin typeface="Arial Narrow" panose="020B0606020202030204" pitchFamily="34" charset="0"/>
              </a:rPr>
              <a:t> </a:t>
            </a:r>
            <a:r>
              <a:rPr lang="en-US" sz="2300" b="1" dirty="0" err="1">
                <a:latin typeface="Arial Narrow" panose="020B0606020202030204" pitchFamily="34" charset="0"/>
              </a:rPr>
              <a:t>presença</a:t>
            </a:r>
            <a:r>
              <a:rPr lang="en-US" sz="2300" b="1" dirty="0">
                <a:latin typeface="Arial Narrow" panose="020B0606020202030204" pitchFamily="34" charset="0"/>
              </a:rPr>
              <a:t> </a:t>
            </a:r>
            <a:r>
              <a:rPr lang="en-US" sz="2300" b="1" dirty="0" err="1">
                <a:latin typeface="Arial Narrow" panose="020B0606020202030204" pitchFamily="34" charset="0"/>
              </a:rPr>
              <a:t>física</a:t>
            </a:r>
            <a:r>
              <a:rPr lang="en-US" sz="2300" dirty="0">
                <a:latin typeface="Arial Narrow" panose="020B0606020202030204" pitchFamily="34" charset="0"/>
              </a:rPr>
              <a:t>.</a:t>
            </a:r>
          </a:p>
          <a:p>
            <a:r>
              <a:rPr lang="en-US" sz="2300" dirty="0">
                <a:latin typeface="Arial Narrow" panose="020B0606020202030204" pitchFamily="34" charset="0"/>
              </a:rPr>
              <a:t>Como </a:t>
            </a:r>
            <a:r>
              <a:rPr lang="en-US" sz="2300" dirty="0" err="1">
                <a:latin typeface="Arial Narrow" panose="020B0606020202030204" pitchFamily="34" charset="0"/>
              </a:rPr>
              <a:t>podes</a:t>
            </a:r>
            <a:r>
              <a:rPr lang="en-US" sz="2300" dirty="0">
                <a:latin typeface="Arial Narrow" panose="020B0606020202030204" pitchFamily="34" charset="0"/>
              </a:rPr>
              <a:t> </a:t>
            </a:r>
            <a:r>
              <a:rPr lang="en-US" sz="2300" dirty="0" err="1">
                <a:latin typeface="Arial Narrow" panose="020B0606020202030204" pitchFamily="34" charset="0"/>
              </a:rPr>
              <a:t>estabelecer</a:t>
            </a:r>
            <a:r>
              <a:rPr lang="en-US" sz="2300" dirty="0">
                <a:latin typeface="Arial Narrow" panose="020B0606020202030204" pitchFamily="34" charset="0"/>
              </a:rPr>
              <a:t> </a:t>
            </a:r>
            <a:r>
              <a:rPr lang="en-US" sz="2300" dirty="0" err="1">
                <a:latin typeface="Arial Narrow" panose="020B0606020202030204" pitchFamily="34" charset="0"/>
              </a:rPr>
              <a:t>os</a:t>
            </a:r>
            <a:r>
              <a:rPr lang="en-US" sz="2300" dirty="0">
                <a:latin typeface="Arial Narrow" panose="020B0606020202030204" pitchFamily="34" charset="0"/>
              </a:rPr>
              <a:t> </a:t>
            </a:r>
            <a:r>
              <a:rPr lang="en-US" sz="2300" dirty="0" err="1">
                <a:latin typeface="Arial Narrow" panose="020B0606020202030204" pitchFamily="34" charset="0"/>
              </a:rPr>
              <a:t>aspetos</a:t>
            </a:r>
            <a:r>
              <a:rPr lang="en-US" sz="2300" dirty="0">
                <a:latin typeface="Arial Narrow" panose="020B0606020202030204" pitchFamily="34" charset="0"/>
              </a:rPr>
              <a:t> </a:t>
            </a:r>
            <a:r>
              <a:rPr lang="en-US" sz="2300" dirty="0" err="1">
                <a:latin typeface="Arial Narrow" panose="020B0606020202030204" pitchFamily="34" charset="0"/>
              </a:rPr>
              <a:t>físicos</a:t>
            </a:r>
            <a:r>
              <a:rPr lang="en-US" sz="2300" dirty="0">
                <a:latin typeface="Arial Narrow" panose="020B0606020202030204" pitchFamily="34" charset="0"/>
              </a:rPr>
              <a:t>? </a:t>
            </a:r>
          </a:p>
          <a:p>
            <a:r>
              <a:rPr lang="en-US" sz="2300" b="1" dirty="0" err="1">
                <a:latin typeface="Arial Narrow" panose="020B0606020202030204" pitchFamily="34" charset="0"/>
              </a:rPr>
              <a:t>Passo</a:t>
            </a:r>
            <a:r>
              <a:rPr lang="en-US" sz="2300" b="1" dirty="0">
                <a:latin typeface="Arial Narrow" panose="020B0606020202030204" pitchFamily="34" charset="0"/>
              </a:rPr>
              <a:t> 3: </a:t>
            </a:r>
            <a:r>
              <a:rPr lang="en-US" sz="2300" b="1" dirty="0" err="1">
                <a:latin typeface="Arial Narrow" panose="020B0606020202030204" pitchFamily="34" charset="0"/>
              </a:rPr>
              <a:t>Pensa</a:t>
            </a:r>
            <a:r>
              <a:rPr lang="en-US" sz="2300" b="1" dirty="0">
                <a:latin typeface="Arial Narrow" panose="020B0606020202030204" pitchFamily="34" charset="0"/>
              </a:rPr>
              <a:t> com </a:t>
            </a:r>
            <a:r>
              <a:rPr lang="en-US" sz="2300" b="1" dirty="0" err="1">
                <a:latin typeface="Arial Narrow" panose="020B0606020202030204" pitchFamily="34" charset="0"/>
              </a:rPr>
              <a:t>os</a:t>
            </a:r>
            <a:r>
              <a:rPr lang="en-US" sz="2300" b="1" dirty="0">
                <a:latin typeface="Arial Narrow" panose="020B0606020202030204" pitchFamily="34" charset="0"/>
              </a:rPr>
              <a:t> </a:t>
            </a:r>
            <a:r>
              <a:rPr lang="en-US" sz="2300" b="1" dirty="0" err="1">
                <a:latin typeface="Arial Narrow" panose="020B0606020202030204" pitchFamily="34" charset="0"/>
              </a:rPr>
              <a:t>teus</a:t>
            </a:r>
            <a:r>
              <a:rPr lang="en-US" sz="2300" b="1" dirty="0">
                <a:latin typeface="Arial Narrow" panose="020B0606020202030204" pitchFamily="34" charset="0"/>
              </a:rPr>
              <a:t> </a:t>
            </a:r>
            <a:r>
              <a:rPr lang="en-US" sz="2300" b="1" dirty="0" err="1">
                <a:latin typeface="Arial Narrow" panose="020B0606020202030204" pitchFamily="34" charset="0"/>
              </a:rPr>
              <a:t>olhos</a:t>
            </a:r>
            <a:r>
              <a:rPr lang="en-US" sz="2300" b="1" dirty="0">
                <a:latin typeface="Arial Narrow" panose="020B0606020202030204" pitchFamily="34" charset="0"/>
              </a:rPr>
              <a:t>. </a:t>
            </a:r>
          </a:p>
          <a:p>
            <a:r>
              <a:rPr lang="en-US" sz="2300" dirty="0">
                <a:latin typeface="Arial Narrow" panose="020B0606020202030204" pitchFamily="34" charset="0"/>
              </a:rPr>
              <a:t>Como </a:t>
            </a:r>
            <a:r>
              <a:rPr lang="en-US" sz="2300" dirty="0" err="1">
                <a:latin typeface="Arial Narrow" panose="020B0606020202030204" pitchFamily="34" charset="0"/>
              </a:rPr>
              <a:t>podes</a:t>
            </a:r>
            <a:r>
              <a:rPr lang="en-US" sz="2300" dirty="0">
                <a:latin typeface="Arial Narrow" panose="020B0606020202030204" pitchFamily="34" charset="0"/>
              </a:rPr>
              <a:t> </a:t>
            </a:r>
            <a:r>
              <a:rPr lang="en-US" sz="2300" dirty="0" err="1">
                <a:latin typeface="Arial Narrow" panose="020B0606020202030204" pitchFamily="34" charset="0"/>
              </a:rPr>
              <a:t>ajudar</a:t>
            </a:r>
            <a:r>
              <a:rPr lang="en-US" sz="2300" dirty="0">
                <a:latin typeface="Arial Narrow" panose="020B0606020202030204" pitchFamily="34" charset="0"/>
              </a:rPr>
              <a:t> a </a:t>
            </a:r>
            <a:r>
              <a:rPr lang="en-US" sz="2300" dirty="0" err="1">
                <a:latin typeface="Arial Narrow" panose="020B0606020202030204" pitchFamily="34" charset="0"/>
              </a:rPr>
              <a:t>pessoa</a:t>
            </a:r>
            <a:r>
              <a:rPr lang="en-US" sz="2300" dirty="0">
                <a:latin typeface="Arial Narrow" panose="020B0606020202030204" pitchFamily="34" charset="0"/>
              </a:rPr>
              <a:t> </a:t>
            </a:r>
            <a:r>
              <a:rPr lang="en-US" sz="2300" dirty="0" err="1">
                <a:latin typeface="Arial Narrow" panose="020B0606020202030204" pitchFamily="34" charset="0"/>
              </a:rPr>
              <a:t>nesta</a:t>
            </a:r>
            <a:r>
              <a:rPr lang="en-US" sz="2300" dirty="0">
                <a:latin typeface="Arial Narrow" panose="020B0606020202030204" pitchFamily="34" charset="0"/>
              </a:rPr>
              <a:t> </a:t>
            </a:r>
            <a:r>
              <a:rPr lang="en-US" sz="2300" dirty="0" err="1">
                <a:latin typeface="Arial Narrow" panose="020B0606020202030204" pitchFamily="34" charset="0"/>
              </a:rPr>
              <a:t>competência</a:t>
            </a:r>
            <a:r>
              <a:rPr lang="en-US" sz="2300" dirty="0">
                <a:latin typeface="Arial Narrow" panose="020B0606020202030204" pitchFamily="34" charset="0"/>
              </a:rPr>
              <a:t>?</a:t>
            </a:r>
          </a:p>
          <a:p>
            <a:r>
              <a:rPr lang="en-US" sz="2300" b="1" dirty="0" err="1">
                <a:latin typeface="Arial Narrow" panose="020B0606020202030204" pitchFamily="34" charset="0"/>
              </a:rPr>
              <a:t>Passo</a:t>
            </a:r>
            <a:r>
              <a:rPr lang="en-US" sz="2300" b="1" dirty="0">
                <a:latin typeface="Arial Narrow" panose="020B0606020202030204" pitchFamily="34" charset="0"/>
              </a:rPr>
              <a:t> 4: </a:t>
            </a:r>
            <a:r>
              <a:rPr lang="en-US" sz="2300" b="1" dirty="0" err="1">
                <a:latin typeface="Arial Narrow" panose="020B0606020202030204" pitchFamily="34" charset="0"/>
              </a:rPr>
              <a:t>Finalmente</a:t>
            </a:r>
            <a:r>
              <a:rPr lang="en-US" sz="2300" b="1" dirty="0">
                <a:latin typeface="Arial Narrow" panose="020B0606020202030204" pitchFamily="34" charset="0"/>
              </a:rPr>
              <a:t>, </a:t>
            </a:r>
            <a:r>
              <a:rPr lang="en-US" sz="2300" b="1" dirty="0" err="1">
                <a:latin typeface="Arial Narrow" panose="020B0606020202030204" pitchFamily="34" charset="0"/>
              </a:rPr>
              <a:t>usa</a:t>
            </a:r>
            <a:r>
              <a:rPr lang="en-US" sz="2300" b="1" dirty="0">
                <a:latin typeface="Arial Narrow" panose="020B0606020202030204" pitchFamily="34" charset="0"/>
              </a:rPr>
              <a:t> a </a:t>
            </a:r>
            <a:r>
              <a:rPr lang="en-US" sz="2300" b="1" dirty="0" err="1">
                <a:latin typeface="Arial Narrow" panose="020B0606020202030204" pitchFamily="34" charset="0"/>
              </a:rPr>
              <a:t>linguagem</a:t>
            </a:r>
            <a:r>
              <a:rPr lang="en-US" sz="2300" b="1" dirty="0">
                <a:latin typeface="Arial Narrow" panose="020B0606020202030204" pitchFamily="34" charset="0"/>
              </a:rPr>
              <a:t> para </a:t>
            </a:r>
            <a:r>
              <a:rPr lang="en-US" sz="2300" b="1" dirty="0" err="1">
                <a:latin typeface="Arial Narrow" panose="020B0606020202030204" pitchFamily="34" charset="0"/>
              </a:rPr>
              <a:t>te</a:t>
            </a:r>
            <a:r>
              <a:rPr lang="en-US" sz="2300" b="1" dirty="0">
                <a:latin typeface="Arial Narrow" panose="020B0606020202030204" pitchFamily="34" charset="0"/>
              </a:rPr>
              <a:t> </a:t>
            </a:r>
            <a:r>
              <a:rPr lang="en-US" sz="2300" b="1" dirty="0" err="1">
                <a:latin typeface="Arial Narrow" panose="020B0606020202030204" pitchFamily="34" charset="0"/>
              </a:rPr>
              <a:t>relacionares</a:t>
            </a:r>
            <a:r>
              <a:rPr lang="en-US" sz="2300" b="1" dirty="0">
                <a:latin typeface="Arial Narrow" panose="020B0606020202030204" pitchFamily="34" charset="0"/>
              </a:rPr>
              <a:t> com </a:t>
            </a:r>
            <a:r>
              <a:rPr lang="en-US" sz="2300" b="1" dirty="0" err="1">
                <a:latin typeface="Arial Narrow" panose="020B0606020202030204" pitchFamily="34" charset="0"/>
              </a:rPr>
              <a:t>os</a:t>
            </a:r>
            <a:r>
              <a:rPr lang="en-US" sz="2300" b="1" dirty="0">
                <a:latin typeface="Arial Narrow" panose="020B0606020202030204" pitchFamily="34" charset="0"/>
              </a:rPr>
              <a:t> outros</a:t>
            </a:r>
            <a:r>
              <a:rPr lang="en-US" sz="2300" dirty="0">
                <a:latin typeface="Arial Narrow" panose="020B0606020202030204" pitchFamily="34" charset="0"/>
              </a:rPr>
              <a:t>.</a:t>
            </a:r>
          </a:p>
          <a:p>
            <a:r>
              <a:rPr lang="en-US" sz="2300" dirty="0">
                <a:latin typeface="Arial Narrow" panose="020B0606020202030204" pitchFamily="34" charset="0"/>
              </a:rPr>
              <a:t>Como </a:t>
            </a:r>
            <a:r>
              <a:rPr lang="en-US" sz="2300" dirty="0" err="1">
                <a:latin typeface="Arial Narrow" panose="020B0606020202030204" pitchFamily="34" charset="0"/>
              </a:rPr>
              <a:t>podes</a:t>
            </a:r>
            <a:r>
              <a:rPr lang="en-US" sz="2300" dirty="0">
                <a:latin typeface="Arial Narrow" panose="020B0606020202030204" pitchFamily="34" charset="0"/>
              </a:rPr>
              <a:t> </a:t>
            </a:r>
            <a:r>
              <a:rPr lang="en-US" sz="2300" dirty="0" err="1">
                <a:latin typeface="Arial Narrow" panose="020B0606020202030204" pitchFamily="34" charset="0"/>
              </a:rPr>
              <a:t>ajudar</a:t>
            </a:r>
            <a:r>
              <a:rPr lang="en-US" sz="2300" dirty="0">
                <a:latin typeface="Arial Narrow" panose="020B0606020202030204" pitchFamily="34" charset="0"/>
              </a:rPr>
              <a:t> </a:t>
            </a:r>
            <a:r>
              <a:rPr lang="en-US" sz="2300" dirty="0" err="1">
                <a:latin typeface="Arial Narrow" panose="020B0606020202030204" pitchFamily="34" charset="0"/>
              </a:rPr>
              <a:t>pessoas</a:t>
            </a:r>
            <a:r>
              <a:rPr lang="en-US" sz="2300" dirty="0">
                <a:latin typeface="Arial Narrow" panose="020B0606020202030204" pitchFamily="34" charset="0"/>
              </a:rPr>
              <a:t> com PEA a </a:t>
            </a:r>
            <a:r>
              <a:rPr lang="en-US" sz="2300" dirty="0" err="1">
                <a:latin typeface="Arial Narrow" panose="020B0606020202030204" pitchFamily="34" charset="0"/>
              </a:rPr>
              <a:t>conectarem</a:t>
            </a:r>
            <a:r>
              <a:rPr lang="en-US" sz="2300" dirty="0">
                <a:latin typeface="Arial Narrow" panose="020B0606020202030204" pitchFamily="34" charset="0"/>
              </a:rPr>
              <a:t>-se com outros num </a:t>
            </a:r>
            <a:r>
              <a:rPr lang="en-US" sz="2300" dirty="0" err="1">
                <a:latin typeface="Arial Narrow" panose="020B0606020202030204" pitchFamily="34" charset="0"/>
              </a:rPr>
              <a:t>grupo</a:t>
            </a:r>
            <a:r>
              <a:rPr lang="en-US" sz="2300" dirty="0">
                <a:latin typeface="Arial Narrow" panose="020B0606020202030204" pitchFamily="34" charset="0"/>
              </a:rPr>
              <a:t> </a:t>
            </a:r>
            <a:r>
              <a:rPr lang="en-US" sz="2300" dirty="0" err="1">
                <a:latin typeface="Arial Narrow" panose="020B0606020202030204" pitchFamily="34" charset="0"/>
              </a:rPr>
              <a:t>usando</a:t>
            </a:r>
            <a:r>
              <a:rPr lang="en-US" sz="2300" dirty="0">
                <a:latin typeface="Arial Narrow" panose="020B0606020202030204" pitchFamily="34" charset="0"/>
              </a:rPr>
              <a:t> a </a:t>
            </a:r>
            <a:r>
              <a:rPr lang="en-US" sz="2300" dirty="0" err="1">
                <a:latin typeface="Arial Narrow" panose="020B0606020202030204" pitchFamily="34" charset="0"/>
              </a:rPr>
              <a:t>linguagem</a:t>
            </a:r>
            <a:r>
              <a:rPr lang="en-US" sz="2300" dirty="0">
                <a:latin typeface="Arial Narrow" panose="020B0606020202030204" pitchFamily="34" charset="0"/>
              </a:rPr>
              <a:t>? Por </a:t>
            </a:r>
            <a:r>
              <a:rPr lang="en-US" sz="2300" dirty="0" err="1">
                <a:latin typeface="Arial Narrow" panose="020B0606020202030204" pitchFamily="34" charset="0"/>
              </a:rPr>
              <a:t>exemplo</a:t>
            </a:r>
            <a:r>
              <a:rPr lang="en-US" sz="2300" dirty="0">
                <a:latin typeface="Arial Narrow" panose="020B0606020202030204" pitchFamily="34" charset="0"/>
              </a:rPr>
              <a:t>: num local de </a:t>
            </a:r>
            <a:r>
              <a:rPr lang="en-US" sz="2300" dirty="0" err="1">
                <a:latin typeface="Arial Narrow" panose="020B0606020202030204" pitchFamily="34" charset="0"/>
              </a:rPr>
              <a:t>trabalho</a:t>
            </a:r>
            <a:r>
              <a:rPr lang="en-US" sz="2300" dirty="0">
                <a:latin typeface="Arial Narrow" panose="020B0606020202030204" pitchFamily="34" charset="0"/>
              </a:rPr>
              <a:t>? com amigos? Com </a:t>
            </a:r>
            <a:r>
              <a:rPr lang="en-US" sz="2300" dirty="0" err="1">
                <a:latin typeface="Arial Narrow" panose="020B0606020202030204" pitchFamily="34" charset="0"/>
              </a:rPr>
              <a:t>colegas</a:t>
            </a:r>
            <a:r>
              <a:rPr lang="en-US" sz="2300" dirty="0">
                <a:latin typeface="Arial Narrow" panose="020B0606020202030204" pitchFamily="34" charset="0"/>
              </a:rPr>
              <a:t> de </a:t>
            </a:r>
            <a:r>
              <a:rPr lang="en-US" sz="2300" dirty="0" err="1">
                <a:latin typeface="Arial Narrow" panose="020B0606020202030204" pitchFamily="34" charset="0"/>
              </a:rPr>
              <a:t>trabalho</a:t>
            </a:r>
            <a:r>
              <a:rPr lang="en-US" sz="2300" dirty="0">
                <a:latin typeface="Arial Narrow" panose="020B0606020202030204" pitchFamily="34" charset="0"/>
              </a:rPr>
              <a:t>? </a:t>
            </a:r>
            <a:r>
              <a:rPr lang="en-US" sz="2300" dirty="0" err="1">
                <a:latin typeface="Arial Narrow" panose="020B0606020202030204" pitchFamily="34" charset="0"/>
              </a:rPr>
              <a:t>Pensa</a:t>
            </a:r>
            <a:r>
              <a:rPr lang="en-US" sz="2300" dirty="0">
                <a:latin typeface="Arial Narrow" panose="020B0606020202030204" pitchFamily="34" charset="0"/>
              </a:rPr>
              <a:t> </a:t>
            </a:r>
            <a:r>
              <a:rPr lang="en-US" sz="2300" dirty="0" err="1">
                <a:latin typeface="Arial Narrow" panose="020B0606020202030204" pitchFamily="34" charset="0"/>
              </a:rPr>
              <a:t>em</a:t>
            </a:r>
            <a:r>
              <a:rPr lang="en-US" sz="2300" dirty="0">
                <a:latin typeface="Arial Narrow" panose="020B0606020202030204" pitchFamily="34" charset="0"/>
              </a:rPr>
              <a:t> </a:t>
            </a:r>
            <a:r>
              <a:rPr lang="en-US" sz="2300" dirty="0" err="1">
                <a:latin typeface="Arial Narrow" panose="020B0606020202030204" pitchFamily="34" charset="0"/>
              </a:rPr>
              <a:t>alguns</a:t>
            </a:r>
            <a:r>
              <a:rPr lang="en-US" sz="2300" dirty="0">
                <a:latin typeface="Arial Narrow" panose="020B0606020202030204" pitchFamily="34" charset="0"/>
              </a:rPr>
              <a:t> </a:t>
            </a:r>
            <a:r>
              <a:rPr lang="en-US" sz="2300" dirty="0" err="1">
                <a:latin typeface="Arial Narrow" panose="020B0606020202030204" pitchFamily="34" charset="0"/>
              </a:rPr>
              <a:t>exemplos</a:t>
            </a:r>
            <a:r>
              <a:rPr lang="en-US" sz="2300" dirty="0">
                <a:latin typeface="Arial Narrow" panose="020B0606020202030204" pitchFamily="34" charset="0"/>
              </a:rPr>
              <a:t>.</a:t>
            </a:r>
          </a:p>
        </p:txBody>
      </p:sp>
    </p:spTree>
    <p:extLst>
      <p:ext uri="{BB962C8B-B14F-4D97-AF65-F5344CB8AC3E}">
        <p14:creationId xmlns:p14="http://schemas.microsoft.com/office/powerpoint/2010/main" val="1807470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23</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7495096" cy="1009651"/>
          </a:xfrm>
          <a:prstGeom prst="rect">
            <a:avLst/>
          </a:prstGeom>
          <a:solidFill>
            <a:srgbClr val="DAE3F3"/>
          </a:solidFill>
          <a:ln>
            <a:noFill/>
          </a:ln>
        </p:spPr>
        <p:txBody>
          <a:bodyPr spcFirstLastPara="1" wrap="square" lIns="121900" tIns="60933" rIns="121900" bIns="60933" anchor="ctr" anchorCtr="0">
            <a:noAutofit/>
          </a:bodyPr>
          <a:lstStyle/>
          <a:p>
            <a:pPr>
              <a:defRPr/>
            </a:pPr>
            <a:r>
              <a:rPr lang="en-US" sz="4000" b="1" i="1" dirty="0" err="1">
                <a:latin typeface="Arial Narrow" panose="020B0606020202030204" pitchFamily="34" charset="0"/>
              </a:rPr>
              <a:t>Atividade</a:t>
            </a:r>
            <a:r>
              <a:rPr lang="en-US" sz="4000" b="1" i="1" dirty="0">
                <a:latin typeface="Arial Narrow" panose="020B0606020202030204" pitchFamily="34" charset="0"/>
              </a:rPr>
              <a:t>:  </a:t>
            </a:r>
            <a:r>
              <a:rPr lang="en-US" sz="4000" b="1" i="1" dirty="0" err="1">
                <a:latin typeface="Arial Narrow" panose="020B0606020202030204" pitchFamily="34" charset="0"/>
              </a:rPr>
              <a:t>Discussão</a:t>
            </a:r>
            <a:r>
              <a:rPr lang="en-US" sz="4000" b="1" i="1" dirty="0">
                <a:latin typeface="Arial Narrow" panose="020B0606020202030204" pitchFamily="34" charset="0"/>
              </a:rPr>
              <a:t> Final 4.1.- 4.2.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nSpc>
                <a:spcPct val="150000"/>
              </a:lnSpc>
            </a:pPr>
            <a:r>
              <a:rPr lang="en-US" sz="2400" b="1" dirty="0" err="1">
                <a:latin typeface="Arial Narrow" panose="020B0606020202030204" pitchFamily="34" charset="0"/>
              </a:rPr>
              <a:t>Perguntas</a:t>
            </a:r>
            <a:r>
              <a:rPr lang="en-US" sz="2400" b="1" dirty="0">
                <a:latin typeface="Arial Narrow" panose="020B0606020202030204" pitchFamily="34" charset="0"/>
              </a:rPr>
              <a:t> para </a:t>
            </a:r>
            <a:r>
              <a:rPr lang="en-US" sz="2400" b="1" dirty="0" err="1">
                <a:latin typeface="Arial Narrow" panose="020B0606020202030204" pitchFamily="34" charset="0"/>
              </a:rPr>
              <a:t>reflexão</a:t>
            </a:r>
            <a:r>
              <a:rPr lang="en-US" sz="2400" b="1" dirty="0">
                <a:latin typeface="Arial Narrow" panose="020B0606020202030204" pitchFamily="34" charset="0"/>
              </a:rPr>
              <a:t>:</a:t>
            </a:r>
          </a:p>
          <a:p>
            <a:pPr>
              <a:lnSpc>
                <a:spcPct val="150000"/>
              </a:lnSpc>
            </a:pPr>
            <a:endParaRPr lang="pt-PT" sz="2400" dirty="0">
              <a:latin typeface="Arial Narrow" panose="020B0606020202030204" pitchFamily="34" charset="0"/>
            </a:endParaRPr>
          </a:p>
          <a:p>
            <a:pPr marL="457200" indent="-457200">
              <a:lnSpc>
                <a:spcPct val="150000"/>
              </a:lnSpc>
              <a:buAutoNum type="alphaLcPeriod"/>
            </a:pPr>
            <a:r>
              <a:rPr lang="en-US" sz="2400" dirty="0">
                <a:latin typeface="Arial Narrow" panose="020B0606020202030204" pitchFamily="34" charset="0"/>
              </a:rPr>
              <a:t>O que sabia </a:t>
            </a:r>
            <a:r>
              <a:rPr lang="en-US" sz="2400" dirty="0" err="1">
                <a:latin typeface="Arial Narrow" panose="020B0606020202030204" pitchFamily="34" charset="0"/>
              </a:rPr>
              <a:t>eu</a:t>
            </a:r>
            <a:r>
              <a:rPr lang="en-US" sz="2400" dirty="0">
                <a:latin typeface="Arial Narrow" panose="020B0606020202030204" pitchFamily="34" charset="0"/>
              </a:rPr>
              <a:t> </a:t>
            </a:r>
            <a:r>
              <a:rPr lang="en-US" sz="2400" dirty="0" err="1">
                <a:latin typeface="Arial Narrow" panose="020B0606020202030204" pitchFamily="34" charset="0"/>
              </a:rPr>
              <a:t>anteriormente</a:t>
            </a:r>
            <a:r>
              <a:rPr lang="en-US" sz="2400" dirty="0">
                <a:latin typeface="Arial Narrow" panose="020B0606020202030204" pitchFamily="34" charset="0"/>
              </a:rPr>
              <a:t> </a:t>
            </a:r>
            <a:r>
              <a:rPr lang="en-US" sz="2400" dirty="0" err="1">
                <a:latin typeface="Arial Narrow" panose="020B0606020202030204" pitchFamily="34" charset="0"/>
              </a:rPr>
              <a:t>acerca</a:t>
            </a:r>
            <a:r>
              <a:rPr lang="en-US" sz="2400" dirty="0">
                <a:latin typeface="Arial Narrow" panose="020B0606020202030204" pitchFamily="34" charset="0"/>
              </a:rPr>
              <a:t> da </a:t>
            </a:r>
            <a:r>
              <a:rPr lang="en-US" sz="2400" dirty="0" err="1">
                <a:latin typeface="Arial Narrow" panose="020B0606020202030204" pitchFamily="34" charset="0"/>
              </a:rPr>
              <a:t>comunicação</a:t>
            </a:r>
            <a:r>
              <a:rPr lang="en-US" sz="2400" dirty="0">
                <a:latin typeface="Arial Narrow" panose="020B0606020202030204" pitchFamily="34" charset="0"/>
              </a:rPr>
              <a:t> social e da </a:t>
            </a:r>
            <a:r>
              <a:rPr lang="en-US" sz="2400" dirty="0" err="1">
                <a:latin typeface="Arial Narrow" panose="020B0606020202030204" pitchFamily="34" charset="0"/>
              </a:rPr>
              <a:t>interação</a:t>
            </a:r>
            <a:r>
              <a:rPr lang="en-US" sz="2400" dirty="0">
                <a:latin typeface="Arial Narrow" panose="020B0606020202030204" pitchFamily="34" charset="0"/>
              </a:rPr>
              <a:t> social?</a:t>
            </a:r>
          </a:p>
          <a:p>
            <a:pPr marL="457200" indent="-457200">
              <a:lnSpc>
                <a:spcPct val="150000"/>
              </a:lnSpc>
              <a:buFontTx/>
              <a:buAutoNum type="alphaLcPeriod"/>
            </a:pPr>
            <a:r>
              <a:rPr lang="en-US" sz="2400" dirty="0" err="1">
                <a:latin typeface="Arial Narrow" panose="020B0606020202030204" pitchFamily="34" charset="0"/>
              </a:rPr>
              <a:t>Porque</a:t>
            </a:r>
            <a:r>
              <a:rPr lang="en-US" sz="2400" dirty="0">
                <a:latin typeface="Arial Narrow" panose="020B0606020202030204" pitchFamily="34" charset="0"/>
              </a:rPr>
              <a:t> se </a:t>
            </a:r>
            <a:r>
              <a:rPr lang="en-US" sz="2400" dirty="0" err="1">
                <a:latin typeface="Arial Narrow" panose="020B0606020202030204" pitchFamily="34" charset="0"/>
              </a:rPr>
              <a:t>deve</a:t>
            </a:r>
            <a:r>
              <a:rPr lang="en-US" sz="2400" dirty="0">
                <a:latin typeface="Arial Narrow" panose="020B0606020202030204" pitchFamily="34" charset="0"/>
              </a:rPr>
              <a:t> </a:t>
            </a:r>
            <a:r>
              <a:rPr lang="en-US" sz="2400" dirty="0" err="1">
                <a:latin typeface="Arial Narrow" panose="020B0606020202030204" pitchFamily="34" charset="0"/>
              </a:rPr>
              <a:t>ensinar</a:t>
            </a:r>
            <a:r>
              <a:rPr lang="en-US" sz="2400" dirty="0">
                <a:latin typeface="Arial Narrow" panose="020B0606020202030204" pitchFamily="34" charset="0"/>
              </a:rPr>
              <a:t> </a:t>
            </a:r>
            <a:r>
              <a:rPr lang="en-US" sz="2400" dirty="0" err="1">
                <a:latin typeface="Arial Narrow" panose="020B0606020202030204" pitchFamily="34" charset="0"/>
              </a:rPr>
              <a:t>competências</a:t>
            </a:r>
            <a:r>
              <a:rPr lang="en-US" sz="2400" dirty="0">
                <a:latin typeface="Arial Narrow" panose="020B0606020202030204" pitchFamily="34" charset="0"/>
              </a:rPr>
              <a:t> </a:t>
            </a:r>
            <a:r>
              <a:rPr lang="en-US" sz="2400" dirty="0" err="1">
                <a:latin typeface="Arial Narrow" panose="020B0606020202030204" pitchFamily="34" charset="0"/>
              </a:rPr>
              <a:t>sociais</a:t>
            </a:r>
            <a:r>
              <a:rPr lang="en-US" sz="2400" dirty="0">
                <a:latin typeface="Arial Narrow" panose="020B0606020202030204" pitchFamily="34" charset="0"/>
              </a:rPr>
              <a:t> </a:t>
            </a:r>
            <a:r>
              <a:rPr lang="en-US" sz="2400" dirty="0" err="1">
                <a:latin typeface="Arial Narrow" panose="020B0606020202030204" pitchFamily="34" charset="0"/>
              </a:rPr>
              <a:t>às</a:t>
            </a:r>
            <a:r>
              <a:rPr lang="en-US" sz="2400" dirty="0">
                <a:latin typeface="Arial Narrow" panose="020B0606020202030204" pitchFamily="34" charset="0"/>
              </a:rPr>
              <a:t> </a:t>
            </a:r>
            <a:r>
              <a:rPr lang="en-US" sz="2400" dirty="0" err="1">
                <a:latin typeface="Arial Narrow" panose="020B0606020202030204" pitchFamily="34" charset="0"/>
              </a:rPr>
              <a:t>pessoas</a:t>
            </a:r>
            <a:r>
              <a:rPr lang="en-US" sz="2400" dirty="0">
                <a:latin typeface="Arial Narrow" panose="020B0606020202030204" pitchFamily="34" charset="0"/>
              </a:rPr>
              <a:t> com PEA?</a:t>
            </a:r>
          </a:p>
          <a:p>
            <a:pPr marL="457200" indent="-457200">
              <a:lnSpc>
                <a:spcPct val="150000"/>
              </a:lnSpc>
              <a:buFontTx/>
              <a:buAutoNum type="alphaLcPeriod"/>
            </a:pPr>
            <a:r>
              <a:rPr lang="pt-PT" sz="2400" dirty="0">
                <a:latin typeface="Arial Narrow" panose="020B0606020202030204" pitchFamily="34" charset="0"/>
              </a:rPr>
              <a:t>Porque se deve ensinar comunicação social às pessoas com PEA? </a:t>
            </a:r>
          </a:p>
          <a:p>
            <a:pPr>
              <a:lnSpc>
                <a:spcPct val="150000"/>
              </a:lnSpc>
            </a:pPr>
            <a:r>
              <a:rPr lang="en-US" sz="2400" dirty="0">
                <a:latin typeface="Arial Narrow" panose="020B0606020202030204" pitchFamily="34" charset="0"/>
              </a:rPr>
              <a:t>d.  Como </a:t>
            </a:r>
            <a:r>
              <a:rPr lang="en-US" sz="2400" dirty="0" err="1">
                <a:latin typeface="Arial Narrow" panose="020B0606020202030204" pitchFamily="34" charset="0"/>
              </a:rPr>
              <a:t>posso</a:t>
            </a:r>
            <a:r>
              <a:rPr lang="en-US" sz="2400" dirty="0">
                <a:latin typeface="Arial Narrow" panose="020B0606020202030204" pitchFamily="34" charset="0"/>
              </a:rPr>
              <a:t> usar </a:t>
            </a:r>
            <a:r>
              <a:rPr lang="en-US" sz="2400" dirty="0" err="1">
                <a:latin typeface="Arial Narrow" panose="020B0606020202030204" pitchFamily="34" charset="0"/>
              </a:rPr>
              <a:t>estas</a:t>
            </a:r>
            <a:r>
              <a:rPr lang="en-US" sz="2400" dirty="0">
                <a:latin typeface="Arial Narrow" panose="020B0606020202030204" pitchFamily="34" charset="0"/>
              </a:rPr>
              <a:t> </a:t>
            </a:r>
            <a:r>
              <a:rPr lang="en-US" sz="2400" dirty="0" err="1">
                <a:latin typeface="Arial Narrow" panose="020B0606020202030204" pitchFamily="34" charset="0"/>
              </a:rPr>
              <a:t>estratégias</a:t>
            </a:r>
            <a:r>
              <a:rPr lang="en-US" sz="2400" dirty="0">
                <a:latin typeface="Arial Narrow" panose="020B0606020202030204" pitchFamily="34" charset="0"/>
              </a:rPr>
              <a:t> com </a:t>
            </a:r>
            <a:r>
              <a:rPr lang="en-US" sz="2400" dirty="0" err="1">
                <a:latin typeface="Arial Narrow" panose="020B0606020202030204" pitchFamily="34" charset="0"/>
              </a:rPr>
              <a:t>pessoas</a:t>
            </a:r>
            <a:r>
              <a:rPr lang="en-US" sz="2400" dirty="0">
                <a:latin typeface="Arial Narrow" panose="020B0606020202030204" pitchFamily="34" charset="0"/>
              </a:rPr>
              <a:t> com PEA no meu local de </a:t>
            </a:r>
            <a:r>
              <a:rPr lang="en-US" sz="2400" dirty="0" err="1">
                <a:latin typeface="Arial Narrow" panose="020B0606020202030204" pitchFamily="34" charset="0"/>
              </a:rPr>
              <a:t>trabalho</a:t>
            </a:r>
            <a:r>
              <a:rPr lang="en-US" sz="2400" dirty="0">
                <a:latin typeface="Arial Narrow" panose="020B0606020202030204" pitchFamily="34" charset="0"/>
              </a:rPr>
              <a:t>?</a:t>
            </a:r>
          </a:p>
          <a:p>
            <a:pPr>
              <a:lnSpc>
                <a:spcPct val="150000"/>
              </a:lnSpc>
            </a:pPr>
            <a:r>
              <a:rPr lang="en-US" sz="2400" dirty="0">
                <a:latin typeface="Arial Narrow" panose="020B0606020202030204" pitchFamily="34" charset="0"/>
              </a:rPr>
              <a:t>e.  Estes </a:t>
            </a:r>
            <a:r>
              <a:rPr lang="en-US" sz="2400" dirty="0" err="1">
                <a:latin typeface="Arial Narrow" panose="020B0606020202030204" pitchFamily="34" charset="0"/>
              </a:rPr>
              <a:t>conteúdos</a:t>
            </a:r>
            <a:r>
              <a:rPr lang="en-US" sz="2400" dirty="0">
                <a:latin typeface="Arial Narrow" panose="020B0606020202030204" pitchFamily="34" charset="0"/>
              </a:rPr>
              <a:t> </a:t>
            </a:r>
            <a:r>
              <a:rPr lang="en-US" sz="2400" dirty="0" err="1">
                <a:latin typeface="Arial Narrow" panose="020B0606020202030204" pitchFamily="34" charset="0"/>
              </a:rPr>
              <a:t>são</a:t>
            </a:r>
            <a:r>
              <a:rPr lang="en-US" sz="2400" dirty="0">
                <a:latin typeface="Arial Narrow" panose="020B0606020202030204" pitchFamily="34" charset="0"/>
              </a:rPr>
              <a:t> </a:t>
            </a:r>
            <a:r>
              <a:rPr lang="en-US" sz="2400" dirty="0" err="1">
                <a:latin typeface="Arial Narrow" panose="020B0606020202030204" pitchFamily="34" charset="0"/>
              </a:rPr>
              <a:t>úteis</a:t>
            </a:r>
            <a:r>
              <a:rPr lang="en-US" sz="2400" dirty="0">
                <a:latin typeface="Arial Narrow" panose="020B0606020202030204" pitchFamily="34" charset="0"/>
              </a:rPr>
              <a:t> para o </a:t>
            </a:r>
            <a:r>
              <a:rPr lang="en-US" sz="2400" dirty="0" err="1">
                <a:latin typeface="Arial Narrow" panose="020B0606020202030204" pitchFamily="34" charset="0"/>
              </a:rPr>
              <a:t>teu</a:t>
            </a:r>
            <a:r>
              <a:rPr lang="en-US" sz="2400" dirty="0">
                <a:latin typeface="Arial Narrow" panose="020B0606020202030204" pitchFamily="34" charset="0"/>
              </a:rPr>
              <a:t> </a:t>
            </a:r>
            <a:r>
              <a:rPr lang="en-US" sz="2400" dirty="0" err="1">
                <a:latin typeface="Arial Narrow" panose="020B0606020202030204" pitchFamily="34" charset="0"/>
              </a:rPr>
              <a:t>trabalho</a:t>
            </a:r>
            <a:r>
              <a:rPr lang="en-US" sz="2400" dirty="0">
                <a:latin typeface="Arial Narrow" panose="020B0606020202030204" pitchFamily="34" charset="0"/>
              </a:rPr>
              <a:t>? </a:t>
            </a:r>
            <a:r>
              <a:rPr lang="en-US" sz="2400" dirty="0" err="1">
                <a:latin typeface="Arial Narrow" panose="020B0606020202030204" pitchFamily="34" charset="0"/>
              </a:rPr>
              <a:t>Explica</a:t>
            </a:r>
            <a:r>
              <a:rPr lang="en-US" sz="2400" dirty="0">
                <a:latin typeface="Arial Narrow" panose="020B0606020202030204" pitchFamily="34" charset="0"/>
              </a:rPr>
              <a:t> </a:t>
            </a:r>
            <a:r>
              <a:rPr lang="en-US" sz="2400" dirty="0" err="1">
                <a:latin typeface="Arial Narrow" panose="020B0606020202030204" pitchFamily="34" charset="0"/>
              </a:rPr>
              <a:t>porquê</a:t>
            </a:r>
            <a:r>
              <a:rPr lang="en-US" sz="2400" dirty="0">
                <a:latin typeface="Arial Narrow" panose="020B0606020202030204" pitchFamily="34" charset="0"/>
              </a:rPr>
              <a:t>?</a:t>
            </a:r>
          </a:p>
        </p:txBody>
      </p:sp>
    </p:spTree>
    <p:extLst>
      <p:ext uri="{BB962C8B-B14F-4D97-AF65-F5344CB8AC3E}">
        <p14:creationId xmlns:p14="http://schemas.microsoft.com/office/powerpoint/2010/main" val="807834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fld id="{CD37B2E7-1D31-7C4D-928B-66328FE9604A}" type="slidenum">
              <a:rPr lang="de-AT" smtClean="0"/>
              <a:pPr/>
              <a:t>24</a:t>
            </a:fld>
            <a:endParaRPr lang="de-A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F9DAD9"/>
          </a:solidFill>
          <a:ln>
            <a:noFill/>
          </a:ln>
        </p:spPr>
        <p:txBody>
          <a:bodyPr spcFirstLastPara="1" wrap="square" lIns="121900" tIns="60933" rIns="121900" bIns="60933" anchor="ctr" anchorCtr="0">
            <a:noAutofit/>
          </a:bodyPr>
          <a:lstStyle/>
          <a:p>
            <a:pPr algn="ctr"/>
            <a:endParaRPr lang="it" sz="3200" b="1" dirty="0">
              <a:solidFill>
                <a:schemeClr val="dk1"/>
              </a:solidFill>
              <a:latin typeface="Calibri"/>
              <a:ea typeface="Arial Narrow"/>
              <a:cs typeface="Calibri"/>
              <a:sym typeface="Calibri"/>
            </a:endParaRPr>
          </a:p>
          <a:p>
            <a:pPr algn="ctr"/>
            <a:r>
              <a:rPr lang="de-AT" sz="4000" b="1" dirty="0">
                <a:solidFill>
                  <a:schemeClr val="dk1"/>
                </a:solidFill>
                <a:latin typeface="Arial Narrow"/>
                <a:ea typeface="Arial Narrow"/>
                <a:cs typeface="Arial Narrow"/>
                <a:sym typeface="Arial Narrow"/>
              </a:rPr>
              <a:t>FINAL</a:t>
            </a:r>
            <a:endParaRPr sz="2400" dirty="0"/>
          </a:p>
          <a:p>
            <a:pPr algn="ctr"/>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3688750" y="2971938"/>
            <a:ext cx="4814499" cy="3185561"/>
          </a:xfrm>
          <a:prstGeom prst="rect">
            <a:avLst/>
          </a:prstGeom>
          <a:solidFill>
            <a:srgbClr val="F9DAD9"/>
          </a:solidFill>
          <a:ln>
            <a:noFill/>
          </a:ln>
        </p:spPr>
        <p:txBody>
          <a:bodyPr spcFirstLastPara="1" wrap="square" lIns="121900" tIns="60933" rIns="121900" bIns="60933" anchor="ctr" anchorCtr="0">
            <a:noAutofit/>
          </a:bodyPr>
          <a:lstStyle/>
          <a:p>
            <a:pPr algn="ctr"/>
            <a:r>
              <a:rPr lang="en-US" dirty="0" err="1">
                <a:latin typeface="Arial Narrow" panose="020B0606020202030204" pitchFamily="34" charset="0"/>
              </a:rPr>
              <a:t>Competências</a:t>
            </a:r>
            <a:r>
              <a:rPr lang="en-US" dirty="0">
                <a:latin typeface="Arial Narrow" panose="020B0606020202030204" pitchFamily="34" charset="0"/>
              </a:rPr>
              <a:t> de </a:t>
            </a:r>
            <a:r>
              <a:rPr lang="en-US" dirty="0" err="1">
                <a:latin typeface="Arial Narrow" panose="020B0606020202030204" pitchFamily="34" charset="0"/>
              </a:rPr>
              <a:t>relacionamento</a:t>
            </a:r>
            <a:r>
              <a:rPr lang="en-US" dirty="0">
                <a:latin typeface="Arial Narrow" panose="020B0606020202030204" pitchFamily="34" charset="0"/>
              </a:rPr>
              <a:t> </a:t>
            </a:r>
            <a:r>
              <a:rPr lang="en-US" dirty="0" err="1">
                <a:latin typeface="Arial Narrow" panose="020B0606020202030204" pitchFamily="34" charset="0"/>
              </a:rPr>
              <a:t>pessoal</a:t>
            </a:r>
            <a:r>
              <a:rPr lang="en-US" dirty="0">
                <a:latin typeface="Arial Narrow" panose="020B0606020202030204" pitchFamily="34" charset="0"/>
              </a:rPr>
              <a:t> (</a:t>
            </a:r>
            <a:r>
              <a:rPr lang="en-US" dirty="0" err="1">
                <a:latin typeface="Arial Narrow" panose="020B0606020202030204" pitchFamily="34" charset="0"/>
              </a:rPr>
              <a:t>amizades</a:t>
            </a:r>
            <a:r>
              <a:rPr lang="en-US" dirty="0">
                <a:latin typeface="Arial Narrow" panose="020B0606020202030204" pitchFamily="34" charset="0"/>
              </a:rPr>
              <a:t>, pares, </a:t>
            </a:r>
            <a:r>
              <a:rPr lang="en-US" dirty="0" err="1">
                <a:latin typeface="Arial Narrow" panose="020B0606020202030204" pitchFamily="34" charset="0"/>
              </a:rPr>
              <a:t>família</a:t>
            </a:r>
            <a:r>
              <a:rPr lang="en-US" dirty="0">
                <a:latin typeface="Arial Narrow" panose="020B0606020202030204" pitchFamily="34" charset="0"/>
              </a:rPr>
              <a:t>) e </a:t>
            </a:r>
            <a:r>
              <a:rPr lang="en-US" dirty="0" err="1">
                <a:latin typeface="Arial Narrow" panose="020B0606020202030204" pitchFamily="34" charset="0"/>
              </a:rPr>
              <a:t>competências</a:t>
            </a:r>
            <a:r>
              <a:rPr lang="en-US" dirty="0">
                <a:latin typeface="Arial Narrow" panose="020B0606020202030204" pitchFamily="34" charset="0"/>
              </a:rPr>
              <a:t> </a:t>
            </a:r>
            <a:r>
              <a:rPr lang="en-US" dirty="0" err="1">
                <a:latin typeface="Arial Narrow" panose="020B0606020202030204" pitchFamily="34" charset="0"/>
              </a:rPr>
              <a:t>comunicacionais</a:t>
            </a:r>
            <a:r>
              <a:rPr lang="en-US" dirty="0">
                <a:latin typeface="Arial Narrow" panose="020B0606020202030204" pitchFamily="34" charset="0"/>
              </a:rPr>
              <a:t> </a:t>
            </a:r>
            <a:r>
              <a:rPr lang="en-US" dirty="0" err="1">
                <a:latin typeface="Arial Narrow" panose="020B0606020202030204" pitchFamily="34" charset="0"/>
              </a:rPr>
              <a:t>em</a:t>
            </a:r>
            <a:r>
              <a:rPr lang="en-US" dirty="0">
                <a:latin typeface="Arial Narrow" panose="020B0606020202030204" pitchFamily="34" charset="0"/>
              </a:rPr>
              <a:t> </a:t>
            </a:r>
            <a:r>
              <a:rPr lang="en-US" dirty="0" err="1">
                <a:latin typeface="Arial Narrow" panose="020B0606020202030204" pitchFamily="34" charset="0"/>
              </a:rPr>
              <a:t>contextos</a:t>
            </a:r>
            <a:r>
              <a:rPr lang="en-US" dirty="0">
                <a:latin typeface="Arial Narrow" panose="020B0606020202030204" pitchFamily="34" charset="0"/>
              </a:rPr>
              <a:t> </a:t>
            </a:r>
            <a:r>
              <a:rPr lang="en-US" dirty="0" err="1">
                <a:latin typeface="Arial Narrow" panose="020B0606020202030204" pitchFamily="34" charset="0"/>
              </a:rPr>
              <a:t>públicos</a:t>
            </a:r>
            <a:r>
              <a:rPr lang="en-US" dirty="0">
                <a:latin typeface="Arial Narrow" panose="020B0606020202030204" pitchFamily="34" charset="0"/>
              </a:rPr>
              <a:t> e </a:t>
            </a:r>
            <a:r>
              <a:rPr lang="en-US" dirty="0" err="1">
                <a:latin typeface="Arial Narrow" panose="020B0606020202030204" pitchFamily="34" charset="0"/>
              </a:rPr>
              <a:t>profissionais</a:t>
            </a:r>
            <a:r>
              <a:rPr lang="en-US" dirty="0">
                <a:latin typeface="Arial Narrow" panose="020B0606020202030204" pitchFamily="34" charset="0"/>
              </a:rPr>
              <a:t> </a:t>
            </a:r>
            <a:r>
              <a:rPr lang="en-US" dirty="0" err="1">
                <a:latin typeface="Arial Narrow" panose="020B0606020202030204" pitchFamily="34" charset="0"/>
              </a:rPr>
              <a:t>na</a:t>
            </a:r>
            <a:r>
              <a:rPr lang="en-US" dirty="0">
                <a:latin typeface="Arial Narrow" panose="020B0606020202030204" pitchFamily="34" charset="0"/>
              </a:rPr>
              <a:t> PEA</a:t>
            </a:r>
          </a:p>
          <a:p>
            <a:pPr algn="ctr"/>
            <a:endParaRPr lang="en-US" dirty="0">
              <a:latin typeface="Arial Narrow" panose="020B0606020202030204" pitchFamily="34" charset="0"/>
            </a:endParaRPr>
          </a:p>
          <a:p>
            <a:pPr lvl="0" algn="ctr">
              <a:buClr>
                <a:srgbClr val="7598D9">
                  <a:lumMod val="75000"/>
                </a:srgbClr>
              </a:buClr>
              <a:buSzPct val="102000"/>
              <a:defRPr/>
            </a:pPr>
            <a:r>
              <a:rPr lang="en-US" b="1" kern="0" dirty="0" err="1">
                <a:solidFill>
                  <a:prstClr val="black"/>
                </a:solidFill>
                <a:latin typeface="Arial Narrow" panose="020B0606020202030204" pitchFamily="34" charset="0"/>
              </a:rPr>
              <a:t>Conclusão</a:t>
            </a:r>
            <a:endParaRPr lang="en-US" b="1" kern="0" dirty="0">
              <a:solidFill>
                <a:prstClr val="black"/>
              </a:solidFill>
              <a:latin typeface="Arial Narrow" panose="020B0606020202030204" pitchFamily="34" charset="0"/>
            </a:endParaRPr>
          </a:p>
          <a:p>
            <a:pPr algn="ctr">
              <a:buClr>
                <a:srgbClr val="7598D9">
                  <a:lumMod val="75000"/>
                </a:srgbClr>
              </a:buClr>
              <a:buSzPct val="102000"/>
              <a:defRPr/>
            </a:pPr>
            <a:r>
              <a:rPr lang="en-US" sz="1400" kern="0" dirty="0" err="1">
                <a:solidFill>
                  <a:prstClr val="black"/>
                </a:solidFill>
                <a:latin typeface="Arial Narrow" panose="020B0606020202030204" pitchFamily="34" charset="0"/>
              </a:rPr>
              <a:t>Atividades</a:t>
            </a:r>
            <a:r>
              <a:rPr lang="en-US" sz="1400" kern="0" dirty="0">
                <a:solidFill>
                  <a:prstClr val="black"/>
                </a:solidFill>
                <a:latin typeface="Arial Narrow" panose="020B0606020202030204" pitchFamily="34" charset="0"/>
              </a:rPr>
              <a:t> &amp; </a:t>
            </a:r>
            <a:r>
              <a:rPr lang="en-US" sz="1400" kern="0" dirty="0" err="1">
                <a:solidFill>
                  <a:prstClr val="black"/>
                </a:solidFill>
                <a:latin typeface="Arial Narrow" panose="020B0606020202030204" pitchFamily="34" charset="0"/>
              </a:rPr>
              <a:t>Materiais</a:t>
            </a:r>
            <a:r>
              <a:rPr lang="en-US" sz="1400" kern="0" dirty="0">
                <a:solidFill>
                  <a:prstClr val="black"/>
                </a:solidFill>
                <a:latin typeface="Arial Narrow" panose="020B0606020202030204" pitchFamily="34" charset="0"/>
              </a:rPr>
              <a:t>:</a:t>
            </a:r>
          </a:p>
          <a:p>
            <a:pPr algn="ctr">
              <a:buClr>
                <a:srgbClr val="7598D9">
                  <a:lumMod val="75000"/>
                </a:srgbClr>
              </a:buClr>
              <a:buSzPct val="102000"/>
              <a:defRPr/>
            </a:pPr>
            <a:r>
              <a:rPr lang="en-US" sz="1400" i="1" dirty="0" err="1">
                <a:latin typeface="Arial Narrow" panose="020B0606020202030204" pitchFamily="34" charset="0"/>
              </a:rPr>
              <a:t>Atividade</a:t>
            </a:r>
            <a:r>
              <a:rPr lang="en-US" sz="1400" i="1" dirty="0">
                <a:latin typeface="Arial Narrow" panose="020B0606020202030204" pitchFamily="34" charset="0"/>
              </a:rPr>
              <a:t>: </a:t>
            </a:r>
            <a:r>
              <a:rPr lang="en-US" sz="1400" i="1" dirty="0" err="1">
                <a:latin typeface="Arial Narrow" panose="020B0606020202030204" pitchFamily="34" charset="0"/>
              </a:rPr>
              <a:t>Vê</a:t>
            </a:r>
            <a:r>
              <a:rPr lang="en-US" sz="1400" i="1" dirty="0">
                <a:latin typeface="Arial Narrow" panose="020B0606020202030204" pitchFamily="34" charset="0"/>
              </a:rPr>
              <a:t> &amp; </a:t>
            </a:r>
            <a:r>
              <a:rPr lang="en-US" sz="1400" i="1" dirty="0" err="1">
                <a:latin typeface="Arial Narrow" panose="020B0606020202030204" pitchFamily="34" charset="0"/>
              </a:rPr>
              <a:t>Reflete</a:t>
            </a:r>
            <a:r>
              <a:rPr lang="en-US" sz="1400" i="1" dirty="0">
                <a:latin typeface="Arial Narrow" panose="020B0606020202030204" pitchFamily="34" charset="0"/>
              </a:rPr>
              <a:t> 4.3.- 4.4.  </a:t>
            </a:r>
          </a:p>
          <a:p>
            <a:pPr algn="ctr">
              <a:buClr>
                <a:srgbClr val="7598D9">
                  <a:lumMod val="75000"/>
                </a:srgbClr>
              </a:buClr>
              <a:buSzPct val="102000"/>
              <a:defRPr/>
            </a:pPr>
            <a:r>
              <a:rPr lang="en-US" sz="1400" i="1" dirty="0" err="1">
                <a:latin typeface="Arial Narrow" panose="020B0606020202030204" pitchFamily="34" charset="0"/>
              </a:rPr>
              <a:t>Atividade</a:t>
            </a:r>
            <a:r>
              <a:rPr lang="en-GB" sz="1400" i="1" dirty="0">
                <a:latin typeface="Arial Narrow" panose="020B0606020202030204" pitchFamily="34" charset="0"/>
              </a:rPr>
              <a:t>: Lê &amp; </a:t>
            </a:r>
            <a:r>
              <a:rPr lang="en-GB" sz="1400" i="1" dirty="0" err="1">
                <a:latin typeface="Arial Narrow" panose="020B0606020202030204" pitchFamily="34" charset="0"/>
              </a:rPr>
              <a:t>Reflete</a:t>
            </a:r>
            <a:r>
              <a:rPr lang="en-GB" sz="1400" i="1" dirty="0">
                <a:latin typeface="Arial Narrow" panose="020B0606020202030204" pitchFamily="34" charset="0"/>
              </a:rPr>
              <a:t> 4.3.- 4.4. </a:t>
            </a:r>
          </a:p>
          <a:p>
            <a:pPr algn="ctr">
              <a:buClr>
                <a:srgbClr val="7598D9">
                  <a:lumMod val="75000"/>
                </a:srgbClr>
              </a:buClr>
              <a:buSzPct val="102000"/>
              <a:defRPr/>
            </a:pPr>
            <a:r>
              <a:rPr lang="en-US" sz="1400" i="1" dirty="0" err="1">
                <a:latin typeface="Arial Narrow" panose="020B0606020202030204" pitchFamily="34" charset="0"/>
              </a:rPr>
              <a:t>Atividade</a:t>
            </a:r>
            <a:r>
              <a:rPr lang="en-GB" sz="1400" i="1" dirty="0">
                <a:latin typeface="Arial Narrow" panose="020B0606020202030204" pitchFamily="34" charset="0"/>
              </a:rPr>
              <a:t>: </a:t>
            </a:r>
            <a:r>
              <a:rPr lang="en-GB" sz="1400" i="1" dirty="0" err="1">
                <a:latin typeface="Arial Narrow" panose="020B0606020202030204" pitchFamily="34" charset="0"/>
              </a:rPr>
              <a:t>Discute</a:t>
            </a:r>
            <a:r>
              <a:rPr lang="en-GB" sz="1400" i="1" dirty="0">
                <a:latin typeface="Arial Narrow" panose="020B0606020202030204" pitchFamily="34" charset="0"/>
              </a:rPr>
              <a:t> &amp; </a:t>
            </a:r>
            <a:r>
              <a:rPr lang="en-GB" sz="1400" i="1" dirty="0" err="1">
                <a:latin typeface="Arial Narrow" panose="020B0606020202030204" pitchFamily="34" charset="0"/>
              </a:rPr>
              <a:t>Reflete</a:t>
            </a:r>
            <a:r>
              <a:rPr lang="en-GB" sz="1400" i="1" dirty="0">
                <a:latin typeface="Arial Narrow" panose="020B0606020202030204" pitchFamily="34" charset="0"/>
              </a:rPr>
              <a:t> 4.3.- 4.4. </a:t>
            </a:r>
            <a:endParaRPr lang="en-US" sz="1400" kern="0" dirty="0">
              <a:solidFill>
                <a:prstClr val="black"/>
              </a:solidFill>
              <a:latin typeface="Arial Narrow" panose="020B0606020202030204" pitchFamily="34" charset="0"/>
            </a:endParaRPr>
          </a:p>
          <a:p>
            <a:pPr lvl="0" algn="ctr">
              <a:buClr>
                <a:srgbClr val="7598D9">
                  <a:lumMod val="75000"/>
                </a:srgbClr>
              </a:buClr>
              <a:buSzPct val="102000"/>
              <a:defRPr/>
            </a:pPr>
            <a:r>
              <a:rPr lang="en-US" sz="1400" kern="0" dirty="0" err="1">
                <a:solidFill>
                  <a:prstClr val="black"/>
                </a:solidFill>
                <a:latin typeface="Arial Narrow" panose="020B0606020202030204" pitchFamily="34" charset="0"/>
              </a:rPr>
              <a:t>Referências</a:t>
            </a:r>
            <a:r>
              <a:rPr lang="en-US" sz="1400" kern="0" dirty="0">
                <a:solidFill>
                  <a:prstClr val="black"/>
                </a:solidFill>
                <a:latin typeface="Arial Narrow" panose="020B0606020202030204" pitchFamily="34" charset="0"/>
              </a:rPr>
              <a:t> &amp; </a:t>
            </a:r>
            <a:r>
              <a:rPr lang="en-US" sz="1400" kern="0" dirty="0" err="1">
                <a:solidFill>
                  <a:prstClr val="black"/>
                </a:solidFill>
                <a:latin typeface="Arial Narrow" panose="020B0606020202030204" pitchFamily="34" charset="0"/>
              </a:rPr>
              <a:t>Recursos</a:t>
            </a:r>
            <a:endParaRPr lang="en-US" sz="1400" kern="0" dirty="0">
              <a:solidFill>
                <a:prstClr val="black"/>
              </a:solidFill>
              <a:latin typeface="Arial Narrow" panose="020B0606020202030204" pitchFamily="34" charset="0"/>
            </a:endParaRPr>
          </a:p>
          <a:p>
            <a:pPr lvl="0" algn="ctr">
              <a:buClr>
                <a:srgbClr val="7598D9">
                  <a:lumMod val="75000"/>
                </a:srgbClr>
              </a:buClr>
              <a:buSzPct val="102000"/>
              <a:defRPr/>
            </a:pPr>
            <a:r>
              <a:rPr lang="en-US" sz="1400" kern="0" dirty="0" err="1">
                <a:solidFill>
                  <a:prstClr val="black"/>
                </a:solidFill>
                <a:latin typeface="Arial Narrow" panose="020B0606020202030204" pitchFamily="34" charset="0"/>
              </a:rPr>
              <a:t>Até</a:t>
            </a:r>
            <a:r>
              <a:rPr lang="en-US" sz="1400" kern="0" dirty="0">
                <a:solidFill>
                  <a:prstClr val="black"/>
                </a:solidFill>
                <a:latin typeface="Arial Narrow" panose="020B0606020202030204" pitchFamily="34" charset="0"/>
              </a:rPr>
              <a:t> breve!</a:t>
            </a:r>
          </a:p>
        </p:txBody>
      </p:sp>
    </p:spTree>
    <p:extLst>
      <p:ext uri="{BB962C8B-B14F-4D97-AF65-F5344CB8AC3E}">
        <p14:creationId xmlns:p14="http://schemas.microsoft.com/office/powerpoint/2010/main" val="2583661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25</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6860178"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i="1" dirty="0" err="1">
                <a:latin typeface="Arial Narrow" panose="020B0606020202030204" pitchFamily="34" charset="0"/>
              </a:rPr>
              <a:t>Atividade</a:t>
            </a:r>
            <a:r>
              <a:rPr lang="en-GB" sz="4000" b="1" i="1" dirty="0">
                <a:latin typeface="Arial Narrow" panose="020B0606020202030204" pitchFamily="34" charset="0"/>
              </a:rPr>
              <a:t>: </a:t>
            </a:r>
            <a:r>
              <a:rPr lang="en-GB" sz="4000" b="1" i="1" dirty="0" err="1">
                <a:latin typeface="Arial Narrow" panose="020B0606020202030204" pitchFamily="34" charset="0"/>
              </a:rPr>
              <a:t>Vê</a:t>
            </a:r>
            <a:r>
              <a:rPr lang="en-GB" sz="4000" b="1" i="1" dirty="0">
                <a:latin typeface="Arial Narrow" panose="020B0606020202030204" pitchFamily="34" charset="0"/>
              </a:rPr>
              <a:t> &amp; </a:t>
            </a:r>
            <a:r>
              <a:rPr lang="en-GB" sz="4000" b="1" i="1" dirty="0" err="1">
                <a:latin typeface="Arial Narrow" panose="020B0606020202030204" pitchFamily="34" charset="0"/>
              </a:rPr>
              <a:t>Reflete</a:t>
            </a:r>
            <a:r>
              <a:rPr lang="en-GB" sz="4000" b="1" i="1" dirty="0">
                <a:latin typeface="Arial Narrow" panose="020B0606020202030204" pitchFamily="34" charset="0"/>
              </a:rPr>
              <a:t> 4.3- 4.4.</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defTabSz="685800"/>
            <a:r>
              <a:rPr lang="en-US" sz="2800" dirty="0" err="1">
                <a:solidFill>
                  <a:prstClr val="black"/>
                </a:solidFill>
                <a:latin typeface="Arial Narrow" panose="020B0606020202030204" pitchFamily="34" charset="0"/>
              </a:rPr>
              <a:t>Vê</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este</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curto</a:t>
            </a:r>
            <a:r>
              <a:rPr lang="en-US" sz="2800" dirty="0">
                <a:solidFill>
                  <a:prstClr val="black"/>
                </a:solidFill>
                <a:latin typeface="Arial Narrow" panose="020B0606020202030204" pitchFamily="34" charset="0"/>
              </a:rPr>
              <a:t> video (5.59m). </a:t>
            </a:r>
            <a:r>
              <a:rPr lang="en-US" sz="2800" i="1" dirty="0" err="1">
                <a:solidFill>
                  <a:prstClr val="black"/>
                </a:solidFill>
                <a:latin typeface="Arial Narrow" panose="020B0606020202030204" pitchFamily="34" charset="0"/>
              </a:rPr>
              <a:t>Pistas</a:t>
            </a:r>
            <a:r>
              <a:rPr lang="en-US" sz="2800" i="1" dirty="0">
                <a:solidFill>
                  <a:prstClr val="black"/>
                </a:solidFill>
                <a:latin typeface="Arial Narrow" panose="020B0606020202030204" pitchFamily="34" charset="0"/>
              </a:rPr>
              <a:t> </a:t>
            </a:r>
            <a:r>
              <a:rPr lang="en-US" sz="2800" i="1" dirty="0" err="1">
                <a:solidFill>
                  <a:prstClr val="black"/>
                </a:solidFill>
                <a:latin typeface="Arial Narrow" panose="020B0606020202030204" pitchFamily="34" charset="0"/>
              </a:rPr>
              <a:t>sociais</a:t>
            </a:r>
            <a:endParaRPr lang="en-US" sz="2800" i="1" dirty="0">
              <a:solidFill>
                <a:prstClr val="black"/>
              </a:solidFill>
              <a:latin typeface="Arial Narrow" panose="020B0606020202030204" pitchFamily="34" charset="0"/>
            </a:endParaRPr>
          </a:p>
          <a:p>
            <a:pPr defTabSz="685800"/>
            <a:r>
              <a:rPr lang="en-US" sz="2800" dirty="0">
                <a:solidFill>
                  <a:prstClr val="black"/>
                </a:solidFill>
                <a:latin typeface="Arial Narrow" panose="020B0606020202030204" pitchFamily="34" charset="0"/>
                <a:hlinkClick r:id="rId2"/>
              </a:rPr>
              <a:t>https://www.youtube.com/watch?v=Yx3FWdynt-o</a:t>
            </a:r>
            <a:endParaRPr lang="en-US" sz="2800" dirty="0">
              <a:solidFill>
                <a:prstClr val="black"/>
              </a:solidFill>
              <a:latin typeface="Arial Narrow" panose="020B0606020202030204" pitchFamily="34" charset="0"/>
            </a:endParaRPr>
          </a:p>
          <a:p>
            <a:pPr defTabSz="685800"/>
            <a:endParaRPr lang="en-US" sz="2800" dirty="0">
              <a:solidFill>
                <a:prstClr val="black"/>
              </a:solidFill>
              <a:latin typeface="Arial Narrow" panose="020B0606020202030204" pitchFamily="34" charset="0"/>
            </a:endParaRPr>
          </a:p>
          <a:p>
            <a:pPr defTabSz="685800"/>
            <a:endParaRPr lang="en-US" sz="2800" dirty="0">
              <a:solidFill>
                <a:prstClr val="black"/>
              </a:solidFill>
              <a:latin typeface="Arial Narrow" panose="020B0606020202030204" pitchFamily="34" charset="0"/>
            </a:endParaRPr>
          </a:p>
          <a:p>
            <a:pPr marL="457200" indent="-457200">
              <a:buFont typeface="Arial" panose="020B0604020202020204" pitchFamily="34" charset="0"/>
              <a:buChar char="•"/>
            </a:pPr>
            <a:r>
              <a:rPr lang="en-US" sz="2800" dirty="0" err="1">
                <a:solidFill>
                  <a:prstClr val="black"/>
                </a:solidFill>
                <a:latin typeface="Arial Narrow" panose="020B0606020202030204" pitchFamily="34" charset="0"/>
              </a:rPr>
              <a:t>Vídeo</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opcional</a:t>
            </a:r>
            <a:r>
              <a:rPr lang="en-US" sz="2800" dirty="0">
                <a:solidFill>
                  <a:prstClr val="black"/>
                </a:solidFill>
                <a:latin typeface="Arial Narrow" panose="020B0606020202030204" pitchFamily="34" charset="0"/>
              </a:rPr>
              <a:t> (20:25m). </a:t>
            </a:r>
            <a:r>
              <a:rPr lang="en-US" sz="2800" i="1" dirty="0" err="1">
                <a:solidFill>
                  <a:prstClr val="black"/>
                </a:solidFill>
                <a:latin typeface="Arial Narrow" panose="020B0606020202030204" pitchFamily="34" charset="0"/>
              </a:rPr>
              <a:t>Relacionamentos</a:t>
            </a:r>
            <a:r>
              <a:rPr lang="en-US" sz="2800" i="1" dirty="0">
                <a:solidFill>
                  <a:prstClr val="black"/>
                </a:solidFill>
                <a:latin typeface="Arial Narrow" panose="020B0606020202030204" pitchFamily="34" charset="0"/>
              </a:rPr>
              <a:t> </a:t>
            </a:r>
            <a:r>
              <a:rPr lang="en-US" sz="2800" dirty="0">
                <a:solidFill>
                  <a:prstClr val="black"/>
                </a:solidFill>
                <a:latin typeface="Arial Narrow" panose="020B0606020202030204" pitchFamily="34" charset="0"/>
              </a:rPr>
              <a:t>(se </a:t>
            </a:r>
            <a:r>
              <a:rPr lang="en-US" sz="2800" dirty="0" err="1">
                <a:solidFill>
                  <a:prstClr val="black"/>
                </a:solidFill>
                <a:latin typeface="Arial Narrow" panose="020B0606020202030204" pitchFamily="34" charset="0"/>
              </a:rPr>
              <a:t>os</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participantes</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quiserem</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ver</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mais</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tarde</a:t>
            </a:r>
            <a:r>
              <a:rPr lang="en-US" sz="2800" dirty="0">
                <a:solidFill>
                  <a:prstClr val="black"/>
                </a:solidFill>
                <a:latin typeface="Arial Narrow" panose="020B0606020202030204" pitchFamily="34" charset="0"/>
              </a:rPr>
              <a:t>)</a:t>
            </a:r>
          </a:p>
          <a:p>
            <a:r>
              <a:rPr lang="pt-PT" sz="2800" dirty="0">
                <a:latin typeface="Arial Narrow" panose="020B0606020202030204" pitchFamily="34" charset="0"/>
                <a:hlinkClick r:id="rId3"/>
              </a:rPr>
              <a:t>https://www.youtube.com/watch?v=mLhLPIqixoQ</a:t>
            </a:r>
            <a:endParaRPr lang="pt-PT" sz="2800" dirty="0">
              <a:latin typeface="Arial Narrow" panose="020B0606020202030204" pitchFamily="34" charset="0"/>
            </a:endParaRPr>
          </a:p>
          <a:p>
            <a:pPr marL="285750" indent="-285750">
              <a:buFontTx/>
              <a:buChar char="-"/>
            </a:pPr>
            <a:endParaRPr lang="en-US" sz="28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39272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26</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6860178"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i="1" dirty="0" err="1">
                <a:latin typeface="Arial Narrow" panose="020B0606020202030204" pitchFamily="34" charset="0"/>
              </a:rPr>
              <a:t>Atividade</a:t>
            </a:r>
            <a:r>
              <a:rPr lang="en-GB" sz="4000" b="1" i="1" dirty="0">
                <a:latin typeface="Arial Narrow" panose="020B0606020202030204" pitchFamily="34" charset="0"/>
              </a:rPr>
              <a:t>: </a:t>
            </a:r>
            <a:r>
              <a:rPr lang="en-GB" sz="4000" b="1" i="1" dirty="0" err="1">
                <a:latin typeface="Arial Narrow" panose="020B0606020202030204" pitchFamily="34" charset="0"/>
              </a:rPr>
              <a:t>Vê</a:t>
            </a:r>
            <a:r>
              <a:rPr lang="en-GB" sz="4000" b="1" i="1" dirty="0">
                <a:latin typeface="Arial Narrow" panose="020B0606020202030204" pitchFamily="34" charset="0"/>
              </a:rPr>
              <a:t> &amp; </a:t>
            </a:r>
            <a:r>
              <a:rPr lang="en-GB" sz="4000" b="1" i="1" dirty="0" err="1">
                <a:latin typeface="Arial Narrow" panose="020B0606020202030204" pitchFamily="34" charset="0"/>
              </a:rPr>
              <a:t>Reflete</a:t>
            </a:r>
            <a:r>
              <a:rPr lang="en-GB" sz="4000" b="1" i="1" dirty="0">
                <a:latin typeface="Arial Narrow" panose="020B0606020202030204" pitchFamily="34" charset="0"/>
              </a:rPr>
              <a:t> 4.3- 4.4.</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marL="457200" indent="-457200" algn="ctr" defTabSz="685800">
              <a:buFont typeface="Arial" panose="020B0604020202020204" pitchFamily="34" charset="0"/>
              <a:buChar char="•"/>
            </a:pPr>
            <a:endParaRPr lang="en-US" sz="2400" b="1" dirty="0"/>
          </a:p>
          <a:p>
            <a:pPr algn="ctr"/>
            <a:r>
              <a:rPr lang="en-US" sz="2400" b="1" u="sng" dirty="0">
                <a:latin typeface="Arial Narrow" panose="020B0606020202030204" pitchFamily="34" charset="0"/>
              </a:rPr>
              <a:t>A </a:t>
            </a:r>
            <a:r>
              <a:rPr lang="en-US" sz="2400" b="1" u="sng" dirty="0" err="1">
                <a:latin typeface="Arial Narrow" panose="020B0606020202030204" pitchFamily="34" charset="0"/>
              </a:rPr>
              <a:t>comunicação</a:t>
            </a:r>
            <a:r>
              <a:rPr lang="en-US" sz="2400" b="1" u="sng" dirty="0">
                <a:latin typeface="Arial Narrow" panose="020B0606020202030204" pitchFamily="34" charset="0"/>
              </a:rPr>
              <a:t> é um </a:t>
            </a:r>
            <a:r>
              <a:rPr lang="en-US" sz="2400" b="1" u="sng" dirty="0" err="1">
                <a:latin typeface="Arial Narrow" panose="020B0606020202030204" pitchFamily="34" charset="0"/>
              </a:rPr>
              <a:t>processo</a:t>
            </a:r>
            <a:r>
              <a:rPr lang="en-US" sz="2400" b="1" u="sng" dirty="0">
                <a:latin typeface="Arial Narrow" panose="020B0606020202030204" pitchFamily="34" charset="0"/>
              </a:rPr>
              <a:t> social</a:t>
            </a:r>
            <a:r>
              <a:rPr lang="en-US" sz="2400" b="1" dirty="0">
                <a:latin typeface="Arial Narrow" panose="020B0606020202030204" pitchFamily="34" charset="0"/>
              </a:rPr>
              <a:t> </a:t>
            </a:r>
          </a:p>
          <a:p>
            <a:pPr algn="ctr"/>
            <a:endParaRPr lang="en-US" sz="2400" b="1" dirty="0">
              <a:latin typeface="Arial Narrow" panose="020B0606020202030204" pitchFamily="34" charset="0"/>
            </a:endParaRPr>
          </a:p>
          <a:p>
            <a:pPr marL="457200" indent="-457200">
              <a:buFont typeface="Arial" panose="020B0604020202020204" pitchFamily="34" charset="0"/>
              <a:buChar char="•"/>
            </a:pPr>
            <a:r>
              <a:rPr lang="en-US" sz="2000" dirty="0">
                <a:latin typeface="Arial Narrow" panose="020B0606020202030204" pitchFamily="34" charset="0"/>
              </a:rPr>
              <a:t>As </a:t>
            </a:r>
            <a:r>
              <a:rPr lang="en-US" sz="2000" dirty="0" err="1">
                <a:latin typeface="Arial Narrow" panose="020B0606020202030204" pitchFamily="34" charset="0"/>
              </a:rPr>
              <a:t>questões</a:t>
            </a:r>
            <a:r>
              <a:rPr lang="en-US" sz="2000" dirty="0">
                <a:latin typeface="Arial Narrow" panose="020B0606020202030204" pitchFamily="34" charset="0"/>
              </a:rPr>
              <a:t> de </a:t>
            </a:r>
            <a:r>
              <a:rPr lang="en-US" sz="2000" dirty="0" err="1">
                <a:latin typeface="Arial Narrow" panose="020B0606020202030204" pitchFamily="34" charset="0"/>
              </a:rPr>
              <a:t>comunicação</a:t>
            </a:r>
            <a:r>
              <a:rPr lang="en-US" sz="2000" dirty="0">
                <a:latin typeface="Arial Narrow" panose="020B0606020202030204" pitchFamily="34" charset="0"/>
              </a:rPr>
              <a:t> social </a:t>
            </a:r>
            <a:r>
              <a:rPr lang="en-US" sz="2000" dirty="0" err="1">
                <a:latin typeface="Arial Narrow" panose="020B0606020202030204" pitchFamily="34" charset="0"/>
              </a:rPr>
              <a:t>experienciadas</a:t>
            </a:r>
            <a:r>
              <a:rPr lang="en-US" sz="2000" dirty="0">
                <a:latin typeface="Arial Narrow" panose="020B0606020202030204" pitchFamily="34" charset="0"/>
              </a:rPr>
              <a:t> por </a:t>
            </a:r>
            <a:r>
              <a:rPr lang="en-US" sz="2000" dirty="0" err="1">
                <a:latin typeface="Arial Narrow" panose="020B0606020202030204" pitchFamily="34" charset="0"/>
              </a:rPr>
              <a:t>indivíduos</a:t>
            </a:r>
            <a:r>
              <a:rPr lang="en-US" sz="2000" dirty="0">
                <a:latin typeface="Arial Narrow" panose="020B0606020202030204" pitchFamily="34" charset="0"/>
              </a:rPr>
              <a:t> com PEA </a:t>
            </a:r>
            <a:r>
              <a:rPr lang="en-US" sz="2000" dirty="0" err="1">
                <a:latin typeface="Arial Narrow" panose="020B0606020202030204" pitchFamily="34" charset="0"/>
              </a:rPr>
              <a:t>também</a:t>
            </a:r>
            <a:r>
              <a:rPr lang="en-US" sz="2000" dirty="0">
                <a:latin typeface="Arial Narrow" panose="020B0606020202030204" pitchFamily="34" charset="0"/>
              </a:rPr>
              <a:t> </a:t>
            </a:r>
            <a:r>
              <a:rPr lang="en-US" sz="2000" dirty="0" err="1">
                <a:latin typeface="Arial Narrow" panose="020B0606020202030204" pitchFamily="34" charset="0"/>
              </a:rPr>
              <a:t>afetam</a:t>
            </a:r>
            <a:r>
              <a:rPr lang="en-US" sz="2000" dirty="0">
                <a:latin typeface="Arial Narrow" panose="020B0606020202030204" pitchFamily="34" charset="0"/>
              </a:rPr>
              <a:t> </a:t>
            </a:r>
            <a:r>
              <a:rPr lang="en-US" sz="2000" dirty="0" err="1">
                <a:latin typeface="Arial Narrow" panose="020B0606020202030204" pitchFamily="34" charset="0"/>
              </a:rPr>
              <a:t>os</a:t>
            </a:r>
            <a:r>
              <a:rPr lang="en-US" sz="2000" dirty="0">
                <a:latin typeface="Arial Narrow" panose="020B0606020202030204" pitchFamily="34" charset="0"/>
              </a:rPr>
              <a:t> </a:t>
            </a:r>
            <a:r>
              <a:rPr lang="en-US" sz="2000" dirty="0" err="1">
                <a:latin typeface="Arial Narrow" panose="020B0606020202030204" pitchFamily="34" charset="0"/>
              </a:rPr>
              <a:t>seus</a:t>
            </a:r>
            <a:r>
              <a:rPr lang="en-US" sz="2000" dirty="0">
                <a:latin typeface="Arial Narrow" panose="020B0606020202030204" pitchFamily="34" charset="0"/>
              </a:rPr>
              <a:t> </a:t>
            </a:r>
            <a:r>
              <a:rPr lang="en-US" sz="2000" dirty="0" err="1">
                <a:latin typeface="Arial Narrow" panose="020B0606020202030204" pitchFamily="34" charset="0"/>
              </a:rPr>
              <a:t>parceiros</a:t>
            </a:r>
            <a:r>
              <a:rPr lang="en-US" sz="2000" dirty="0">
                <a:latin typeface="Arial Narrow" panose="020B0606020202030204" pitchFamily="34" charset="0"/>
              </a:rPr>
              <a:t> de </a:t>
            </a:r>
            <a:r>
              <a:rPr lang="en-US" sz="2000" dirty="0" err="1">
                <a:latin typeface="Arial Narrow" panose="020B0606020202030204" pitchFamily="34" charset="0"/>
              </a:rPr>
              <a:t>comunicação</a:t>
            </a:r>
            <a:r>
              <a:rPr lang="en-US" sz="2000" dirty="0">
                <a:latin typeface="Arial Narrow" panose="020B0606020202030204" pitchFamily="34" charset="0"/>
              </a:rPr>
              <a:t>. </a:t>
            </a:r>
            <a:r>
              <a:rPr lang="en-US" sz="2000" dirty="0" err="1">
                <a:latin typeface="Arial Narrow" panose="020B0606020202030204" pitchFamily="34" charset="0"/>
              </a:rPr>
              <a:t>Os</a:t>
            </a:r>
            <a:r>
              <a:rPr lang="en-US" sz="2000" dirty="0">
                <a:latin typeface="Arial Narrow" panose="020B0606020202030204" pitchFamily="34" charset="0"/>
              </a:rPr>
              <a:t> </a:t>
            </a:r>
            <a:r>
              <a:rPr lang="en-US" sz="2000" dirty="0" err="1">
                <a:latin typeface="Arial Narrow" panose="020B0606020202030204" pitchFamily="34" charset="0"/>
              </a:rPr>
              <a:t>membros</a:t>
            </a:r>
            <a:r>
              <a:rPr lang="en-US" sz="2000" dirty="0">
                <a:latin typeface="Arial Narrow" panose="020B0606020202030204" pitchFamily="34" charset="0"/>
              </a:rPr>
              <a:t> da </a:t>
            </a:r>
            <a:r>
              <a:rPr lang="en-US" sz="2000" dirty="0" err="1">
                <a:latin typeface="Arial Narrow" panose="020B0606020202030204" pitchFamily="34" charset="0"/>
              </a:rPr>
              <a:t>família</a:t>
            </a:r>
            <a:r>
              <a:rPr lang="en-US" sz="2000" dirty="0">
                <a:latin typeface="Arial Narrow" panose="020B0606020202030204" pitchFamily="34" charset="0"/>
              </a:rPr>
              <a:t>, </a:t>
            </a:r>
            <a:r>
              <a:rPr lang="en-US" sz="2000" dirty="0" err="1">
                <a:latin typeface="Arial Narrow" panose="020B0606020202030204" pitchFamily="34" charset="0"/>
              </a:rPr>
              <a:t>os</a:t>
            </a:r>
            <a:r>
              <a:rPr lang="en-US" sz="2000" dirty="0">
                <a:latin typeface="Arial Narrow" panose="020B0606020202030204" pitchFamily="34" charset="0"/>
              </a:rPr>
              <a:t> amigos, </a:t>
            </a:r>
            <a:r>
              <a:rPr lang="en-US" sz="2000" dirty="0" err="1">
                <a:latin typeface="Arial Narrow" panose="020B0606020202030204" pitchFamily="34" charset="0"/>
              </a:rPr>
              <a:t>os</a:t>
            </a:r>
            <a:r>
              <a:rPr lang="en-US" sz="2000" dirty="0">
                <a:latin typeface="Arial Narrow" panose="020B0606020202030204" pitchFamily="34" charset="0"/>
              </a:rPr>
              <a:t> </a:t>
            </a:r>
            <a:r>
              <a:rPr lang="en-US" sz="2000" dirty="0" err="1">
                <a:latin typeface="Arial Narrow" panose="020B0606020202030204" pitchFamily="34" charset="0"/>
              </a:rPr>
              <a:t>professores</a:t>
            </a:r>
            <a:r>
              <a:rPr lang="en-US" sz="2000" dirty="0">
                <a:latin typeface="Arial Narrow" panose="020B0606020202030204" pitchFamily="34" charset="0"/>
              </a:rPr>
              <a:t>, e </a:t>
            </a:r>
            <a:r>
              <a:rPr lang="en-US" sz="2000" dirty="0" err="1">
                <a:latin typeface="Arial Narrow" panose="020B0606020202030204" pitchFamily="34" charset="0"/>
              </a:rPr>
              <a:t>os</a:t>
            </a:r>
            <a:r>
              <a:rPr lang="en-US" sz="2000" dirty="0">
                <a:latin typeface="Arial Narrow" panose="020B0606020202030204" pitchFamily="34" charset="0"/>
              </a:rPr>
              <a:t> </a:t>
            </a:r>
            <a:r>
              <a:rPr lang="en-US" sz="2000" dirty="0" err="1">
                <a:latin typeface="Arial Narrow" panose="020B0606020202030204" pitchFamily="34" charset="0"/>
              </a:rPr>
              <a:t>colegas</a:t>
            </a:r>
            <a:r>
              <a:rPr lang="en-US" sz="2000" dirty="0">
                <a:latin typeface="Arial Narrow" panose="020B0606020202030204" pitchFamily="34" charset="0"/>
              </a:rPr>
              <a:t> de </a:t>
            </a:r>
            <a:r>
              <a:rPr lang="en-US" sz="2000" dirty="0" err="1">
                <a:latin typeface="Arial Narrow" panose="020B0606020202030204" pitchFamily="34" charset="0"/>
              </a:rPr>
              <a:t>trabalho</a:t>
            </a:r>
            <a:r>
              <a:rPr lang="en-US" sz="2000" dirty="0">
                <a:latin typeface="Arial Narrow" panose="020B0606020202030204" pitchFamily="34" charset="0"/>
              </a:rPr>
              <a:t> </a:t>
            </a:r>
            <a:r>
              <a:rPr lang="en-US" sz="2000" dirty="0" err="1">
                <a:latin typeface="Arial Narrow" panose="020B0606020202030204" pitchFamily="34" charset="0"/>
              </a:rPr>
              <a:t>enfrentam</a:t>
            </a:r>
            <a:r>
              <a:rPr lang="en-US" sz="2000" dirty="0">
                <a:latin typeface="Arial Narrow" panose="020B0606020202030204" pitchFamily="34" charset="0"/>
              </a:rPr>
              <a:t> </a:t>
            </a:r>
            <a:r>
              <a:rPr lang="en-US" sz="2000" dirty="0" err="1">
                <a:latin typeface="Arial Narrow" panose="020B0606020202030204" pitchFamily="34" charset="0"/>
              </a:rPr>
              <a:t>os</a:t>
            </a:r>
            <a:r>
              <a:rPr lang="en-US" sz="2000" dirty="0">
                <a:latin typeface="Arial Narrow" panose="020B0606020202030204" pitchFamily="34" charset="0"/>
              </a:rPr>
              <a:t> </a:t>
            </a:r>
            <a:r>
              <a:rPr lang="en-US" sz="2000" dirty="0" err="1">
                <a:latin typeface="Arial Narrow" panose="020B0606020202030204" pitchFamily="34" charset="0"/>
              </a:rPr>
              <a:t>desafios</a:t>
            </a:r>
            <a:r>
              <a:rPr lang="en-US" sz="2000" dirty="0">
                <a:latin typeface="Arial Narrow" panose="020B0606020202030204" pitchFamily="34" charset="0"/>
              </a:rPr>
              <a:t> de </a:t>
            </a:r>
            <a:r>
              <a:rPr lang="en-US" sz="2000" dirty="0" err="1">
                <a:latin typeface="Arial Narrow" panose="020B0606020202030204" pitchFamily="34" charset="0"/>
              </a:rPr>
              <a:t>reconhecer</a:t>
            </a:r>
            <a:r>
              <a:rPr lang="en-US" sz="2000" dirty="0">
                <a:latin typeface="Arial Narrow" panose="020B0606020202030204" pitchFamily="34" charset="0"/>
              </a:rPr>
              <a:t> e de responder a </a:t>
            </a:r>
            <a:r>
              <a:rPr lang="en-US" sz="2000" dirty="0" err="1">
                <a:latin typeface="Arial Narrow" panose="020B0606020202030204" pitchFamily="34" charset="0"/>
              </a:rPr>
              <a:t>solicitações</a:t>
            </a:r>
            <a:r>
              <a:rPr lang="en-US" sz="2000" dirty="0">
                <a:latin typeface="Arial Narrow" panose="020B0606020202030204" pitchFamily="34" charset="0"/>
              </a:rPr>
              <a:t> </a:t>
            </a:r>
            <a:r>
              <a:rPr lang="en-US" sz="2000" dirty="0" err="1">
                <a:latin typeface="Arial Narrow" panose="020B0606020202030204" pitchFamily="34" charset="0"/>
              </a:rPr>
              <a:t>subtis</a:t>
            </a:r>
            <a:r>
              <a:rPr lang="en-US" sz="2000" dirty="0">
                <a:latin typeface="Arial Narrow" panose="020B0606020202030204" pitchFamily="34" charset="0"/>
              </a:rPr>
              <a:t> de </a:t>
            </a:r>
            <a:r>
              <a:rPr lang="en-US" sz="2000" dirty="0" err="1">
                <a:latin typeface="Arial Narrow" panose="020B0606020202030204" pitchFamily="34" charset="0"/>
              </a:rPr>
              <a:t>comunicação</a:t>
            </a:r>
            <a:r>
              <a:rPr lang="en-US" sz="2000" dirty="0">
                <a:latin typeface="Arial Narrow" panose="020B0606020202030204" pitchFamily="34" charset="0"/>
              </a:rPr>
              <a:t> e a </a:t>
            </a:r>
            <a:r>
              <a:rPr lang="en-US" sz="2000" dirty="0" err="1">
                <a:latin typeface="Arial Narrow" panose="020B0606020202030204" pitchFamily="34" charset="0"/>
              </a:rPr>
              <a:t>interpretar</a:t>
            </a:r>
            <a:r>
              <a:rPr lang="en-US" sz="2000" dirty="0">
                <a:latin typeface="Arial Narrow" panose="020B0606020202030204" pitchFamily="34" charset="0"/>
              </a:rPr>
              <a:t> as </a:t>
            </a:r>
            <a:r>
              <a:rPr lang="en-US" sz="2000" dirty="0" err="1">
                <a:latin typeface="Arial Narrow" panose="020B0606020202030204" pitchFamily="34" charset="0"/>
              </a:rPr>
              <a:t>funções</a:t>
            </a:r>
            <a:r>
              <a:rPr lang="en-US" sz="2000" dirty="0">
                <a:latin typeface="Arial Narrow" panose="020B0606020202030204" pitchFamily="34" charset="0"/>
              </a:rPr>
              <a:t> </a:t>
            </a:r>
            <a:r>
              <a:rPr lang="en-US" sz="2000" dirty="0" err="1">
                <a:latin typeface="Arial Narrow" panose="020B0606020202030204" pitchFamily="34" charset="0"/>
              </a:rPr>
              <a:t>comunicativas</a:t>
            </a:r>
            <a:r>
              <a:rPr lang="en-US" sz="2000" dirty="0">
                <a:latin typeface="Arial Narrow" panose="020B0606020202030204" pitchFamily="34" charset="0"/>
              </a:rPr>
              <a:t> de </a:t>
            </a:r>
            <a:r>
              <a:rPr lang="en-US" sz="2000" dirty="0" err="1">
                <a:latin typeface="Arial Narrow" panose="020B0606020202030204" pitchFamily="34" charset="0"/>
              </a:rPr>
              <a:t>comportamentos</a:t>
            </a:r>
            <a:r>
              <a:rPr lang="en-US" sz="2000" dirty="0">
                <a:latin typeface="Arial Narrow" panose="020B0606020202030204" pitchFamily="34" charset="0"/>
              </a:rPr>
              <a:t> </a:t>
            </a:r>
            <a:r>
              <a:rPr lang="en-US" sz="2000" dirty="0" err="1">
                <a:latin typeface="Arial Narrow" panose="020B0606020202030204" pitchFamily="34" charset="0"/>
              </a:rPr>
              <a:t>desafiantes</a:t>
            </a:r>
            <a:r>
              <a:rPr lang="en-US" sz="2000" dirty="0">
                <a:latin typeface="Arial Narrow" panose="020B0606020202030204" pitchFamily="34" charset="0"/>
              </a:rPr>
              <a:t> (ASHA, 2021). </a:t>
            </a:r>
          </a:p>
          <a:p>
            <a:pPr marL="457200" indent="-457200">
              <a:buFont typeface="Arial" panose="020B0604020202020204" pitchFamily="34" charset="0"/>
              <a:buChar char="•"/>
            </a:pPr>
            <a:endParaRPr lang="en-US" sz="2000" dirty="0">
              <a:latin typeface="Arial Narrow" panose="020B0606020202030204" pitchFamily="34" charset="0"/>
            </a:endParaRPr>
          </a:p>
          <a:p>
            <a:pPr marL="457200" indent="-457200">
              <a:buFont typeface="Arial" panose="020B0604020202020204" pitchFamily="34" charset="0"/>
              <a:buChar char="•"/>
            </a:pPr>
            <a:r>
              <a:rPr lang="en-US" sz="2000" dirty="0" err="1">
                <a:latin typeface="Arial Narrow" panose="020B0606020202030204" pitchFamily="34" charset="0"/>
              </a:rPr>
              <a:t>Os</a:t>
            </a:r>
            <a:r>
              <a:rPr lang="en-US" sz="2000" dirty="0">
                <a:latin typeface="Arial Narrow" panose="020B0606020202030204" pitchFamily="34" charset="0"/>
              </a:rPr>
              <a:t> </a:t>
            </a:r>
            <a:r>
              <a:rPr lang="en-US" sz="2000" dirty="0" err="1">
                <a:latin typeface="Arial Narrow" panose="020B0606020202030204" pitchFamily="34" charset="0"/>
              </a:rPr>
              <a:t>indivíduos</a:t>
            </a:r>
            <a:r>
              <a:rPr lang="en-US" sz="2000" dirty="0">
                <a:latin typeface="Arial Narrow" panose="020B0606020202030204" pitchFamily="34" charset="0"/>
              </a:rPr>
              <a:t> com PEA </a:t>
            </a:r>
            <a:r>
              <a:rPr lang="en-US" sz="2000" dirty="0" err="1">
                <a:latin typeface="Arial Narrow" panose="020B0606020202030204" pitchFamily="34" charset="0"/>
              </a:rPr>
              <a:t>relatam</a:t>
            </a:r>
            <a:r>
              <a:rPr lang="en-US" sz="2000" dirty="0">
                <a:latin typeface="Arial Narrow" panose="020B0606020202030204" pitchFamily="34" charset="0"/>
              </a:rPr>
              <a:t> um </a:t>
            </a:r>
            <a:r>
              <a:rPr lang="en-US" sz="2000" dirty="0" err="1">
                <a:latin typeface="Arial Narrow" panose="020B0606020202030204" pitchFamily="34" charset="0"/>
              </a:rPr>
              <a:t>desejo</a:t>
            </a:r>
            <a:r>
              <a:rPr lang="en-US" sz="2000" dirty="0">
                <a:latin typeface="Arial Narrow" panose="020B0606020202030204" pitchFamily="34" charset="0"/>
              </a:rPr>
              <a:t> de </a:t>
            </a:r>
            <a:r>
              <a:rPr lang="en-US" sz="2000" dirty="0" err="1">
                <a:latin typeface="Arial Narrow" panose="020B0606020202030204" pitchFamily="34" charset="0"/>
              </a:rPr>
              <a:t>ter</a:t>
            </a:r>
            <a:r>
              <a:rPr lang="en-US" sz="2000" dirty="0">
                <a:latin typeface="Arial Narrow" panose="020B0606020202030204" pitchFamily="34" charset="0"/>
              </a:rPr>
              <a:t> </a:t>
            </a:r>
            <a:r>
              <a:rPr lang="en-US" sz="2000" dirty="0" err="1">
                <a:latin typeface="Arial Narrow" panose="020B0606020202030204" pitchFamily="34" charset="0"/>
              </a:rPr>
              <a:t>amizades</a:t>
            </a:r>
            <a:r>
              <a:rPr lang="en-US" sz="2000" dirty="0">
                <a:latin typeface="Arial Narrow" panose="020B0606020202030204" pitchFamily="34" charset="0"/>
              </a:rPr>
              <a:t> e </a:t>
            </a:r>
            <a:r>
              <a:rPr lang="en-US" sz="2000" dirty="0" err="1">
                <a:latin typeface="Arial Narrow" panose="020B0606020202030204" pitchFamily="34" charset="0"/>
              </a:rPr>
              <a:t>relacionamentos</a:t>
            </a:r>
            <a:r>
              <a:rPr lang="en-US" sz="2000" dirty="0">
                <a:latin typeface="Arial Narrow" panose="020B0606020202030204" pitchFamily="34" charset="0"/>
              </a:rPr>
              <a:t>, </a:t>
            </a:r>
            <a:r>
              <a:rPr lang="en-US" sz="2000" dirty="0" err="1">
                <a:latin typeface="Arial Narrow" panose="020B0606020202030204" pitchFamily="34" charset="0"/>
              </a:rPr>
              <a:t>apesar</a:t>
            </a:r>
            <a:r>
              <a:rPr lang="en-US" sz="2000" dirty="0">
                <a:latin typeface="Arial Narrow" panose="020B0606020202030204" pitchFamily="34" charset="0"/>
              </a:rPr>
              <a:t> dos </a:t>
            </a:r>
            <a:r>
              <a:rPr lang="en-US" sz="2000" dirty="0" err="1">
                <a:latin typeface="Arial Narrow" panose="020B0606020202030204" pitchFamily="34" charset="0"/>
              </a:rPr>
              <a:t>seus</a:t>
            </a:r>
            <a:r>
              <a:rPr lang="en-US" sz="2000" dirty="0">
                <a:latin typeface="Arial Narrow" panose="020B0606020202030204" pitchFamily="34" charset="0"/>
              </a:rPr>
              <a:t> </a:t>
            </a:r>
            <a:r>
              <a:rPr lang="en-US" sz="2000" dirty="0" err="1">
                <a:latin typeface="Arial Narrow" panose="020B0606020202030204" pitchFamily="34" charset="0"/>
              </a:rPr>
              <a:t>desafios</a:t>
            </a:r>
            <a:r>
              <a:rPr lang="en-US" sz="2000" dirty="0">
                <a:latin typeface="Arial Narrow" panose="020B0606020202030204" pitchFamily="34" charset="0"/>
              </a:rPr>
              <a:t> </a:t>
            </a:r>
            <a:r>
              <a:rPr lang="en-US" sz="2000" dirty="0" err="1">
                <a:latin typeface="Arial Narrow" panose="020B0606020202030204" pitchFamily="34" charset="0"/>
              </a:rPr>
              <a:t>na</a:t>
            </a:r>
            <a:r>
              <a:rPr lang="en-US" sz="2000" dirty="0">
                <a:latin typeface="Arial Narrow" panose="020B0606020202030204" pitchFamily="34" charset="0"/>
              </a:rPr>
              <a:t> </a:t>
            </a:r>
            <a:r>
              <a:rPr lang="en-US" sz="2000" dirty="0" err="1">
                <a:latin typeface="Arial Narrow" panose="020B0606020202030204" pitchFamily="34" charset="0"/>
              </a:rPr>
              <a:t>comunicação</a:t>
            </a:r>
            <a:r>
              <a:rPr lang="en-US" sz="2000" dirty="0">
                <a:latin typeface="Arial Narrow" panose="020B0606020202030204" pitchFamily="34" charset="0"/>
              </a:rPr>
              <a:t> social. No </a:t>
            </a:r>
            <a:r>
              <a:rPr lang="en-US" sz="2000" dirty="0" err="1">
                <a:latin typeface="Arial Narrow" panose="020B0606020202030204" pitchFamily="34" charset="0"/>
              </a:rPr>
              <a:t>entanto</a:t>
            </a:r>
            <a:r>
              <a:rPr lang="en-US" sz="2000" dirty="0">
                <a:latin typeface="Arial Narrow" panose="020B0606020202030204" pitchFamily="34" charset="0"/>
              </a:rPr>
              <a:t>, </a:t>
            </a:r>
            <a:r>
              <a:rPr lang="en-US" sz="2000" dirty="0" err="1">
                <a:latin typeface="Arial Narrow" panose="020B0606020202030204" pitchFamily="34" charset="0"/>
              </a:rPr>
              <a:t>os</a:t>
            </a:r>
            <a:r>
              <a:rPr lang="en-US" sz="2000" dirty="0">
                <a:latin typeface="Arial Narrow" panose="020B0606020202030204" pitchFamily="34" charset="0"/>
              </a:rPr>
              <a:t> pares </a:t>
            </a:r>
            <a:r>
              <a:rPr lang="en-US" sz="2000" dirty="0" err="1">
                <a:latin typeface="Arial Narrow" panose="020B0606020202030204" pitchFamily="34" charset="0"/>
              </a:rPr>
              <a:t>frequentemente</a:t>
            </a:r>
            <a:r>
              <a:rPr lang="en-US" sz="2000" dirty="0">
                <a:latin typeface="Arial Narrow" panose="020B0606020202030204" pitchFamily="34" charset="0"/>
              </a:rPr>
              <a:t> </a:t>
            </a:r>
            <a:r>
              <a:rPr lang="en-US" sz="2000" dirty="0" err="1">
                <a:latin typeface="Arial Narrow" panose="020B0606020202030204" pitchFamily="34" charset="0"/>
              </a:rPr>
              <a:t>sentem</a:t>
            </a:r>
            <a:r>
              <a:rPr lang="en-US" sz="2000" dirty="0">
                <a:latin typeface="Arial Narrow" panose="020B0606020202030204" pitchFamily="34" charset="0"/>
              </a:rPr>
              <a:t>-se </a:t>
            </a:r>
            <a:r>
              <a:rPr lang="en-US" sz="2000" dirty="0" err="1">
                <a:latin typeface="Arial Narrow" panose="020B0606020202030204" pitchFamily="34" charset="0"/>
              </a:rPr>
              <a:t>ineficazes</a:t>
            </a:r>
            <a:r>
              <a:rPr lang="en-US" sz="2000" dirty="0">
                <a:latin typeface="Arial Narrow" panose="020B0606020202030204" pitchFamily="34" charset="0"/>
              </a:rPr>
              <a:t> </a:t>
            </a:r>
            <a:r>
              <a:rPr lang="en-US" sz="2000" dirty="0" err="1">
                <a:latin typeface="Arial Narrow" panose="020B0606020202030204" pitchFamily="34" charset="0"/>
              </a:rPr>
              <a:t>nas</a:t>
            </a:r>
            <a:r>
              <a:rPr lang="en-US" sz="2000" dirty="0">
                <a:latin typeface="Arial Narrow" panose="020B0606020202030204" pitchFamily="34" charset="0"/>
              </a:rPr>
              <a:t> </a:t>
            </a:r>
            <a:r>
              <a:rPr lang="en-US" sz="2000" dirty="0" err="1">
                <a:latin typeface="Arial Narrow" panose="020B0606020202030204" pitchFamily="34" charset="0"/>
              </a:rPr>
              <a:t>suas</a:t>
            </a:r>
            <a:r>
              <a:rPr lang="en-US" sz="2000" dirty="0">
                <a:latin typeface="Arial Narrow" panose="020B0606020202030204" pitchFamily="34" charset="0"/>
              </a:rPr>
              <a:t> </a:t>
            </a:r>
            <a:r>
              <a:rPr lang="en-US" sz="2000" dirty="0" err="1">
                <a:latin typeface="Arial Narrow" panose="020B0606020202030204" pitchFamily="34" charset="0"/>
              </a:rPr>
              <a:t>trocas</a:t>
            </a:r>
            <a:r>
              <a:rPr lang="en-US" sz="2000" dirty="0">
                <a:latin typeface="Arial Narrow" panose="020B0606020202030204" pitchFamily="34" charset="0"/>
              </a:rPr>
              <a:t> </a:t>
            </a:r>
            <a:r>
              <a:rPr lang="en-US" sz="2000" dirty="0" err="1">
                <a:latin typeface="Arial Narrow" panose="020B0606020202030204" pitchFamily="34" charset="0"/>
              </a:rPr>
              <a:t>sociais</a:t>
            </a:r>
            <a:r>
              <a:rPr lang="en-US" sz="2000" dirty="0">
                <a:latin typeface="Arial Narrow" panose="020B0606020202030204" pitchFamily="34" charset="0"/>
              </a:rPr>
              <a:t> com um </a:t>
            </a:r>
            <a:r>
              <a:rPr lang="en-US" sz="2000" dirty="0" err="1">
                <a:latin typeface="Arial Narrow" panose="020B0606020202030204" pitchFamily="34" charset="0"/>
              </a:rPr>
              <a:t>indivíduo</a:t>
            </a:r>
            <a:r>
              <a:rPr lang="en-US" sz="2000" dirty="0">
                <a:latin typeface="Arial Narrow" panose="020B0606020202030204" pitchFamily="34" charset="0"/>
              </a:rPr>
              <a:t> com PEA e </a:t>
            </a:r>
            <a:r>
              <a:rPr lang="en-US" sz="2000" dirty="0" err="1">
                <a:latin typeface="Arial Narrow" panose="020B0606020202030204" pitchFamily="34" charset="0"/>
              </a:rPr>
              <a:t>podem</a:t>
            </a:r>
            <a:r>
              <a:rPr lang="en-US" sz="2000" dirty="0">
                <a:latin typeface="Arial Narrow" panose="020B0606020202030204" pitchFamily="34" charset="0"/>
              </a:rPr>
              <a:t> </a:t>
            </a:r>
            <a:r>
              <a:rPr lang="en-US" sz="2000" dirty="0" err="1">
                <a:latin typeface="Arial Narrow" panose="020B0606020202030204" pitchFamily="34" charset="0"/>
              </a:rPr>
              <a:t>evitar</a:t>
            </a:r>
            <a:r>
              <a:rPr lang="en-US" sz="2000" dirty="0">
                <a:latin typeface="Arial Narrow" panose="020B0606020202030204" pitchFamily="34" charset="0"/>
              </a:rPr>
              <a:t> </a:t>
            </a:r>
            <a:r>
              <a:rPr lang="en-US" sz="2000" dirty="0" err="1">
                <a:latin typeface="Arial Narrow" panose="020B0606020202030204" pitchFamily="34" charset="0"/>
              </a:rPr>
              <a:t>aquela</a:t>
            </a:r>
            <a:r>
              <a:rPr lang="en-US" sz="2000" dirty="0">
                <a:latin typeface="Arial Narrow" panose="020B0606020202030204" pitchFamily="34" charset="0"/>
              </a:rPr>
              <a:t> </a:t>
            </a:r>
            <a:r>
              <a:rPr lang="en-US" sz="2000" dirty="0" err="1">
                <a:latin typeface="Arial Narrow" panose="020B0606020202030204" pitchFamily="34" charset="0"/>
              </a:rPr>
              <a:t>pessoa</a:t>
            </a:r>
            <a:r>
              <a:rPr lang="en-US" sz="2000" dirty="0">
                <a:latin typeface="Arial Narrow" panose="020B0606020202030204" pitchFamily="34" charset="0"/>
              </a:rPr>
              <a:t> </a:t>
            </a:r>
            <a:r>
              <a:rPr lang="en-US" sz="2000" dirty="0" err="1">
                <a:latin typeface="Arial Narrow" panose="020B0606020202030204" pitchFamily="34" charset="0"/>
              </a:rPr>
              <a:t>ou</a:t>
            </a:r>
            <a:r>
              <a:rPr lang="en-US" sz="2000" dirty="0">
                <a:latin typeface="Arial Narrow" panose="020B0606020202030204" pitchFamily="34" charset="0"/>
              </a:rPr>
              <a:t> </a:t>
            </a:r>
            <a:r>
              <a:rPr lang="en-US" sz="2000" dirty="0" err="1">
                <a:latin typeface="Arial Narrow" panose="020B0606020202030204" pitchFamily="34" charset="0"/>
              </a:rPr>
              <a:t>reagir</a:t>
            </a:r>
            <a:r>
              <a:rPr lang="en-US" sz="2000" dirty="0">
                <a:latin typeface="Arial Narrow" panose="020B0606020202030204" pitchFamily="34" charset="0"/>
              </a:rPr>
              <a:t> a </a:t>
            </a:r>
            <a:r>
              <a:rPr lang="en-US" sz="2000" dirty="0" err="1">
                <a:latin typeface="Arial Narrow" panose="020B0606020202030204" pitchFamily="34" charset="0"/>
              </a:rPr>
              <a:t>iniciativas</a:t>
            </a:r>
            <a:r>
              <a:rPr lang="en-US" sz="2000" dirty="0">
                <a:latin typeface="Arial Narrow" panose="020B0606020202030204" pitchFamily="34" charset="0"/>
              </a:rPr>
              <a:t> </a:t>
            </a:r>
            <a:r>
              <a:rPr lang="en-US" sz="2000" dirty="0" err="1">
                <a:latin typeface="Arial Narrow" panose="020B0606020202030204" pitchFamily="34" charset="0"/>
              </a:rPr>
              <a:t>sociais</a:t>
            </a:r>
            <a:r>
              <a:rPr lang="en-US" sz="2000" dirty="0">
                <a:latin typeface="Arial Narrow" panose="020B0606020202030204" pitchFamily="34" charset="0"/>
              </a:rPr>
              <a:t> de </a:t>
            </a:r>
            <a:r>
              <a:rPr lang="en-US" sz="2000" dirty="0" err="1">
                <a:latin typeface="Arial Narrow" panose="020B0606020202030204" pitchFamily="34" charset="0"/>
              </a:rPr>
              <a:t>uma</a:t>
            </a:r>
            <a:r>
              <a:rPr lang="en-US" sz="2000" dirty="0">
                <a:latin typeface="Arial Narrow" panose="020B0606020202030204" pitchFamily="34" charset="0"/>
              </a:rPr>
              <a:t> forma </a:t>
            </a:r>
            <a:r>
              <a:rPr lang="en-US" sz="2000" dirty="0" err="1">
                <a:latin typeface="Arial Narrow" panose="020B0606020202030204" pitchFamily="34" charset="0"/>
              </a:rPr>
              <a:t>negativa</a:t>
            </a:r>
            <a:r>
              <a:rPr lang="en-US" sz="2000" dirty="0">
                <a:latin typeface="Arial Narrow" panose="020B0606020202030204" pitchFamily="34" charset="0"/>
              </a:rPr>
              <a:t> (e. g., </a:t>
            </a:r>
            <a:r>
              <a:rPr lang="en-US" sz="2000" dirty="0" err="1">
                <a:latin typeface="Arial Narrow" panose="020B0606020202030204" pitchFamily="34" charset="0"/>
              </a:rPr>
              <a:t>através</a:t>
            </a:r>
            <a:r>
              <a:rPr lang="en-US" sz="2000" dirty="0">
                <a:latin typeface="Arial Narrow" panose="020B0606020202030204" pitchFamily="34" charset="0"/>
              </a:rPr>
              <a:t> da </a:t>
            </a:r>
            <a:r>
              <a:rPr lang="en-US" sz="2000" dirty="0" err="1">
                <a:latin typeface="Arial Narrow" panose="020B0606020202030204" pitchFamily="34" charset="0"/>
              </a:rPr>
              <a:t>provocação</a:t>
            </a:r>
            <a:r>
              <a:rPr lang="en-US" sz="2000" dirty="0">
                <a:latin typeface="Arial Narrow" panose="020B0606020202030204" pitchFamily="34" charset="0"/>
              </a:rPr>
              <a:t> </a:t>
            </a:r>
            <a:r>
              <a:rPr lang="en-US" sz="2000" dirty="0" err="1">
                <a:latin typeface="Arial Narrow" panose="020B0606020202030204" pitchFamily="34" charset="0"/>
              </a:rPr>
              <a:t>ou</a:t>
            </a:r>
            <a:r>
              <a:rPr lang="en-US" sz="2000" dirty="0">
                <a:latin typeface="Arial Narrow" panose="020B0606020202030204" pitchFamily="34" charset="0"/>
              </a:rPr>
              <a:t> do </a:t>
            </a:r>
            <a:r>
              <a:rPr lang="en-US" sz="2000" i="1" dirty="0">
                <a:latin typeface="Arial Narrow" panose="020B0606020202030204" pitchFamily="34" charset="0"/>
              </a:rPr>
              <a:t>bullying</a:t>
            </a:r>
            <a:r>
              <a:rPr lang="en-US" sz="2000" dirty="0">
                <a:latin typeface="Arial Narrow" panose="020B0606020202030204" pitchFamily="34" charset="0"/>
              </a:rPr>
              <a:t>). </a:t>
            </a:r>
            <a:r>
              <a:rPr lang="en-US" sz="2000" dirty="0" err="1">
                <a:latin typeface="Arial Narrow" panose="020B0606020202030204" pitchFamily="34" charset="0"/>
              </a:rPr>
              <a:t>Esta</a:t>
            </a:r>
            <a:r>
              <a:rPr lang="en-US" sz="2000" dirty="0">
                <a:latin typeface="Arial Narrow" panose="020B0606020202030204" pitchFamily="34" charset="0"/>
              </a:rPr>
              <a:t> </a:t>
            </a:r>
            <a:r>
              <a:rPr lang="en-US" sz="2000" dirty="0" err="1">
                <a:latin typeface="Arial Narrow" panose="020B0606020202030204" pitchFamily="34" charset="0"/>
              </a:rPr>
              <a:t>falta</a:t>
            </a:r>
            <a:r>
              <a:rPr lang="en-US" sz="2000" dirty="0">
                <a:latin typeface="Arial Narrow" panose="020B0606020202030204" pitchFamily="34" charset="0"/>
              </a:rPr>
              <a:t> de um </a:t>
            </a:r>
            <a:r>
              <a:rPr lang="en-US" sz="2000" dirty="0" err="1">
                <a:latin typeface="Arial Narrow" panose="020B0606020202030204" pitchFamily="34" charset="0"/>
              </a:rPr>
              <a:t>envolvimento</a:t>
            </a:r>
            <a:r>
              <a:rPr lang="en-US" sz="2000" dirty="0">
                <a:latin typeface="Arial Narrow" panose="020B0606020202030204" pitchFamily="34" charset="0"/>
              </a:rPr>
              <a:t> </a:t>
            </a:r>
            <a:r>
              <a:rPr lang="en-US" sz="2000" dirty="0" err="1">
                <a:latin typeface="Arial Narrow" panose="020B0606020202030204" pitchFamily="34" charset="0"/>
              </a:rPr>
              <a:t>apropriado</a:t>
            </a:r>
            <a:r>
              <a:rPr lang="en-US" sz="2000" dirty="0">
                <a:latin typeface="Arial Narrow" panose="020B0606020202030204" pitchFamily="34" charset="0"/>
              </a:rPr>
              <a:t> e o </a:t>
            </a:r>
            <a:r>
              <a:rPr lang="en-US" sz="2000" i="1" dirty="0">
                <a:latin typeface="Arial Narrow" panose="020B0606020202030204" pitchFamily="34" charset="0"/>
              </a:rPr>
              <a:t>bullying</a:t>
            </a:r>
            <a:r>
              <a:rPr lang="en-US" sz="2000" dirty="0">
                <a:latin typeface="Arial Narrow" panose="020B0606020202030204" pitchFamily="34" charset="0"/>
              </a:rPr>
              <a:t> </a:t>
            </a:r>
            <a:r>
              <a:rPr lang="en-US" sz="2000" dirty="0" err="1">
                <a:latin typeface="Arial Narrow" panose="020B0606020202030204" pitchFamily="34" charset="0"/>
              </a:rPr>
              <a:t>podem</a:t>
            </a:r>
            <a:r>
              <a:rPr lang="en-US" sz="2000" dirty="0">
                <a:latin typeface="Arial Narrow" panose="020B0606020202030204" pitchFamily="34" charset="0"/>
              </a:rPr>
              <a:t> </a:t>
            </a:r>
            <a:r>
              <a:rPr lang="en-US" sz="2000" dirty="0" err="1">
                <a:latin typeface="Arial Narrow" panose="020B0606020202030204" pitchFamily="34" charset="0"/>
              </a:rPr>
              <a:t>ter</a:t>
            </a:r>
            <a:r>
              <a:rPr lang="en-US" sz="2000" dirty="0">
                <a:latin typeface="Arial Narrow" panose="020B0606020202030204" pitchFamily="34" charset="0"/>
              </a:rPr>
              <a:t> um </a:t>
            </a:r>
            <a:r>
              <a:rPr lang="en-US" sz="2000" dirty="0" err="1">
                <a:latin typeface="Arial Narrow" panose="020B0606020202030204" pitchFamily="34" charset="0"/>
              </a:rPr>
              <a:t>impacto</a:t>
            </a:r>
            <a:r>
              <a:rPr lang="en-US" sz="2000" dirty="0">
                <a:latin typeface="Arial Narrow" panose="020B0606020202030204" pitchFamily="34" charset="0"/>
              </a:rPr>
              <a:t> </a:t>
            </a:r>
            <a:r>
              <a:rPr lang="en-US" sz="2000" dirty="0" err="1">
                <a:latin typeface="Arial Narrow" panose="020B0606020202030204" pitchFamily="34" charset="0"/>
              </a:rPr>
              <a:t>negativo</a:t>
            </a:r>
            <a:r>
              <a:rPr lang="en-US" sz="2000" dirty="0">
                <a:latin typeface="Arial Narrow" panose="020B0606020202030204" pitchFamily="34" charset="0"/>
              </a:rPr>
              <a:t> no </a:t>
            </a:r>
            <a:r>
              <a:rPr lang="en-US" sz="2000" dirty="0" err="1">
                <a:latin typeface="Arial Narrow" panose="020B0606020202030204" pitchFamily="34" charset="0"/>
              </a:rPr>
              <a:t>desenvolvimento</a:t>
            </a:r>
            <a:r>
              <a:rPr lang="en-US" sz="2000" dirty="0">
                <a:latin typeface="Arial Narrow" panose="020B0606020202030204" pitchFamily="34" charset="0"/>
              </a:rPr>
              <a:t> das </a:t>
            </a:r>
            <a:r>
              <a:rPr lang="en-US" sz="2000" dirty="0" err="1">
                <a:latin typeface="Arial Narrow" panose="020B0606020202030204" pitchFamily="34" charset="0"/>
              </a:rPr>
              <a:t>competências</a:t>
            </a:r>
            <a:r>
              <a:rPr lang="en-US" sz="2000" dirty="0">
                <a:latin typeface="Arial Narrow" panose="020B0606020202030204" pitchFamily="34" charset="0"/>
              </a:rPr>
              <a:t> </a:t>
            </a:r>
            <a:r>
              <a:rPr lang="en-US" sz="2000" dirty="0" err="1">
                <a:latin typeface="Arial Narrow" panose="020B0606020202030204" pitchFamily="34" charset="0"/>
              </a:rPr>
              <a:t>sociais</a:t>
            </a:r>
            <a:r>
              <a:rPr lang="en-US" sz="2000" dirty="0">
                <a:latin typeface="Arial Narrow" panose="020B0606020202030204" pitchFamily="34" charset="0"/>
              </a:rPr>
              <a:t> (ASHA, 2021). </a:t>
            </a:r>
          </a:p>
          <a:p>
            <a:pPr marL="457200" indent="-457200">
              <a:buFont typeface="Arial" panose="020B0604020202020204" pitchFamily="34" charset="0"/>
              <a:buChar char="•"/>
            </a:pPr>
            <a:endParaRPr lang="en-US" sz="2400" b="1" dirty="0"/>
          </a:p>
        </p:txBody>
      </p:sp>
    </p:spTree>
    <p:extLst>
      <p:ext uri="{BB962C8B-B14F-4D97-AF65-F5344CB8AC3E}">
        <p14:creationId xmlns:p14="http://schemas.microsoft.com/office/powerpoint/2010/main" val="1677335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27</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6860178"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i="1" dirty="0" err="1">
                <a:latin typeface="Arial Narrow" panose="020B0606020202030204" pitchFamily="34" charset="0"/>
              </a:rPr>
              <a:t>Atividade</a:t>
            </a:r>
            <a:r>
              <a:rPr lang="en-GB" sz="4000" b="1" i="1" dirty="0">
                <a:latin typeface="Arial Narrow" panose="020B0606020202030204" pitchFamily="34" charset="0"/>
              </a:rPr>
              <a:t>: </a:t>
            </a:r>
            <a:r>
              <a:rPr lang="en-GB" sz="4000" b="1" i="1" dirty="0" err="1">
                <a:latin typeface="Arial Narrow" panose="020B0606020202030204" pitchFamily="34" charset="0"/>
              </a:rPr>
              <a:t>Vê</a:t>
            </a:r>
            <a:r>
              <a:rPr lang="en-GB" sz="4000" b="1" i="1" dirty="0">
                <a:latin typeface="Arial Narrow" panose="020B0606020202030204" pitchFamily="34" charset="0"/>
              </a:rPr>
              <a:t> &amp; </a:t>
            </a:r>
            <a:r>
              <a:rPr lang="en-GB" sz="4000" b="1" i="1" dirty="0" err="1">
                <a:latin typeface="Arial Narrow" panose="020B0606020202030204" pitchFamily="34" charset="0"/>
              </a:rPr>
              <a:t>Reflete</a:t>
            </a:r>
            <a:r>
              <a:rPr lang="en-GB" sz="4000" b="1" i="1" dirty="0">
                <a:latin typeface="Arial Narrow" panose="020B0606020202030204" pitchFamily="34" charset="0"/>
              </a:rPr>
              <a:t> 4.3- 4.4.</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r>
              <a:rPr lang="en-US" sz="2800" b="1" dirty="0" err="1">
                <a:latin typeface="Arial Narrow" panose="020B0606020202030204" pitchFamily="34" charset="0"/>
              </a:rPr>
              <a:t>Pensa</a:t>
            </a:r>
            <a:r>
              <a:rPr lang="en-US" sz="2800" b="1" dirty="0">
                <a:latin typeface="Arial Narrow" panose="020B0606020202030204" pitchFamily="34" charset="0"/>
              </a:rPr>
              <a:t> </a:t>
            </a:r>
            <a:r>
              <a:rPr lang="en-US" sz="2800" b="1" dirty="0" err="1">
                <a:latin typeface="Arial Narrow" panose="020B0606020202030204" pitchFamily="34" charset="0"/>
              </a:rPr>
              <a:t>acerca</a:t>
            </a:r>
            <a:r>
              <a:rPr lang="en-US" sz="2800" b="1" dirty="0">
                <a:latin typeface="Arial Narrow" panose="020B0606020202030204" pitchFamily="34" charset="0"/>
              </a:rPr>
              <a:t> dos </a:t>
            </a:r>
            <a:r>
              <a:rPr lang="en-US" sz="2800" b="1" dirty="0" err="1">
                <a:latin typeface="Arial Narrow" panose="020B0606020202030204" pitchFamily="34" charset="0"/>
              </a:rPr>
              <a:t>relacionamentos</a:t>
            </a:r>
            <a:r>
              <a:rPr lang="en-US" sz="2800" b="1" dirty="0">
                <a:latin typeface="Arial Narrow" panose="020B0606020202030204" pitchFamily="34" charset="0"/>
              </a:rPr>
              <a:t> </a:t>
            </a:r>
            <a:r>
              <a:rPr lang="en-US" sz="2800" b="1" dirty="0" err="1">
                <a:latin typeface="Arial Narrow" panose="020B0606020202030204" pitchFamily="34" charset="0"/>
              </a:rPr>
              <a:t>pessoais</a:t>
            </a:r>
            <a:r>
              <a:rPr lang="en-US" sz="2800" b="1" dirty="0">
                <a:latin typeface="Arial Narrow" panose="020B0606020202030204" pitchFamily="34" charset="0"/>
              </a:rPr>
              <a:t> e </a:t>
            </a:r>
            <a:r>
              <a:rPr lang="en-US" sz="2800" b="1" dirty="0" err="1">
                <a:latin typeface="Arial Narrow" panose="020B0606020202030204" pitchFamily="34" charset="0"/>
              </a:rPr>
              <a:t>profissionais</a:t>
            </a:r>
            <a:r>
              <a:rPr lang="en-US" sz="2800" b="1" dirty="0">
                <a:latin typeface="Arial Narrow" panose="020B0606020202030204" pitchFamily="34" charset="0"/>
              </a:rPr>
              <a:t> </a:t>
            </a:r>
            <a:r>
              <a:rPr lang="en-US" sz="2800" b="1" dirty="0" err="1">
                <a:latin typeface="Arial Narrow" panose="020B0606020202030204" pitchFamily="34" charset="0"/>
              </a:rPr>
              <a:t>na</a:t>
            </a:r>
            <a:r>
              <a:rPr lang="en-US" sz="2800" b="1" dirty="0">
                <a:latin typeface="Arial Narrow" panose="020B0606020202030204" pitchFamily="34" charset="0"/>
              </a:rPr>
              <a:t> PEA.</a:t>
            </a:r>
          </a:p>
          <a:p>
            <a:endParaRPr lang="en-US" sz="2400" b="1" dirty="0">
              <a:latin typeface="Arial Narrow" panose="020B0606020202030204" pitchFamily="34" charset="0"/>
            </a:endParaRPr>
          </a:p>
          <a:p>
            <a:pPr marL="457200" indent="-457200">
              <a:lnSpc>
                <a:spcPct val="150000"/>
              </a:lnSpc>
              <a:buAutoNum type="arabicPeriod"/>
            </a:pPr>
            <a:r>
              <a:rPr lang="en-US" sz="2400" dirty="0">
                <a:latin typeface="Arial Narrow" panose="020B0606020202030204" pitchFamily="34" charset="0"/>
              </a:rPr>
              <a:t>O que </a:t>
            </a:r>
            <a:r>
              <a:rPr lang="en-US" sz="2400" dirty="0" err="1">
                <a:latin typeface="Arial Narrow" panose="020B0606020202030204" pitchFamily="34" charset="0"/>
              </a:rPr>
              <a:t>pensas</a:t>
            </a:r>
            <a:r>
              <a:rPr lang="en-US" sz="2400" dirty="0">
                <a:latin typeface="Arial Narrow" panose="020B0606020202030204" pitchFamily="34" charset="0"/>
              </a:rPr>
              <a:t> </a:t>
            </a:r>
            <a:r>
              <a:rPr lang="en-US" sz="2400" dirty="0" err="1">
                <a:latin typeface="Arial Narrow" panose="020B0606020202030204" pitchFamily="34" charset="0"/>
              </a:rPr>
              <a:t>acerca</a:t>
            </a:r>
            <a:r>
              <a:rPr lang="en-US" sz="2400" dirty="0">
                <a:latin typeface="Arial Narrow" panose="020B0606020202030204" pitchFamily="34" charset="0"/>
              </a:rPr>
              <a:t> das </a:t>
            </a:r>
            <a:r>
              <a:rPr lang="en-US" sz="2400" dirty="0" err="1">
                <a:latin typeface="Arial Narrow" panose="020B0606020202030204" pitchFamily="34" charset="0"/>
              </a:rPr>
              <a:t>pessoas</a:t>
            </a:r>
            <a:r>
              <a:rPr lang="en-US" sz="2400" dirty="0">
                <a:latin typeface="Arial Narrow" panose="020B0606020202030204" pitchFamily="34" charset="0"/>
              </a:rPr>
              <a:t> com PEA </a:t>
            </a:r>
            <a:r>
              <a:rPr lang="en-US" sz="2400" dirty="0" err="1">
                <a:latin typeface="Arial Narrow" panose="020B0606020202030204" pitchFamily="34" charset="0"/>
              </a:rPr>
              <a:t>relativamente</a:t>
            </a:r>
            <a:r>
              <a:rPr lang="en-US" sz="2400" dirty="0">
                <a:latin typeface="Arial Narrow" panose="020B0606020202030204" pitchFamily="34" charset="0"/>
              </a:rPr>
              <a:t> </a:t>
            </a:r>
            <a:r>
              <a:rPr lang="en-US" sz="2400" dirty="0" err="1">
                <a:latin typeface="Arial Narrow" panose="020B0606020202030204" pitchFamily="34" charset="0"/>
              </a:rPr>
              <a:t>ao</a:t>
            </a:r>
            <a:r>
              <a:rPr lang="en-US" sz="2400" dirty="0">
                <a:latin typeface="Arial Narrow" panose="020B0606020202030204" pitchFamily="34" charset="0"/>
              </a:rPr>
              <a:t> </a:t>
            </a:r>
            <a:r>
              <a:rPr lang="en-US" sz="2400" dirty="0" err="1">
                <a:latin typeface="Arial Narrow" panose="020B0606020202030204" pitchFamily="34" charset="0"/>
              </a:rPr>
              <a:t>trabalho</a:t>
            </a:r>
            <a:r>
              <a:rPr lang="en-US" sz="2400" dirty="0">
                <a:latin typeface="Arial Narrow" panose="020B0606020202030204" pitchFamily="34" charset="0"/>
              </a:rPr>
              <a:t>, </a:t>
            </a:r>
            <a:r>
              <a:rPr lang="en-US" sz="2400" dirty="0" err="1">
                <a:latin typeface="Arial Narrow" panose="020B0606020202030204" pitchFamily="34" charset="0"/>
              </a:rPr>
              <a:t>às</a:t>
            </a:r>
            <a:r>
              <a:rPr lang="en-US" sz="2400" dirty="0">
                <a:latin typeface="Arial Narrow" panose="020B0606020202030204" pitchFamily="34" charset="0"/>
              </a:rPr>
              <a:t> </a:t>
            </a:r>
            <a:r>
              <a:rPr lang="en-US" sz="2400" dirty="0" err="1">
                <a:latin typeface="Arial Narrow" panose="020B0606020202030204" pitchFamily="34" charset="0"/>
              </a:rPr>
              <a:t>amizades</a:t>
            </a:r>
            <a:r>
              <a:rPr lang="en-US" sz="2400" dirty="0">
                <a:latin typeface="Arial Narrow" panose="020B0606020202030204" pitchFamily="34" charset="0"/>
              </a:rPr>
              <a:t>, </a:t>
            </a:r>
            <a:r>
              <a:rPr lang="en-US" sz="2400" dirty="0" err="1">
                <a:latin typeface="Arial Narrow" panose="020B0606020202030204" pitchFamily="34" charset="0"/>
              </a:rPr>
              <a:t>ao</a:t>
            </a:r>
            <a:r>
              <a:rPr lang="en-US" sz="2400" dirty="0">
                <a:latin typeface="Arial Narrow" panose="020B0606020202030204" pitchFamily="34" charset="0"/>
              </a:rPr>
              <a:t> </a:t>
            </a:r>
            <a:r>
              <a:rPr lang="en-US" sz="2400" dirty="0" err="1">
                <a:latin typeface="Arial Narrow" panose="020B0606020202030204" pitchFamily="34" charset="0"/>
              </a:rPr>
              <a:t>casamento</a:t>
            </a:r>
            <a:r>
              <a:rPr lang="en-US" sz="2400" dirty="0">
                <a:latin typeface="Arial Narrow" panose="020B0606020202030204" pitchFamily="34" charset="0"/>
              </a:rPr>
              <a:t>, </a:t>
            </a:r>
            <a:r>
              <a:rPr lang="en-US" sz="2400" dirty="0" err="1">
                <a:latin typeface="Arial Narrow" panose="020B0606020202030204" pitchFamily="34" charset="0"/>
              </a:rPr>
              <a:t>aos</a:t>
            </a:r>
            <a:r>
              <a:rPr lang="en-US" sz="2400" dirty="0">
                <a:latin typeface="Arial Narrow" panose="020B0606020202030204" pitchFamily="34" charset="0"/>
              </a:rPr>
              <a:t> </a:t>
            </a:r>
            <a:r>
              <a:rPr lang="en-US" sz="2400" dirty="0" err="1">
                <a:latin typeface="Arial Narrow" panose="020B0606020202030204" pitchFamily="34" charset="0"/>
              </a:rPr>
              <a:t>projetos</a:t>
            </a:r>
            <a:r>
              <a:rPr lang="en-US" sz="2400" dirty="0">
                <a:latin typeface="Arial Narrow" panose="020B0606020202030204" pitchFamily="34" charset="0"/>
              </a:rPr>
              <a:t> de </a:t>
            </a:r>
            <a:r>
              <a:rPr lang="en-US" sz="2400" dirty="0" err="1">
                <a:latin typeface="Arial Narrow" panose="020B0606020202030204" pitchFamily="34" charset="0"/>
              </a:rPr>
              <a:t>vida</a:t>
            </a:r>
            <a:r>
              <a:rPr lang="en-US" sz="2400" dirty="0">
                <a:latin typeface="Arial Narrow" panose="020B0606020202030204" pitchFamily="34" charset="0"/>
              </a:rPr>
              <a:t>? </a:t>
            </a:r>
            <a:r>
              <a:rPr lang="en-US" sz="2400" dirty="0" err="1">
                <a:latin typeface="Arial Narrow" panose="020B0606020202030204" pitchFamily="34" charset="0"/>
              </a:rPr>
              <a:t>Relacionas</a:t>
            </a:r>
            <a:r>
              <a:rPr lang="en-US" sz="2400" dirty="0">
                <a:latin typeface="Arial Narrow" panose="020B0606020202030204" pitchFamily="34" charset="0"/>
              </a:rPr>
              <a:t> </a:t>
            </a:r>
            <a:r>
              <a:rPr lang="en-US" sz="2400" dirty="0" err="1">
                <a:latin typeface="Arial Narrow" panose="020B0606020202030204" pitchFamily="34" charset="0"/>
              </a:rPr>
              <a:t>estes</a:t>
            </a:r>
            <a:r>
              <a:rPr lang="en-US" sz="2400" dirty="0">
                <a:latin typeface="Arial Narrow" panose="020B0606020202030204" pitchFamily="34" charset="0"/>
              </a:rPr>
              <a:t> </a:t>
            </a:r>
            <a:r>
              <a:rPr lang="en-US" sz="2400" dirty="0" err="1">
                <a:latin typeface="Arial Narrow" panose="020B0606020202030204" pitchFamily="34" charset="0"/>
              </a:rPr>
              <a:t>aspectos</a:t>
            </a:r>
            <a:r>
              <a:rPr lang="en-US" sz="2400" dirty="0">
                <a:latin typeface="Arial Narrow" panose="020B0606020202030204" pitchFamily="34" charset="0"/>
              </a:rPr>
              <a:t> com as </a:t>
            </a:r>
            <a:r>
              <a:rPr lang="en-US" sz="2400" dirty="0" err="1">
                <a:latin typeface="Arial Narrow" panose="020B0606020202030204" pitchFamily="34" charset="0"/>
              </a:rPr>
              <a:t>competências</a:t>
            </a:r>
            <a:r>
              <a:rPr lang="en-US" sz="2400" dirty="0">
                <a:latin typeface="Arial Narrow" panose="020B0606020202030204" pitchFamily="34" charset="0"/>
              </a:rPr>
              <a:t> </a:t>
            </a:r>
            <a:r>
              <a:rPr lang="en-US" sz="2400" dirty="0" err="1">
                <a:latin typeface="Arial Narrow" panose="020B0606020202030204" pitchFamily="34" charset="0"/>
              </a:rPr>
              <a:t>sociais</a:t>
            </a:r>
            <a:r>
              <a:rPr lang="en-US" sz="2400" dirty="0">
                <a:latin typeface="Arial Narrow" panose="020B0606020202030204" pitchFamily="34" charset="0"/>
              </a:rPr>
              <a:t> e </a:t>
            </a:r>
            <a:r>
              <a:rPr lang="en-US" sz="2400" dirty="0" err="1">
                <a:latin typeface="Arial Narrow" panose="020B0606020202030204" pitchFamily="34" charset="0"/>
              </a:rPr>
              <a:t>comunicacionais</a:t>
            </a:r>
            <a:r>
              <a:rPr lang="en-US" sz="2400" dirty="0">
                <a:latin typeface="Arial Narrow" panose="020B0606020202030204" pitchFamily="34" charset="0"/>
              </a:rPr>
              <a:t>?</a:t>
            </a:r>
          </a:p>
          <a:p>
            <a:pPr marL="457200" indent="-457200">
              <a:lnSpc>
                <a:spcPct val="150000"/>
              </a:lnSpc>
              <a:buAutoNum type="arabicPeriod"/>
            </a:pPr>
            <a:r>
              <a:rPr lang="en-US" sz="2400" dirty="0">
                <a:latin typeface="Arial Narrow" panose="020B0606020202030204" pitchFamily="34" charset="0"/>
              </a:rPr>
              <a:t>Tens </a:t>
            </a:r>
            <a:r>
              <a:rPr lang="en-US" sz="2400" dirty="0" err="1">
                <a:latin typeface="Arial Narrow" panose="020B0606020202030204" pitchFamily="34" charset="0"/>
              </a:rPr>
              <a:t>algumas</a:t>
            </a:r>
            <a:r>
              <a:rPr lang="en-US" sz="2400" dirty="0">
                <a:latin typeface="Arial Narrow" panose="020B0606020202030204" pitchFamily="34" charset="0"/>
              </a:rPr>
              <a:t> </a:t>
            </a:r>
            <a:r>
              <a:rPr lang="en-US" sz="2400" dirty="0" err="1">
                <a:latin typeface="Arial Narrow" panose="020B0606020202030204" pitchFamily="34" charset="0"/>
              </a:rPr>
              <a:t>ideias</a:t>
            </a:r>
            <a:r>
              <a:rPr lang="en-US" sz="2400" dirty="0">
                <a:latin typeface="Arial Narrow" panose="020B0606020202030204" pitchFamily="34" charset="0"/>
              </a:rPr>
              <a:t> </a:t>
            </a:r>
            <a:r>
              <a:rPr lang="en-US" sz="2400" dirty="0" err="1">
                <a:latin typeface="Arial Narrow" panose="020B0606020202030204" pitchFamily="34" charset="0"/>
              </a:rPr>
              <a:t>acerca</a:t>
            </a:r>
            <a:r>
              <a:rPr lang="en-US" sz="2400" dirty="0">
                <a:latin typeface="Arial Narrow" panose="020B0606020202030204" pitchFamily="34" charset="0"/>
              </a:rPr>
              <a:t> da forma </a:t>
            </a:r>
            <a:r>
              <a:rPr lang="en-US" sz="2400" dirty="0" err="1">
                <a:latin typeface="Arial Narrow" panose="020B0606020202030204" pitchFamily="34" charset="0"/>
              </a:rPr>
              <a:t>como</a:t>
            </a:r>
            <a:r>
              <a:rPr lang="en-US" sz="2400" dirty="0">
                <a:latin typeface="Arial Narrow" panose="020B0606020202030204" pitchFamily="34" charset="0"/>
              </a:rPr>
              <a:t> as </a:t>
            </a:r>
            <a:r>
              <a:rPr lang="en-US" sz="2400" dirty="0" err="1">
                <a:latin typeface="Arial Narrow" panose="020B0606020202030204" pitchFamily="34" charset="0"/>
              </a:rPr>
              <a:t>pessoas</a:t>
            </a:r>
            <a:r>
              <a:rPr lang="en-US" sz="2400" dirty="0">
                <a:latin typeface="Arial Narrow" panose="020B0606020202030204" pitchFamily="34" charset="0"/>
              </a:rPr>
              <a:t> com PEA </a:t>
            </a:r>
            <a:r>
              <a:rPr lang="en-US" sz="2400" dirty="0" err="1">
                <a:latin typeface="Arial Narrow" panose="020B0606020202030204" pitchFamily="34" charset="0"/>
              </a:rPr>
              <a:t>constroem</a:t>
            </a:r>
            <a:r>
              <a:rPr lang="en-US" sz="2400" dirty="0">
                <a:latin typeface="Arial Narrow" panose="020B0606020202030204" pitchFamily="34" charset="0"/>
              </a:rPr>
              <a:t> </a:t>
            </a:r>
            <a:r>
              <a:rPr lang="en-US" sz="2400" dirty="0" err="1">
                <a:latin typeface="Arial Narrow" panose="020B0606020202030204" pitchFamily="34" charset="0"/>
              </a:rPr>
              <a:t>estes</a:t>
            </a:r>
            <a:r>
              <a:rPr lang="en-US" sz="2400" dirty="0">
                <a:latin typeface="Arial Narrow" panose="020B0606020202030204" pitchFamily="34" charset="0"/>
              </a:rPr>
              <a:t> </a:t>
            </a:r>
            <a:r>
              <a:rPr lang="en-US" sz="2400" dirty="0" err="1">
                <a:latin typeface="Arial Narrow" panose="020B0606020202030204" pitchFamily="34" charset="0"/>
              </a:rPr>
              <a:t>relacionamentos</a:t>
            </a:r>
            <a:r>
              <a:rPr lang="en-US" sz="2400" dirty="0">
                <a:latin typeface="Arial Narrow" panose="020B0606020202030204" pitchFamily="34" charset="0"/>
              </a:rPr>
              <a:t>?</a:t>
            </a:r>
          </a:p>
          <a:p>
            <a:pPr marL="457200" indent="-457200">
              <a:lnSpc>
                <a:spcPct val="150000"/>
              </a:lnSpc>
              <a:buAutoNum type="arabicPeriod"/>
            </a:pPr>
            <a:r>
              <a:rPr lang="en-US" sz="2400" dirty="0">
                <a:latin typeface="Arial Narrow" panose="020B0606020202030204" pitchFamily="34" charset="0"/>
              </a:rPr>
              <a:t>Estes </a:t>
            </a:r>
            <a:r>
              <a:rPr lang="en-US" sz="2400" dirty="0" err="1">
                <a:latin typeface="Arial Narrow" panose="020B0606020202030204" pitchFamily="34" charset="0"/>
              </a:rPr>
              <a:t>vídeos</a:t>
            </a:r>
            <a:r>
              <a:rPr lang="en-US" sz="2400" dirty="0">
                <a:latin typeface="Arial Narrow" panose="020B0606020202030204" pitchFamily="34" charset="0"/>
              </a:rPr>
              <a:t> </a:t>
            </a:r>
            <a:r>
              <a:rPr lang="en-US" sz="2400" dirty="0" err="1">
                <a:latin typeface="Arial Narrow" panose="020B0606020202030204" pitchFamily="34" charset="0"/>
              </a:rPr>
              <a:t>ajudaram</a:t>
            </a:r>
            <a:r>
              <a:rPr lang="en-US" sz="2400" dirty="0">
                <a:latin typeface="Arial Narrow" panose="020B0606020202030204" pitchFamily="34" charset="0"/>
              </a:rPr>
              <a:t> a </a:t>
            </a:r>
            <a:r>
              <a:rPr lang="en-US" sz="2400" dirty="0" err="1">
                <a:latin typeface="Arial Narrow" panose="020B0606020202030204" pitchFamily="34" charset="0"/>
              </a:rPr>
              <a:t>alterar</a:t>
            </a:r>
            <a:r>
              <a:rPr lang="en-US" sz="2400" dirty="0">
                <a:latin typeface="Arial Narrow" panose="020B0606020202030204" pitchFamily="34" charset="0"/>
              </a:rPr>
              <a:t> o que </a:t>
            </a:r>
            <a:r>
              <a:rPr lang="en-US" sz="2400" dirty="0" err="1">
                <a:latin typeface="Arial Narrow" panose="020B0606020202030204" pitchFamily="34" charset="0"/>
              </a:rPr>
              <a:t>tu</a:t>
            </a:r>
            <a:r>
              <a:rPr lang="en-US" sz="2400" dirty="0">
                <a:latin typeface="Arial Narrow" panose="020B0606020202030204" pitchFamily="34" charset="0"/>
              </a:rPr>
              <a:t> </a:t>
            </a:r>
            <a:r>
              <a:rPr lang="en-US" sz="2400" dirty="0" err="1">
                <a:latin typeface="Arial Narrow" panose="020B0606020202030204" pitchFamily="34" charset="0"/>
              </a:rPr>
              <a:t>pensavas</a:t>
            </a:r>
            <a:r>
              <a:rPr lang="en-US" sz="2400" dirty="0">
                <a:latin typeface="Arial Narrow" panose="020B0606020202030204" pitchFamily="34" charset="0"/>
              </a:rPr>
              <a:t> </a:t>
            </a:r>
            <a:r>
              <a:rPr lang="en-US" sz="2400" dirty="0" err="1">
                <a:latin typeface="Arial Narrow" panose="020B0606020202030204" pitchFamily="34" charset="0"/>
              </a:rPr>
              <a:t>sobre</a:t>
            </a:r>
            <a:r>
              <a:rPr lang="en-US" sz="2400" dirty="0">
                <a:latin typeface="Arial Narrow" panose="020B0606020202030204" pitchFamily="34" charset="0"/>
              </a:rPr>
              <a:t> </a:t>
            </a:r>
            <a:r>
              <a:rPr lang="en-US" sz="2400" dirty="0" err="1">
                <a:latin typeface="Arial Narrow" panose="020B0606020202030204" pitchFamily="34" charset="0"/>
              </a:rPr>
              <a:t>estes</a:t>
            </a:r>
            <a:r>
              <a:rPr lang="en-US" sz="2400" dirty="0">
                <a:latin typeface="Arial Narrow" panose="020B0606020202030204" pitchFamily="34" charset="0"/>
              </a:rPr>
              <a:t> </a:t>
            </a:r>
            <a:r>
              <a:rPr lang="en-US" sz="2400" dirty="0" err="1">
                <a:latin typeface="Arial Narrow" panose="020B0606020202030204" pitchFamily="34" charset="0"/>
              </a:rPr>
              <a:t>tópicos</a:t>
            </a:r>
            <a:r>
              <a:rPr lang="en-US" sz="2400" dirty="0">
                <a:latin typeface="Arial Narrow" panose="020B0606020202030204" pitchFamily="34" charset="0"/>
              </a:rPr>
              <a:t>?</a:t>
            </a:r>
          </a:p>
        </p:txBody>
      </p:sp>
    </p:spTree>
    <p:extLst>
      <p:ext uri="{BB962C8B-B14F-4D97-AF65-F5344CB8AC3E}">
        <p14:creationId xmlns:p14="http://schemas.microsoft.com/office/powerpoint/2010/main" val="3185933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28</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423474" cy="1009651"/>
          </a:xfrm>
          <a:prstGeom prst="rect">
            <a:avLst/>
          </a:prstGeom>
          <a:solidFill>
            <a:srgbClr val="F9DAD9"/>
          </a:solidFill>
          <a:ln>
            <a:noFill/>
          </a:ln>
        </p:spPr>
        <p:txBody>
          <a:bodyPr spcFirstLastPara="1" wrap="square" lIns="121900" tIns="60933" rIns="121900" bIns="60933" anchor="ctr" anchorCtr="0">
            <a:noAutofit/>
          </a:bodyPr>
          <a:lstStyle/>
          <a:p>
            <a:r>
              <a:rPr lang="de-DE" sz="4000" b="1" dirty="0">
                <a:latin typeface="Arial Narrow" panose="020B0606020202030204" pitchFamily="34" charset="0"/>
              </a:rPr>
              <a:t>Conclusão</a:t>
            </a:r>
            <a:endParaRPr lang="en-US" sz="4000" b="1" dirty="0">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a:buSzPct val="102000"/>
            </a:pPr>
            <a:endParaRPr lang="en-US" sz="1000" dirty="0">
              <a:latin typeface="Arial Narrow" panose="020B0606020202030204" pitchFamily="34" charset="0"/>
            </a:endParaRPr>
          </a:p>
          <a:p>
            <a:pPr marL="342900" indent="-342900">
              <a:buSzPct val="102000"/>
              <a:buFont typeface="Arial" panose="020B0604020202020204" pitchFamily="34" charset="0"/>
              <a:buChar char="•"/>
            </a:pPr>
            <a:r>
              <a:rPr lang="en-US" dirty="0" err="1">
                <a:latin typeface="Arial Narrow" panose="020B0606020202030204" pitchFamily="34" charset="0"/>
              </a:rPr>
              <a:t>Muitas</a:t>
            </a:r>
            <a:r>
              <a:rPr lang="en-US" dirty="0">
                <a:latin typeface="Arial Narrow" panose="020B0606020202030204" pitchFamily="34" charset="0"/>
              </a:rPr>
              <a:t> </a:t>
            </a:r>
            <a:r>
              <a:rPr lang="en-US" dirty="0" err="1">
                <a:latin typeface="Arial Narrow" panose="020B0606020202030204" pitchFamily="34" charset="0"/>
              </a:rPr>
              <a:t>pessoas</a:t>
            </a:r>
            <a:r>
              <a:rPr lang="en-US" dirty="0">
                <a:latin typeface="Arial Narrow" panose="020B0606020202030204" pitchFamily="34" charset="0"/>
              </a:rPr>
              <a:t> com PEA </a:t>
            </a:r>
            <a:r>
              <a:rPr lang="en-US" dirty="0" err="1">
                <a:latin typeface="Arial Narrow" panose="020B0606020202030204" pitchFamily="34" charset="0"/>
              </a:rPr>
              <a:t>experienciam</a:t>
            </a:r>
            <a:r>
              <a:rPr lang="en-US" dirty="0">
                <a:latin typeface="Arial Narrow" panose="020B0606020202030204" pitchFamily="34" charset="0"/>
              </a:rPr>
              <a:t> </a:t>
            </a:r>
            <a:r>
              <a:rPr lang="en-US" dirty="0" err="1">
                <a:latin typeface="Arial Narrow" panose="020B0606020202030204" pitchFamily="34" charset="0"/>
              </a:rPr>
              <a:t>dificuldades</a:t>
            </a:r>
            <a:r>
              <a:rPr lang="en-US" dirty="0">
                <a:latin typeface="Arial Narrow" panose="020B0606020202030204" pitchFamily="34" charset="0"/>
              </a:rPr>
              <a:t> </a:t>
            </a:r>
            <a:r>
              <a:rPr lang="en-US" dirty="0" err="1">
                <a:latin typeface="Arial Narrow" panose="020B0606020202030204" pitchFamily="34" charset="0"/>
              </a:rPr>
              <a:t>em</a:t>
            </a:r>
            <a:r>
              <a:rPr lang="en-US" dirty="0">
                <a:latin typeface="Arial Narrow" panose="020B0606020202030204" pitchFamily="34" charset="0"/>
              </a:rPr>
              <a:t> </a:t>
            </a:r>
            <a:r>
              <a:rPr lang="en-US" dirty="0" err="1">
                <a:latin typeface="Arial Narrow" panose="020B0606020202030204" pitchFamily="34" charset="0"/>
              </a:rPr>
              <a:t>fazer</a:t>
            </a:r>
            <a:r>
              <a:rPr lang="en-US" dirty="0">
                <a:latin typeface="Arial Narrow" panose="020B0606020202030204" pitchFamily="34" charset="0"/>
              </a:rPr>
              <a:t> </a:t>
            </a:r>
            <a:r>
              <a:rPr lang="en-US" dirty="0" err="1">
                <a:latin typeface="Arial Narrow" panose="020B0606020202030204" pitchFamily="34" charset="0"/>
              </a:rPr>
              <a:t>parte</a:t>
            </a:r>
            <a:r>
              <a:rPr lang="en-US" dirty="0">
                <a:latin typeface="Arial Narrow" panose="020B0606020202030204" pitchFamily="34" charset="0"/>
              </a:rPr>
              <a:t> da </a:t>
            </a:r>
            <a:r>
              <a:rPr lang="en-US" dirty="0" err="1">
                <a:latin typeface="Arial Narrow" panose="020B0606020202030204" pitchFamily="34" charset="0"/>
              </a:rPr>
              <a:t>vida</a:t>
            </a:r>
            <a:r>
              <a:rPr lang="en-US" dirty="0">
                <a:latin typeface="Arial Narrow" panose="020B0606020202030204" pitchFamily="34" charset="0"/>
              </a:rPr>
              <a:t> </a:t>
            </a:r>
            <a:r>
              <a:rPr lang="en-US" dirty="0" err="1">
                <a:latin typeface="Arial Narrow" panose="020B0606020202030204" pitchFamily="34" charset="0"/>
              </a:rPr>
              <a:t>diária</a:t>
            </a:r>
            <a:r>
              <a:rPr lang="en-US" dirty="0">
                <a:latin typeface="Arial Narrow" panose="020B0606020202030204" pitchFamily="34" charset="0"/>
              </a:rPr>
              <a:t> das </a:t>
            </a:r>
            <a:r>
              <a:rPr lang="en-US" dirty="0" err="1">
                <a:latin typeface="Arial Narrow" panose="020B0606020202030204" pitchFamily="34" charset="0"/>
              </a:rPr>
              <a:t>famílias</a:t>
            </a:r>
            <a:r>
              <a:rPr lang="en-US" dirty="0">
                <a:latin typeface="Arial Narrow" panose="020B0606020202030204" pitchFamily="34" charset="0"/>
              </a:rPr>
              <a:t>, da </a:t>
            </a:r>
            <a:r>
              <a:rPr lang="en-US" dirty="0" err="1">
                <a:latin typeface="Arial Narrow" panose="020B0606020202030204" pitchFamily="34" charset="0"/>
              </a:rPr>
              <a:t>escola</a:t>
            </a:r>
            <a:r>
              <a:rPr lang="en-US" dirty="0">
                <a:latin typeface="Arial Narrow" panose="020B0606020202030204" pitchFamily="34" charset="0"/>
              </a:rPr>
              <a:t>, do </a:t>
            </a:r>
            <a:r>
              <a:rPr lang="en-US" dirty="0" err="1">
                <a:latin typeface="Arial Narrow" panose="020B0606020202030204" pitchFamily="34" charset="0"/>
              </a:rPr>
              <a:t>trabalho</a:t>
            </a:r>
            <a:r>
              <a:rPr lang="en-US" dirty="0">
                <a:latin typeface="Arial Narrow" panose="020B0606020202030204" pitchFamily="34" charset="0"/>
              </a:rPr>
              <a:t> e da </a:t>
            </a:r>
            <a:r>
              <a:rPr lang="en-US" dirty="0" err="1">
                <a:latin typeface="Arial Narrow" panose="020B0606020202030204" pitchFamily="34" charset="0"/>
              </a:rPr>
              <a:t>sociedade</a:t>
            </a:r>
            <a:r>
              <a:rPr lang="en-US" dirty="0">
                <a:latin typeface="Arial Narrow" panose="020B0606020202030204" pitchFamily="34" charset="0"/>
              </a:rPr>
              <a:t>. </a:t>
            </a:r>
            <a:r>
              <a:rPr lang="en-US" dirty="0" err="1">
                <a:latin typeface="Arial Narrow" panose="020B0606020202030204" pitchFamily="34" charset="0"/>
              </a:rPr>
              <a:t>Isto</a:t>
            </a:r>
            <a:r>
              <a:rPr lang="en-US" dirty="0">
                <a:latin typeface="Arial Narrow" panose="020B0606020202030204" pitchFamily="34" charset="0"/>
              </a:rPr>
              <a:t> </a:t>
            </a:r>
            <a:r>
              <a:rPr lang="en-US" dirty="0" err="1">
                <a:latin typeface="Arial Narrow" panose="020B0606020202030204" pitchFamily="34" charset="0"/>
              </a:rPr>
              <a:t>pode</a:t>
            </a:r>
            <a:r>
              <a:rPr lang="en-US" dirty="0">
                <a:latin typeface="Arial Narrow" panose="020B0606020202030204" pitchFamily="34" charset="0"/>
              </a:rPr>
              <a:t> ser </a:t>
            </a:r>
            <a:r>
              <a:rPr lang="en-US" dirty="0" err="1">
                <a:latin typeface="Arial Narrow" panose="020B0606020202030204" pitchFamily="34" charset="0"/>
              </a:rPr>
              <a:t>mais</a:t>
            </a:r>
            <a:r>
              <a:rPr lang="en-US" dirty="0">
                <a:latin typeface="Arial Narrow" panose="020B0606020202030204" pitchFamily="34" charset="0"/>
              </a:rPr>
              <a:t> </a:t>
            </a:r>
            <a:r>
              <a:rPr lang="en-US" dirty="0" err="1">
                <a:latin typeface="Arial Narrow" panose="020B0606020202030204" pitchFamily="34" charset="0"/>
              </a:rPr>
              <a:t>difícil</a:t>
            </a:r>
            <a:r>
              <a:rPr lang="en-US" dirty="0">
                <a:latin typeface="Arial Narrow" panose="020B0606020202030204" pitchFamily="34" charset="0"/>
              </a:rPr>
              <a:t> para </a:t>
            </a:r>
            <a:r>
              <a:rPr lang="en-US" dirty="0" err="1">
                <a:latin typeface="Arial Narrow" panose="020B0606020202030204" pitchFamily="34" charset="0"/>
              </a:rPr>
              <a:t>eles</a:t>
            </a:r>
            <a:r>
              <a:rPr lang="en-US" dirty="0">
                <a:latin typeface="Arial Narrow" panose="020B0606020202030204" pitchFamily="34" charset="0"/>
              </a:rPr>
              <a:t> por causa das </a:t>
            </a:r>
            <a:r>
              <a:rPr lang="en-US" dirty="0" err="1">
                <a:latin typeface="Arial Narrow" panose="020B0606020202030204" pitchFamily="34" charset="0"/>
              </a:rPr>
              <a:t>suas</a:t>
            </a:r>
            <a:r>
              <a:rPr lang="en-US" dirty="0">
                <a:latin typeface="Arial Narrow" panose="020B0606020202030204" pitchFamily="34" charset="0"/>
              </a:rPr>
              <a:t> </a:t>
            </a:r>
            <a:r>
              <a:rPr lang="en-US" dirty="0" err="1">
                <a:latin typeface="Arial Narrow" panose="020B0606020202030204" pitchFamily="34" charset="0"/>
              </a:rPr>
              <a:t>dificuldades</a:t>
            </a:r>
            <a:r>
              <a:rPr lang="en-US" dirty="0">
                <a:latin typeface="Arial Narrow" panose="020B0606020202030204" pitchFamily="34" charset="0"/>
              </a:rPr>
              <a:t> de </a:t>
            </a:r>
            <a:r>
              <a:rPr lang="en-US" dirty="0" err="1">
                <a:latin typeface="Arial Narrow" panose="020B0606020202030204" pitchFamily="34" charset="0"/>
              </a:rPr>
              <a:t>interação</a:t>
            </a:r>
            <a:r>
              <a:rPr lang="en-US" dirty="0">
                <a:latin typeface="Arial Narrow" panose="020B0606020202030204" pitchFamily="34" charset="0"/>
              </a:rPr>
              <a:t> social e de </a:t>
            </a:r>
            <a:r>
              <a:rPr lang="en-US" dirty="0" err="1">
                <a:latin typeface="Arial Narrow" panose="020B0606020202030204" pitchFamily="34" charset="0"/>
              </a:rPr>
              <a:t>comunicação</a:t>
            </a:r>
            <a:r>
              <a:rPr lang="en-US" dirty="0">
                <a:latin typeface="Arial Narrow" panose="020B0606020202030204" pitchFamily="34" charset="0"/>
              </a:rPr>
              <a:t>.</a:t>
            </a:r>
          </a:p>
          <a:p>
            <a:pPr>
              <a:buSzPct val="102000"/>
            </a:pPr>
            <a:endParaRPr lang="pt-PT" dirty="0">
              <a:latin typeface="Arial Narrow" panose="020B0606020202030204" pitchFamily="34" charset="0"/>
            </a:endParaRPr>
          </a:p>
          <a:p>
            <a:pPr marL="342900" indent="-342900">
              <a:buSzPct val="102000"/>
              <a:buFont typeface="Arial" panose="020B0604020202020204" pitchFamily="34" charset="0"/>
              <a:buChar char="•"/>
            </a:pPr>
            <a:r>
              <a:rPr lang="en-US" dirty="0">
                <a:latin typeface="Arial Narrow" panose="020B0606020202030204" pitchFamily="34" charset="0"/>
              </a:rPr>
              <a:t>É </a:t>
            </a:r>
            <a:r>
              <a:rPr lang="en-US" dirty="0" err="1">
                <a:latin typeface="Arial Narrow" panose="020B0606020202030204" pitchFamily="34" charset="0"/>
              </a:rPr>
              <a:t>importante</a:t>
            </a:r>
            <a:r>
              <a:rPr lang="en-US" dirty="0">
                <a:latin typeface="Arial Narrow" panose="020B0606020202030204" pitchFamily="34" charset="0"/>
              </a:rPr>
              <a:t> </a:t>
            </a:r>
            <a:r>
              <a:rPr lang="en-US" dirty="0" err="1">
                <a:latin typeface="Arial Narrow" panose="020B0606020202030204" pitchFamily="34" charset="0"/>
              </a:rPr>
              <a:t>compreender</a:t>
            </a:r>
            <a:r>
              <a:rPr lang="en-US" dirty="0">
                <a:latin typeface="Arial Narrow" panose="020B0606020202030204" pitchFamily="34" charset="0"/>
              </a:rPr>
              <a:t> que a </a:t>
            </a:r>
            <a:r>
              <a:rPr lang="en-US" dirty="0" err="1">
                <a:latin typeface="Arial Narrow" panose="020B0606020202030204" pitchFamily="34" charset="0"/>
              </a:rPr>
              <a:t>comunicação</a:t>
            </a:r>
            <a:r>
              <a:rPr lang="en-US" dirty="0">
                <a:latin typeface="Arial Narrow" panose="020B0606020202030204" pitchFamily="34" charset="0"/>
              </a:rPr>
              <a:t> e as </a:t>
            </a:r>
            <a:r>
              <a:rPr lang="en-US" dirty="0" err="1">
                <a:latin typeface="Arial Narrow" panose="020B0606020202030204" pitchFamily="34" charset="0"/>
              </a:rPr>
              <a:t>necessidades</a:t>
            </a:r>
            <a:r>
              <a:rPr lang="en-US" dirty="0">
                <a:latin typeface="Arial Narrow" panose="020B0606020202030204" pitchFamily="34" charset="0"/>
              </a:rPr>
              <a:t> </a:t>
            </a:r>
            <a:r>
              <a:rPr lang="en-US" dirty="0" err="1">
                <a:latin typeface="Arial Narrow" panose="020B0606020202030204" pitchFamily="34" charset="0"/>
              </a:rPr>
              <a:t>sociais</a:t>
            </a:r>
            <a:r>
              <a:rPr lang="en-US" dirty="0">
                <a:latin typeface="Arial Narrow" panose="020B0606020202030204" pitchFamily="34" charset="0"/>
              </a:rPr>
              <a:t> </a:t>
            </a:r>
            <a:r>
              <a:rPr lang="en-US" dirty="0" err="1">
                <a:latin typeface="Arial Narrow" panose="020B0606020202030204" pitchFamily="34" charset="0"/>
              </a:rPr>
              <a:t>têm</a:t>
            </a:r>
            <a:r>
              <a:rPr lang="en-US" dirty="0">
                <a:latin typeface="Arial Narrow" panose="020B0606020202030204" pitchFamily="34" charset="0"/>
              </a:rPr>
              <a:t> de ser </a:t>
            </a:r>
            <a:r>
              <a:rPr lang="en-US" dirty="0" err="1">
                <a:latin typeface="Arial Narrow" panose="020B0606020202030204" pitchFamily="34" charset="0"/>
              </a:rPr>
              <a:t>aprendidas</a:t>
            </a:r>
            <a:r>
              <a:rPr lang="en-US" dirty="0">
                <a:latin typeface="Arial Narrow" panose="020B0606020202030204" pitchFamily="34" charset="0"/>
              </a:rPr>
              <a:t> e </a:t>
            </a:r>
            <a:r>
              <a:rPr lang="en-US" dirty="0" err="1">
                <a:latin typeface="Arial Narrow" panose="020B0606020202030204" pitchFamily="34" charset="0"/>
              </a:rPr>
              <a:t>praticadas</a:t>
            </a:r>
            <a:r>
              <a:rPr lang="en-US" dirty="0">
                <a:latin typeface="Arial Narrow" panose="020B0606020202030204" pitchFamily="34" charset="0"/>
              </a:rPr>
              <a:t> </a:t>
            </a:r>
            <a:r>
              <a:rPr lang="en-US" dirty="0" err="1">
                <a:latin typeface="Arial Narrow" panose="020B0606020202030204" pitchFamily="34" charset="0"/>
              </a:rPr>
              <a:t>em</a:t>
            </a:r>
            <a:r>
              <a:rPr lang="en-US" dirty="0">
                <a:latin typeface="Arial Narrow" panose="020B0606020202030204" pitchFamily="34" charset="0"/>
              </a:rPr>
              <a:t> </a:t>
            </a:r>
            <a:r>
              <a:rPr lang="en-US" dirty="0" err="1">
                <a:latin typeface="Arial Narrow" panose="020B0606020202030204" pitchFamily="34" charset="0"/>
              </a:rPr>
              <a:t>todos</a:t>
            </a:r>
            <a:r>
              <a:rPr lang="en-US" dirty="0">
                <a:latin typeface="Arial Narrow" panose="020B0606020202030204" pitchFamily="34" charset="0"/>
              </a:rPr>
              <a:t> </a:t>
            </a:r>
            <a:r>
              <a:rPr lang="en-US" dirty="0" err="1">
                <a:latin typeface="Arial Narrow" panose="020B0606020202030204" pitchFamily="34" charset="0"/>
              </a:rPr>
              <a:t>os</a:t>
            </a:r>
            <a:r>
              <a:rPr lang="en-US" dirty="0">
                <a:latin typeface="Arial Narrow" panose="020B0606020202030204" pitchFamily="34" charset="0"/>
              </a:rPr>
              <a:t> </a:t>
            </a:r>
            <a:r>
              <a:rPr lang="en-US" dirty="0" err="1">
                <a:latin typeface="Arial Narrow" panose="020B0606020202030204" pitchFamily="34" charset="0"/>
              </a:rPr>
              <a:t>tipos</a:t>
            </a:r>
            <a:r>
              <a:rPr lang="en-US" dirty="0">
                <a:latin typeface="Arial Narrow" panose="020B0606020202030204" pitchFamily="34" charset="0"/>
              </a:rPr>
              <a:t> de </a:t>
            </a:r>
            <a:r>
              <a:rPr lang="en-US" dirty="0" err="1">
                <a:latin typeface="Arial Narrow" panose="020B0606020202030204" pitchFamily="34" charset="0"/>
              </a:rPr>
              <a:t>contexto</a:t>
            </a:r>
            <a:r>
              <a:rPr lang="en-US" dirty="0">
                <a:latin typeface="Arial Narrow" panose="020B0606020202030204" pitchFamily="34" charset="0"/>
              </a:rPr>
              <a:t>.</a:t>
            </a:r>
          </a:p>
          <a:p>
            <a:pPr marL="342900" indent="-342900">
              <a:buSzPct val="102000"/>
              <a:buFont typeface="Arial" panose="020B0604020202020204" pitchFamily="34" charset="0"/>
              <a:buChar char="•"/>
            </a:pPr>
            <a:endParaRPr lang="en-US" dirty="0">
              <a:latin typeface="Arial Narrow" panose="020B0606020202030204" pitchFamily="34" charset="0"/>
            </a:endParaRPr>
          </a:p>
          <a:p>
            <a:pPr marL="342900" indent="-342900">
              <a:buSzPct val="102000"/>
              <a:buFont typeface="Arial" panose="020B0604020202020204" pitchFamily="34" charset="0"/>
              <a:buChar char="•"/>
            </a:pPr>
            <a:r>
              <a:rPr lang="en-US" dirty="0">
                <a:latin typeface="Arial Narrow" panose="020B0606020202030204" pitchFamily="34" charset="0"/>
              </a:rPr>
              <a:t>Para </a:t>
            </a:r>
            <a:r>
              <a:rPr lang="en-US" dirty="0" err="1">
                <a:latin typeface="Arial Narrow" panose="020B0606020202030204" pitchFamily="34" charset="0"/>
              </a:rPr>
              <a:t>muitas</a:t>
            </a:r>
            <a:r>
              <a:rPr lang="en-US" dirty="0">
                <a:latin typeface="Arial Narrow" panose="020B0606020202030204" pitchFamily="34" charset="0"/>
              </a:rPr>
              <a:t> </a:t>
            </a:r>
            <a:r>
              <a:rPr lang="en-US" dirty="0" err="1">
                <a:latin typeface="Arial Narrow" panose="020B0606020202030204" pitchFamily="34" charset="0"/>
              </a:rPr>
              <a:t>pessoas</a:t>
            </a:r>
            <a:r>
              <a:rPr lang="en-US" dirty="0">
                <a:latin typeface="Arial Narrow" panose="020B0606020202030204" pitchFamily="34" charset="0"/>
              </a:rPr>
              <a:t>, </a:t>
            </a:r>
            <a:r>
              <a:rPr lang="en-US" dirty="0" err="1">
                <a:latin typeface="Arial Narrow" panose="020B0606020202030204" pitchFamily="34" charset="0"/>
              </a:rPr>
              <a:t>estes</a:t>
            </a:r>
            <a:r>
              <a:rPr lang="en-US" dirty="0">
                <a:latin typeface="Arial Narrow" panose="020B0606020202030204" pitchFamily="34" charset="0"/>
              </a:rPr>
              <a:t> </a:t>
            </a:r>
            <a:r>
              <a:rPr lang="en-US" dirty="0" err="1">
                <a:latin typeface="Arial Narrow" panose="020B0606020202030204" pitchFamily="34" charset="0"/>
              </a:rPr>
              <a:t>aspectos</a:t>
            </a:r>
            <a:r>
              <a:rPr lang="en-US" dirty="0">
                <a:latin typeface="Arial Narrow" panose="020B0606020202030204" pitchFamily="34" charset="0"/>
              </a:rPr>
              <a:t> </a:t>
            </a:r>
            <a:r>
              <a:rPr lang="en-US" dirty="0" err="1">
                <a:latin typeface="Arial Narrow" panose="020B0606020202030204" pitchFamily="34" charset="0"/>
              </a:rPr>
              <a:t>não</a:t>
            </a:r>
            <a:r>
              <a:rPr lang="en-US" dirty="0">
                <a:latin typeface="Arial Narrow" panose="020B0606020202030204" pitchFamily="34" charset="0"/>
              </a:rPr>
              <a:t> </a:t>
            </a:r>
            <a:r>
              <a:rPr lang="en-US" dirty="0" err="1">
                <a:latin typeface="Arial Narrow" panose="020B0606020202030204" pitchFamily="34" charset="0"/>
              </a:rPr>
              <a:t>são</a:t>
            </a:r>
            <a:r>
              <a:rPr lang="en-US" dirty="0">
                <a:latin typeface="Arial Narrow" panose="020B0606020202030204" pitchFamily="34" charset="0"/>
              </a:rPr>
              <a:t> </a:t>
            </a:r>
            <a:r>
              <a:rPr lang="en-US" dirty="0" err="1">
                <a:latin typeface="Arial Narrow" panose="020B0606020202030204" pitchFamily="34" charset="0"/>
              </a:rPr>
              <a:t>reconhecidos</a:t>
            </a:r>
            <a:r>
              <a:rPr lang="en-US" dirty="0">
                <a:latin typeface="Arial Narrow" panose="020B0606020202030204" pitchFamily="34" charset="0"/>
              </a:rPr>
              <a:t> </a:t>
            </a:r>
            <a:r>
              <a:rPr lang="en-US" dirty="0" err="1">
                <a:latin typeface="Arial Narrow" panose="020B0606020202030204" pitchFamily="34" charset="0"/>
              </a:rPr>
              <a:t>na</a:t>
            </a:r>
            <a:r>
              <a:rPr lang="en-US" dirty="0">
                <a:latin typeface="Arial Narrow" panose="020B0606020202030204" pitchFamily="34" charset="0"/>
              </a:rPr>
              <a:t> PEA, </a:t>
            </a:r>
            <a:r>
              <a:rPr lang="en-US" dirty="0" err="1">
                <a:latin typeface="Arial Narrow" panose="020B0606020202030204" pitchFamily="34" charset="0"/>
              </a:rPr>
              <a:t>nem</a:t>
            </a:r>
            <a:r>
              <a:rPr lang="en-US" dirty="0">
                <a:latin typeface="Arial Narrow" panose="020B0606020202030204" pitchFamily="34" charset="0"/>
              </a:rPr>
              <a:t> a </a:t>
            </a:r>
            <a:r>
              <a:rPr lang="en-US" dirty="0" err="1">
                <a:latin typeface="Arial Narrow" panose="020B0606020202030204" pitchFamily="34" charset="0"/>
              </a:rPr>
              <a:t>sua</a:t>
            </a:r>
            <a:r>
              <a:rPr lang="en-US" dirty="0">
                <a:latin typeface="Arial Narrow" panose="020B0606020202030204" pitchFamily="34" charset="0"/>
              </a:rPr>
              <a:t> </a:t>
            </a:r>
            <a:r>
              <a:rPr lang="en-US" dirty="0" err="1">
                <a:latin typeface="Arial Narrow" panose="020B0606020202030204" pitchFamily="34" charset="0"/>
              </a:rPr>
              <a:t>importância</a:t>
            </a:r>
            <a:r>
              <a:rPr lang="en-US" dirty="0">
                <a:latin typeface="Arial Narrow" panose="020B0606020202030204" pitchFamily="34" charset="0"/>
              </a:rPr>
              <a:t> para </a:t>
            </a:r>
            <a:r>
              <a:rPr lang="en-US" dirty="0" err="1">
                <a:latin typeface="Arial Narrow" panose="020B0606020202030204" pitchFamily="34" charset="0"/>
              </a:rPr>
              <a:t>melhorar</a:t>
            </a:r>
            <a:r>
              <a:rPr lang="en-US" dirty="0">
                <a:latin typeface="Arial Narrow" panose="020B0606020202030204" pitchFamily="34" charset="0"/>
              </a:rPr>
              <a:t> a </a:t>
            </a:r>
            <a:r>
              <a:rPr lang="en-US" dirty="0" err="1">
                <a:latin typeface="Arial Narrow" panose="020B0606020202030204" pitchFamily="34" charset="0"/>
              </a:rPr>
              <a:t>qualidade</a:t>
            </a:r>
            <a:r>
              <a:rPr lang="en-US" dirty="0">
                <a:latin typeface="Arial Narrow" panose="020B0606020202030204" pitchFamily="34" charset="0"/>
              </a:rPr>
              <a:t> de </a:t>
            </a:r>
            <a:r>
              <a:rPr lang="en-US" dirty="0" err="1">
                <a:latin typeface="Arial Narrow" panose="020B0606020202030204" pitchFamily="34" charset="0"/>
              </a:rPr>
              <a:t>vida</a:t>
            </a:r>
            <a:r>
              <a:rPr lang="en-US" dirty="0">
                <a:latin typeface="Arial Narrow" panose="020B0606020202030204" pitchFamily="34" charset="0"/>
              </a:rPr>
              <a:t> e o </a:t>
            </a:r>
            <a:r>
              <a:rPr lang="en-US" dirty="0" err="1">
                <a:latin typeface="Arial Narrow" panose="020B0606020202030204" pitchFamily="34" charset="0"/>
              </a:rPr>
              <a:t>bem-estar</a:t>
            </a:r>
            <a:r>
              <a:rPr lang="en-US" dirty="0">
                <a:latin typeface="Arial Narrow" panose="020B0606020202030204" pitchFamily="34" charset="0"/>
              </a:rPr>
              <a:t> da </a:t>
            </a:r>
            <a:r>
              <a:rPr lang="en-US" dirty="0" err="1">
                <a:latin typeface="Arial Narrow" panose="020B0606020202030204" pitchFamily="34" charset="0"/>
              </a:rPr>
              <a:t>pessoa</a:t>
            </a:r>
            <a:r>
              <a:rPr lang="en-US" dirty="0">
                <a:latin typeface="Arial Narrow" panose="020B0606020202030204" pitchFamily="34" charset="0"/>
              </a:rPr>
              <a:t> com PEA.</a:t>
            </a:r>
          </a:p>
          <a:p>
            <a:pPr marL="342900" indent="-342900">
              <a:buSzPct val="102000"/>
              <a:buFont typeface="Arial" panose="020B0604020202020204" pitchFamily="34" charset="0"/>
              <a:buChar char="•"/>
            </a:pPr>
            <a:endParaRPr lang="en-US" dirty="0">
              <a:latin typeface="Arial Narrow" panose="020B0606020202030204" pitchFamily="34" charset="0"/>
            </a:endParaRPr>
          </a:p>
          <a:p>
            <a:pPr marL="342900" indent="-342900">
              <a:buSzPct val="102000"/>
              <a:buFont typeface="Arial" panose="020B0604020202020204" pitchFamily="34" charset="0"/>
              <a:buChar char="•"/>
            </a:pPr>
            <a:r>
              <a:rPr lang="en-US" dirty="0" err="1">
                <a:latin typeface="Arial Narrow" panose="020B0606020202030204" pitchFamily="34" charset="0"/>
              </a:rPr>
              <a:t>Os</a:t>
            </a:r>
            <a:r>
              <a:rPr lang="en-US" dirty="0">
                <a:latin typeface="Arial Narrow" panose="020B0606020202030204" pitchFamily="34" charset="0"/>
              </a:rPr>
              <a:t> </a:t>
            </a:r>
            <a:r>
              <a:rPr lang="en-US" dirty="0" err="1">
                <a:latin typeface="Arial Narrow" panose="020B0606020202030204" pitchFamily="34" charset="0"/>
              </a:rPr>
              <a:t>diversos</a:t>
            </a:r>
            <a:r>
              <a:rPr lang="en-US" dirty="0">
                <a:latin typeface="Arial Narrow" panose="020B0606020202030204" pitchFamily="34" charset="0"/>
              </a:rPr>
              <a:t> </a:t>
            </a:r>
            <a:r>
              <a:rPr lang="en-US" dirty="0" err="1">
                <a:latin typeface="Arial Narrow" panose="020B0606020202030204" pitchFamily="34" charset="0"/>
              </a:rPr>
              <a:t>agentes</a:t>
            </a:r>
            <a:r>
              <a:rPr lang="en-US" dirty="0">
                <a:latin typeface="Arial Narrow" panose="020B0606020202030204" pitchFamily="34" charset="0"/>
              </a:rPr>
              <a:t> </a:t>
            </a:r>
            <a:r>
              <a:rPr lang="en-US" dirty="0" err="1">
                <a:latin typeface="Arial Narrow" panose="020B0606020202030204" pitchFamily="34" charset="0"/>
              </a:rPr>
              <a:t>devem</a:t>
            </a:r>
            <a:r>
              <a:rPr lang="en-US" dirty="0">
                <a:latin typeface="Arial Narrow" panose="020B0606020202030204" pitchFamily="34" charset="0"/>
              </a:rPr>
              <a:t> </a:t>
            </a:r>
            <a:r>
              <a:rPr lang="en-US" dirty="0" err="1">
                <a:latin typeface="Arial Narrow" panose="020B0606020202030204" pitchFamily="34" charset="0"/>
              </a:rPr>
              <a:t>reconhecer</a:t>
            </a:r>
            <a:r>
              <a:rPr lang="en-US" dirty="0">
                <a:latin typeface="Arial Narrow" panose="020B0606020202030204" pitchFamily="34" charset="0"/>
              </a:rPr>
              <a:t> a </a:t>
            </a:r>
            <a:r>
              <a:rPr lang="en-US" dirty="0" err="1">
                <a:latin typeface="Arial Narrow" panose="020B0606020202030204" pitchFamily="34" charset="0"/>
              </a:rPr>
              <a:t>importância</a:t>
            </a:r>
            <a:r>
              <a:rPr lang="en-US" dirty="0">
                <a:latin typeface="Arial Narrow" panose="020B0606020202030204" pitchFamily="34" charset="0"/>
              </a:rPr>
              <a:t> de </a:t>
            </a:r>
            <a:r>
              <a:rPr lang="en-US" dirty="0" err="1">
                <a:latin typeface="Arial Narrow" panose="020B0606020202030204" pitchFamily="34" charset="0"/>
              </a:rPr>
              <a:t>continuar</a:t>
            </a:r>
            <a:r>
              <a:rPr lang="en-US" dirty="0">
                <a:latin typeface="Arial Narrow" panose="020B0606020202030204" pitchFamily="34" charset="0"/>
              </a:rPr>
              <a:t> a </a:t>
            </a:r>
            <a:r>
              <a:rPr lang="en-US" dirty="0" err="1">
                <a:latin typeface="Arial Narrow" panose="020B0606020202030204" pitchFamily="34" charset="0"/>
              </a:rPr>
              <a:t>melhorar</a:t>
            </a:r>
            <a:r>
              <a:rPr lang="en-US" dirty="0">
                <a:latin typeface="Arial Narrow" panose="020B0606020202030204" pitchFamily="34" charset="0"/>
              </a:rPr>
              <a:t> as </a:t>
            </a:r>
            <a:r>
              <a:rPr lang="en-US" dirty="0" err="1">
                <a:latin typeface="Arial Narrow" panose="020B0606020202030204" pitchFamily="34" charset="0"/>
              </a:rPr>
              <a:t>competências</a:t>
            </a:r>
            <a:r>
              <a:rPr lang="en-US" dirty="0">
                <a:latin typeface="Arial Narrow" panose="020B0606020202030204" pitchFamily="34" charset="0"/>
              </a:rPr>
              <a:t> </a:t>
            </a:r>
            <a:r>
              <a:rPr lang="en-US" dirty="0" err="1">
                <a:latin typeface="Arial Narrow" panose="020B0606020202030204" pitchFamily="34" charset="0"/>
              </a:rPr>
              <a:t>sociais</a:t>
            </a:r>
            <a:r>
              <a:rPr lang="en-US" dirty="0">
                <a:latin typeface="Arial Narrow" panose="020B0606020202030204" pitchFamily="34" charset="0"/>
              </a:rPr>
              <a:t> e a </a:t>
            </a:r>
            <a:r>
              <a:rPr lang="en-US" dirty="0" err="1">
                <a:latin typeface="Arial Narrow" panose="020B0606020202030204" pitchFamily="34" charset="0"/>
              </a:rPr>
              <a:t>comunicação</a:t>
            </a:r>
            <a:r>
              <a:rPr lang="en-US" dirty="0">
                <a:latin typeface="Arial Narrow" panose="020B0606020202030204" pitchFamily="34" charset="0"/>
              </a:rPr>
              <a:t> para </a:t>
            </a:r>
            <a:r>
              <a:rPr lang="en-US" dirty="0" err="1">
                <a:latin typeface="Arial Narrow" panose="020B0606020202030204" pitchFamily="34" charset="0"/>
              </a:rPr>
              <a:t>melhorar</a:t>
            </a:r>
            <a:r>
              <a:rPr lang="en-US" dirty="0">
                <a:latin typeface="Arial Narrow" panose="020B0606020202030204" pitchFamily="34" charset="0"/>
              </a:rPr>
              <a:t> </a:t>
            </a:r>
            <a:r>
              <a:rPr lang="en-US" dirty="0" err="1">
                <a:latin typeface="Arial Narrow" panose="020B0606020202030204" pitchFamily="34" charset="0"/>
              </a:rPr>
              <a:t>os</a:t>
            </a:r>
            <a:r>
              <a:rPr lang="en-US" dirty="0">
                <a:latin typeface="Arial Narrow" panose="020B0606020202030204" pitchFamily="34" charset="0"/>
              </a:rPr>
              <a:t> </a:t>
            </a:r>
            <a:r>
              <a:rPr lang="en-US" dirty="0" err="1">
                <a:latin typeface="Arial Narrow" panose="020B0606020202030204" pitchFamily="34" charset="0"/>
              </a:rPr>
              <a:t>relacionamentos</a:t>
            </a:r>
            <a:r>
              <a:rPr lang="en-US" dirty="0">
                <a:latin typeface="Arial Narrow" panose="020B0606020202030204" pitchFamily="34" charset="0"/>
              </a:rPr>
              <a:t> com </a:t>
            </a:r>
            <a:r>
              <a:rPr lang="en-US" dirty="0" err="1">
                <a:latin typeface="Arial Narrow" panose="020B0606020202030204" pitchFamily="34" charset="0"/>
              </a:rPr>
              <a:t>os</a:t>
            </a:r>
            <a:r>
              <a:rPr lang="en-US" dirty="0">
                <a:latin typeface="Arial Narrow" panose="020B0606020202030204" pitchFamily="34" charset="0"/>
              </a:rPr>
              <a:t> </a:t>
            </a:r>
            <a:r>
              <a:rPr lang="en-US" dirty="0" err="1">
                <a:latin typeface="Arial Narrow" panose="020B0606020202030204" pitchFamily="34" charset="0"/>
              </a:rPr>
              <a:t>seus</a:t>
            </a:r>
            <a:r>
              <a:rPr lang="en-US" dirty="0">
                <a:latin typeface="Arial Narrow" panose="020B0606020202030204" pitchFamily="34" charset="0"/>
              </a:rPr>
              <a:t> </a:t>
            </a:r>
            <a:r>
              <a:rPr lang="en-US" dirty="0" err="1">
                <a:latin typeface="Arial Narrow" panose="020B0606020202030204" pitchFamily="34" charset="0"/>
              </a:rPr>
              <a:t>formandos</a:t>
            </a:r>
            <a:r>
              <a:rPr lang="en-US" dirty="0">
                <a:latin typeface="Arial Narrow" panose="020B0606020202030204" pitchFamily="34" charset="0"/>
              </a:rPr>
              <a:t>, e </a:t>
            </a:r>
            <a:r>
              <a:rPr lang="en-US" dirty="0" err="1">
                <a:latin typeface="Arial Narrow" panose="020B0606020202030204" pitchFamily="34" charset="0"/>
              </a:rPr>
              <a:t>também</a:t>
            </a:r>
            <a:r>
              <a:rPr lang="en-US" dirty="0">
                <a:latin typeface="Arial Narrow" panose="020B0606020202030204" pitchFamily="34" charset="0"/>
              </a:rPr>
              <a:t> o facto de que as </a:t>
            </a:r>
            <a:r>
              <a:rPr lang="en-US" dirty="0" err="1">
                <a:latin typeface="Arial Narrow" panose="020B0606020202030204" pitchFamily="34" charset="0"/>
              </a:rPr>
              <a:t>competências</a:t>
            </a:r>
            <a:r>
              <a:rPr lang="en-US" dirty="0">
                <a:latin typeface="Arial Narrow" panose="020B0606020202030204" pitchFamily="34" charset="0"/>
              </a:rPr>
              <a:t> </a:t>
            </a:r>
            <a:r>
              <a:rPr lang="en-US" dirty="0" err="1">
                <a:latin typeface="Arial Narrow" panose="020B0606020202030204" pitchFamily="34" charset="0"/>
              </a:rPr>
              <a:t>sociais</a:t>
            </a:r>
            <a:r>
              <a:rPr lang="en-US" dirty="0">
                <a:latin typeface="Arial Narrow" panose="020B0606020202030204" pitchFamily="34" charset="0"/>
              </a:rPr>
              <a:t> </a:t>
            </a:r>
            <a:r>
              <a:rPr lang="en-US" dirty="0" err="1">
                <a:latin typeface="Arial Narrow" panose="020B0606020202030204" pitchFamily="34" charset="0"/>
              </a:rPr>
              <a:t>são</a:t>
            </a:r>
            <a:r>
              <a:rPr lang="en-US" dirty="0">
                <a:latin typeface="Arial Narrow" panose="020B0606020202030204" pitchFamily="34" charset="0"/>
              </a:rPr>
              <a:t> </a:t>
            </a:r>
            <a:r>
              <a:rPr lang="en-US" dirty="0" err="1">
                <a:latin typeface="Arial Narrow" panose="020B0606020202030204" pitchFamily="34" charset="0"/>
              </a:rPr>
              <a:t>necessárias</a:t>
            </a:r>
            <a:r>
              <a:rPr lang="en-US" dirty="0">
                <a:latin typeface="Arial Narrow" panose="020B0606020202030204" pitchFamily="34" charset="0"/>
              </a:rPr>
              <a:t> para </a:t>
            </a:r>
            <a:r>
              <a:rPr lang="en-US" dirty="0" err="1">
                <a:latin typeface="Arial Narrow" panose="020B0606020202030204" pitchFamily="34" charset="0"/>
              </a:rPr>
              <a:t>promover</a:t>
            </a:r>
            <a:r>
              <a:rPr lang="en-US" dirty="0">
                <a:latin typeface="Arial Narrow" panose="020B0606020202030204" pitchFamily="34" charset="0"/>
              </a:rPr>
              <a:t> </a:t>
            </a:r>
            <a:r>
              <a:rPr lang="en-US" dirty="0" err="1">
                <a:latin typeface="Arial Narrow" panose="020B0606020202030204" pitchFamily="34" charset="0"/>
              </a:rPr>
              <a:t>uma</a:t>
            </a:r>
            <a:r>
              <a:rPr lang="en-US" dirty="0">
                <a:latin typeface="Arial Narrow" panose="020B0606020202030204" pitchFamily="34" charset="0"/>
              </a:rPr>
              <a:t> </a:t>
            </a:r>
            <a:r>
              <a:rPr lang="en-US" dirty="0" err="1">
                <a:latin typeface="Arial Narrow" panose="020B0606020202030204" pitchFamily="34" charset="0"/>
              </a:rPr>
              <a:t>experiência</a:t>
            </a:r>
            <a:r>
              <a:rPr lang="en-US" dirty="0">
                <a:latin typeface="Arial Narrow" panose="020B0606020202030204" pitchFamily="34" charset="0"/>
              </a:rPr>
              <a:t> de </a:t>
            </a:r>
            <a:r>
              <a:rPr lang="en-US" dirty="0" err="1">
                <a:latin typeface="Arial Narrow" panose="020B0606020202030204" pitchFamily="34" charset="0"/>
              </a:rPr>
              <a:t>trabalho</a:t>
            </a:r>
            <a:r>
              <a:rPr lang="en-US" dirty="0">
                <a:latin typeface="Arial Narrow" panose="020B0606020202030204" pitchFamily="34" charset="0"/>
              </a:rPr>
              <a:t> </a:t>
            </a:r>
            <a:r>
              <a:rPr lang="en-US" dirty="0" err="1">
                <a:latin typeface="Arial Narrow" panose="020B0606020202030204" pitchFamily="34" charset="0"/>
              </a:rPr>
              <a:t>positiva</a:t>
            </a:r>
            <a:r>
              <a:rPr lang="en-US" dirty="0">
                <a:latin typeface="Arial Narrow" panose="020B0606020202030204" pitchFamily="34" charset="0"/>
              </a:rPr>
              <a:t>.</a:t>
            </a:r>
          </a:p>
          <a:p>
            <a:pPr marL="342900" indent="-342900">
              <a:buSzPct val="102000"/>
              <a:buFont typeface="Arial" panose="020B0604020202020204" pitchFamily="34" charset="0"/>
              <a:buChar char="•"/>
            </a:pPr>
            <a:endParaRPr lang="en-US" dirty="0">
              <a:latin typeface="Arial Narrow" panose="020B0606020202030204" pitchFamily="34" charset="0"/>
            </a:endParaRPr>
          </a:p>
          <a:p>
            <a:pPr marL="342900" indent="-342900">
              <a:buSzPct val="102000"/>
              <a:buFont typeface="Arial" panose="020B0604020202020204" pitchFamily="34" charset="0"/>
              <a:buChar char="•"/>
            </a:pPr>
            <a:r>
              <a:rPr lang="en-US" dirty="0">
                <a:latin typeface="Arial Narrow" panose="020B0606020202030204" pitchFamily="34" charset="0"/>
              </a:rPr>
              <a:t>A PEA, </a:t>
            </a:r>
            <a:r>
              <a:rPr lang="en-US" dirty="0" err="1">
                <a:latin typeface="Arial Narrow" panose="020B0606020202030204" pitchFamily="34" charset="0"/>
              </a:rPr>
              <a:t>em</a:t>
            </a:r>
            <a:r>
              <a:rPr lang="en-US" dirty="0">
                <a:latin typeface="Arial Narrow" panose="020B0606020202030204" pitchFamily="34" charset="0"/>
              </a:rPr>
              <a:t> conjunto com as </a:t>
            </a:r>
            <a:r>
              <a:rPr lang="en-US" dirty="0" err="1">
                <a:latin typeface="Arial Narrow" panose="020B0606020202030204" pitchFamily="34" charset="0"/>
              </a:rPr>
              <a:t>suas</a:t>
            </a:r>
            <a:r>
              <a:rPr lang="en-US" dirty="0">
                <a:latin typeface="Arial Narrow" panose="020B0606020202030204" pitchFamily="34" charset="0"/>
              </a:rPr>
              <a:t> </a:t>
            </a:r>
            <a:r>
              <a:rPr lang="en-US" dirty="0" err="1">
                <a:latin typeface="Arial Narrow" panose="020B0606020202030204" pitchFamily="34" charset="0"/>
              </a:rPr>
              <a:t>características</a:t>
            </a:r>
            <a:r>
              <a:rPr lang="en-US" dirty="0">
                <a:latin typeface="Arial Narrow" panose="020B0606020202030204" pitchFamily="34" charset="0"/>
              </a:rPr>
              <a:t> </a:t>
            </a:r>
            <a:r>
              <a:rPr lang="en-US" dirty="0" err="1">
                <a:latin typeface="Arial Narrow" panose="020B0606020202030204" pitchFamily="34" charset="0"/>
              </a:rPr>
              <a:t>sociais</a:t>
            </a:r>
            <a:r>
              <a:rPr lang="en-US" dirty="0">
                <a:latin typeface="Arial Narrow" panose="020B0606020202030204" pitchFamily="34" charset="0"/>
              </a:rPr>
              <a:t>, </a:t>
            </a:r>
            <a:r>
              <a:rPr lang="en-US" dirty="0" err="1">
                <a:latin typeface="Arial Narrow" panose="020B0606020202030204" pitchFamily="34" charset="0"/>
              </a:rPr>
              <a:t>comunicacionais</a:t>
            </a:r>
            <a:r>
              <a:rPr lang="en-US" dirty="0">
                <a:latin typeface="Arial Narrow" panose="020B0606020202030204" pitchFamily="34" charset="0"/>
              </a:rPr>
              <a:t>, e </a:t>
            </a:r>
            <a:r>
              <a:rPr lang="en-US" dirty="0" err="1">
                <a:latin typeface="Arial Narrow" panose="020B0606020202030204" pitchFamily="34" charset="0"/>
              </a:rPr>
              <a:t>comportamentais</a:t>
            </a:r>
            <a:r>
              <a:rPr lang="en-US" dirty="0">
                <a:latin typeface="Arial Narrow" panose="020B0606020202030204" pitchFamily="34" charset="0"/>
              </a:rPr>
              <a:t> </a:t>
            </a:r>
            <a:r>
              <a:rPr lang="en-US" dirty="0" err="1">
                <a:latin typeface="Arial Narrow" panose="020B0606020202030204" pitchFamily="34" charset="0"/>
              </a:rPr>
              <a:t>únicas</a:t>
            </a:r>
            <a:r>
              <a:rPr lang="en-US" dirty="0">
                <a:latin typeface="Arial Narrow" panose="020B0606020202030204" pitchFamily="34" charset="0"/>
              </a:rPr>
              <a:t>, </a:t>
            </a:r>
            <a:r>
              <a:rPr lang="en-US" dirty="0" err="1">
                <a:latin typeface="Arial Narrow" panose="020B0606020202030204" pitchFamily="34" charset="0"/>
              </a:rPr>
              <a:t>traduz</a:t>
            </a:r>
            <a:r>
              <a:rPr lang="en-US" dirty="0">
                <a:latin typeface="Arial Narrow" panose="020B0606020202030204" pitchFamily="34" charset="0"/>
              </a:rPr>
              <a:t>-se </a:t>
            </a:r>
            <a:r>
              <a:rPr lang="en-US" dirty="0" err="1">
                <a:latin typeface="Arial Narrow" panose="020B0606020202030204" pitchFamily="34" charset="0"/>
              </a:rPr>
              <a:t>na</a:t>
            </a:r>
            <a:r>
              <a:rPr lang="en-US" dirty="0">
                <a:latin typeface="Arial Narrow" panose="020B0606020202030204" pitchFamily="34" charset="0"/>
              </a:rPr>
              <a:t> </a:t>
            </a:r>
            <a:r>
              <a:rPr lang="en-US" dirty="0" err="1">
                <a:latin typeface="Arial Narrow" panose="020B0606020202030204" pitchFamily="34" charset="0"/>
              </a:rPr>
              <a:t>necessidade</a:t>
            </a:r>
            <a:r>
              <a:rPr lang="en-US" dirty="0">
                <a:latin typeface="Arial Narrow" panose="020B0606020202030204" pitchFamily="34" charset="0"/>
              </a:rPr>
              <a:t> de </a:t>
            </a:r>
            <a:r>
              <a:rPr lang="en-US" dirty="0" err="1">
                <a:latin typeface="Arial Narrow" panose="020B0606020202030204" pitchFamily="34" charset="0"/>
              </a:rPr>
              <a:t>serviços</a:t>
            </a:r>
            <a:r>
              <a:rPr lang="en-US" dirty="0">
                <a:latin typeface="Arial Narrow" panose="020B0606020202030204" pitchFamily="34" charset="0"/>
              </a:rPr>
              <a:t> que </a:t>
            </a:r>
            <a:r>
              <a:rPr lang="en-US" dirty="0" err="1">
                <a:latin typeface="Arial Narrow" panose="020B0606020202030204" pitchFamily="34" charset="0"/>
              </a:rPr>
              <a:t>ajudem</a:t>
            </a:r>
            <a:r>
              <a:rPr lang="en-US" dirty="0">
                <a:latin typeface="Arial Narrow" panose="020B0606020202030204" pitchFamily="34" charset="0"/>
              </a:rPr>
              <a:t> a </a:t>
            </a:r>
            <a:r>
              <a:rPr lang="en-US" dirty="0" err="1">
                <a:latin typeface="Arial Narrow" panose="020B0606020202030204" pitchFamily="34" charset="0"/>
              </a:rPr>
              <a:t>alcançar</a:t>
            </a:r>
            <a:r>
              <a:rPr lang="en-US" dirty="0">
                <a:latin typeface="Arial Narrow" panose="020B0606020202030204" pitchFamily="34" charset="0"/>
              </a:rPr>
              <a:t> o </a:t>
            </a:r>
            <a:r>
              <a:rPr lang="en-US" dirty="0" err="1">
                <a:latin typeface="Arial Narrow" panose="020B0606020202030204" pitchFamily="34" charset="0"/>
              </a:rPr>
              <a:t>sucesso</a:t>
            </a:r>
            <a:r>
              <a:rPr lang="en-US" dirty="0">
                <a:latin typeface="Arial Narrow" panose="020B0606020202030204" pitchFamily="34" charset="0"/>
              </a:rPr>
              <a:t> </a:t>
            </a:r>
            <a:r>
              <a:rPr lang="en-US" dirty="0" err="1">
                <a:latin typeface="Arial Narrow" panose="020B0606020202030204" pitchFamily="34" charset="0"/>
              </a:rPr>
              <a:t>na</a:t>
            </a:r>
            <a:r>
              <a:rPr lang="en-US" dirty="0">
                <a:latin typeface="Arial Narrow" panose="020B0606020202030204" pitchFamily="34" charset="0"/>
              </a:rPr>
              <a:t> </a:t>
            </a:r>
            <a:r>
              <a:rPr lang="en-US" dirty="0" err="1">
                <a:latin typeface="Arial Narrow" panose="020B0606020202030204" pitchFamily="34" charset="0"/>
              </a:rPr>
              <a:t>vida</a:t>
            </a:r>
            <a:r>
              <a:rPr lang="en-US" dirty="0">
                <a:latin typeface="Arial Narrow" panose="020B0606020202030204" pitchFamily="34" charset="0"/>
              </a:rPr>
              <a:t>.</a:t>
            </a:r>
            <a:endParaRPr lang="pt-PT" dirty="0">
              <a:latin typeface="Arial Narrow" panose="020B0606020202030204" pitchFamily="34" charset="0"/>
            </a:endParaRPr>
          </a:p>
          <a:p>
            <a:pPr>
              <a:buSzPct val="102000"/>
            </a:pPr>
            <a:endParaRPr lang="pt-PT" dirty="0">
              <a:latin typeface="Arial Narrow" panose="020B0606020202030204" pitchFamily="34" charset="0"/>
            </a:endParaRPr>
          </a:p>
        </p:txBody>
      </p:sp>
    </p:spTree>
    <p:extLst>
      <p:ext uri="{BB962C8B-B14F-4D97-AF65-F5344CB8AC3E}">
        <p14:creationId xmlns:p14="http://schemas.microsoft.com/office/powerpoint/2010/main" val="1222126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29</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2743201"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kern="0" dirty="0" err="1">
                <a:solidFill>
                  <a:prstClr val="black"/>
                </a:solidFill>
                <a:latin typeface="Arial Narrow" panose="020B0606020202030204" pitchFamily="34" charset="0"/>
              </a:rPr>
              <a:t>Referências</a:t>
            </a:r>
            <a:endParaRPr lang="en-US" sz="400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APA. (2013</a:t>
            </a:r>
            <a:r>
              <a:rPr lang="en-US" sz="1600" i="1" dirty="0">
                <a:latin typeface="Arial" panose="020B0604020202020204" pitchFamily="34" charset="0"/>
                <a:cs typeface="Arial" panose="020B0604020202020204" pitchFamily="34" charset="0"/>
              </a:rPr>
              <a:t>). American Psychiatric Association: Diagnostic and statistical manual of mental disorders</a:t>
            </a:r>
            <a:r>
              <a:rPr lang="en-US"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American</a:t>
            </a:r>
            <a:r>
              <a:rPr lang="pt-PT"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Psychiatric</a:t>
            </a:r>
            <a:r>
              <a:rPr lang="pt-PT"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Association</a:t>
            </a:r>
            <a:r>
              <a:rPr lang="pt-PT"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ASHA. (2021). </a:t>
            </a:r>
            <a:r>
              <a:rPr lang="en-US" sz="1600" i="1" dirty="0">
                <a:latin typeface="Arial" panose="020B0604020202020204" pitchFamily="34" charset="0"/>
                <a:cs typeface="Arial" panose="020B0604020202020204" pitchFamily="34" charset="0"/>
              </a:rPr>
              <a:t>Autism spectrum disorder</a:t>
            </a:r>
            <a:r>
              <a:rPr lang="en-US" sz="1600" dirty="0">
                <a:latin typeface="Arial" panose="020B0604020202020204" pitchFamily="34" charset="0"/>
                <a:cs typeface="Arial" panose="020B0604020202020204" pitchFamily="34" charset="0"/>
              </a:rPr>
              <a:t>. Retrieved at </a:t>
            </a:r>
            <a:r>
              <a:rPr lang="en-US" sz="1600" dirty="0">
                <a:latin typeface="Arial" panose="020B0604020202020204" pitchFamily="34" charset="0"/>
                <a:cs typeface="Arial" panose="020B0604020202020204" pitchFamily="34" charset="0"/>
                <a:hlinkClick r:id="rId2"/>
              </a:rPr>
              <a:t>https://www.asha.org/practice-portal/clinical-topics/autism/#collapse_6</a:t>
            </a: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ASHA. (2021).  </a:t>
            </a:r>
            <a:r>
              <a:rPr lang="en-US" sz="1600" i="1" dirty="0">
                <a:latin typeface="Arial" panose="020B0604020202020204" pitchFamily="34" charset="0"/>
                <a:cs typeface="Arial" panose="020B0604020202020204" pitchFamily="34" charset="0"/>
              </a:rPr>
              <a:t>Components of social communication. </a:t>
            </a:r>
            <a:r>
              <a:rPr lang="en-US" sz="1600" dirty="0">
                <a:latin typeface="Arial" panose="020B0604020202020204" pitchFamily="34" charset="0"/>
                <a:cs typeface="Arial" panose="020B0604020202020204" pitchFamily="34" charset="0"/>
              </a:rPr>
              <a:t>Retrieved at </a:t>
            </a:r>
            <a:r>
              <a:rPr lang="pt-PT" sz="1600" u="sng" dirty="0" err="1">
                <a:solidFill>
                  <a:schemeClr val="accent1">
                    <a:lumMod val="75000"/>
                  </a:schemeClr>
                </a:solidFill>
                <a:latin typeface="Arial" panose="020B0604020202020204" pitchFamily="34" charset="0"/>
                <a:cs typeface="Arial" panose="020B0604020202020204" pitchFamily="34" charset="0"/>
              </a:rPr>
              <a:t>https</a:t>
            </a:r>
            <a:r>
              <a:rPr lang="pt-PT" sz="1600" u="sng" dirty="0">
                <a:solidFill>
                  <a:schemeClr val="accent1">
                    <a:lumMod val="75000"/>
                  </a:schemeClr>
                </a:solidFill>
                <a:latin typeface="Arial" panose="020B0604020202020204" pitchFamily="34" charset="0"/>
                <a:cs typeface="Arial" panose="020B0604020202020204" pitchFamily="34" charset="0"/>
              </a:rPr>
              <a:t>://</a:t>
            </a:r>
            <a:r>
              <a:rPr lang="pt-PT" sz="1600" u="sng" dirty="0" err="1">
                <a:solidFill>
                  <a:schemeClr val="accent1">
                    <a:lumMod val="75000"/>
                  </a:schemeClr>
                </a:solidFill>
                <a:latin typeface="Arial" panose="020B0604020202020204" pitchFamily="34" charset="0"/>
                <a:cs typeface="Arial" panose="020B0604020202020204" pitchFamily="34" charset="0"/>
              </a:rPr>
              <a:t>www.asha.org</a:t>
            </a:r>
            <a:r>
              <a:rPr lang="pt-PT" sz="1600" u="sng" dirty="0">
                <a:solidFill>
                  <a:schemeClr val="accent1">
                    <a:lumMod val="75000"/>
                  </a:schemeClr>
                </a:solidFill>
                <a:latin typeface="Arial" panose="020B0604020202020204" pitchFamily="34" charset="0"/>
                <a:cs typeface="Arial" panose="020B0604020202020204" pitchFamily="34" charset="0"/>
              </a:rPr>
              <a:t>/</a:t>
            </a:r>
            <a:r>
              <a:rPr lang="pt-PT" sz="1600" u="sng" dirty="0" err="1">
                <a:solidFill>
                  <a:schemeClr val="accent1">
                    <a:lumMod val="75000"/>
                  </a:schemeClr>
                </a:solidFill>
                <a:latin typeface="Arial" panose="020B0604020202020204" pitchFamily="34" charset="0"/>
                <a:cs typeface="Arial" panose="020B0604020202020204" pitchFamily="34" charset="0"/>
              </a:rPr>
              <a:t>practice</a:t>
            </a:r>
            <a:r>
              <a:rPr lang="pt-PT" sz="1600" u="sng" dirty="0">
                <a:solidFill>
                  <a:schemeClr val="accent1">
                    <a:lumMod val="75000"/>
                  </a:schemeClr>
                </a:solidFill>
                <a:latin typeface="Arial" panose="020B0604020202020204" pitchFamily="34" charset="0"/>
                <a:cs typeface="Arial" panose="020B0604020202020204" pitchFamily="34" charset="0"/>
              </a:rPr>
              <a:t>-portal/</a:t>
            </a:r>
            <a:r>
              <a:rPr lang="pt-PT" sz="1600" u="sng" dirty="0" err="1">
                <a:solidFill>
                  <a:schemeClr val="accent1">
                    <a:lumMod val="75000"/>
                  </a:schemeClr>
                </a:solidFill>
                <a:latin typeface="Arial" panose="020B0604020202020204" pitchFamily="34" charset="0"/>
                <a:cs typeface="Arial" panose="020B0604020202020204" pitchFamily="34" charset="0"/>
              </a:rPr>
              <a:t>clinical-topics</a:t>
            </a:r>
            <a:r>
              <a:rPr lang="pt-PT" sz="1600" u="sng" dirty="0">
                <a:solidFill>
                  <a:schemeClr val="accent1">
                    <a:lumMod val="75000"/>
                  </a:schemeClr>
                </a:solidFill>
                <a:latin typeface="Arial" panose="020B0604020202020204" pitchFamily="34" charset="0"/>
                <a:cs typeface="Arial" panose="020B0604020202020204" pitchFamily="34" charset="0"/>
              </a:rPr>
              <a:t>/social-</a:t>
            </a:r>
            <a:r>
              <a:rPr lang="pt-PT" sz="1600" u="sng" dirty="0" err="1">
                <a:solidFill>
                  <a:schemeClr val="accent1">
                    <a:lumMod val="75000"/>
                  </a:schemeClr>
                </a:solidFill>
                <a:latin typeface="Arial" panose="020B0604020202020204" pitchFamily="34" charset="0"/>
                <a:cs typeface="Arial" panose="020B0604020202020204" pitchFamily="34" charset="0"/>
              </a:rPr>
              <a:t>communication</a:t>
            </a:r>
            <a:r>
              <a:rPr lang="pt-PT" sz="1600" u="sng" dirty="0">
                <a:solidFill>
                  <a:schemeClr val="accent1">
                    <a:lumMod val="75000"/>
                  </a:schemeClr>
                </a:solidFill>
                <a:latin typeface="Arial" panose="020B0604020202020204" pitchFamily="34" charset="0"/>
                <a:cs typeface="Arial" panose="020B0604020202020204" pitchFamily="34" charset="0"/>
              </a:rPr>
              <a:t>-</a:t>
            </a:r>
            <a:r>
              <a:rPr lang="pt-PT" sz="1600" u="sng" dirty="0" err="1">
                <a:solidFill>
                  <a:schemeClr val="accent1">
                    <a:lumMod val="75000"/>
                  </a:schemeClr>
                </a:solidFill>
                <a:latin typeface="Arial" panose="020B0604020202020204" pitchFamily="34" charset="0"/>
                <a:cs typeface="Arial" panose="020B0604020202020204" pitchFamily="34" charset="0"/>
              </a:rPr>
              <a:t>disorder</a:t>
            </a:r>
            <a:r>
              <a:rPr lang="pt-PT" sz="1600" u="sng" dirty="0">
                <a:solidFill>
                  <a:schemeClr val="accent1">
                    <a:lumMod val="75000"/>
                  </a:schemeClr>
                </a:solidFill>
                <a:latin typeface="Arial" panose="020B0604020202020204" pitchFamily="34" charset="0"/>
                <a:cs typeface="Arial" panose="020B0604020202020204" pitchFamily="34" charset="0"/>
              </a:rPr>
              <a:t>/</a:t>
            </a:r>
            <a:r>
              <a:rPr lang="pt-PT" sz="1600" u="sng" dirty="0" err="1">
                <a:solidFill>
                  <a:schemeClr val="accent1">
                    <a:lumMod val="75000"/>
                  </a:schemeClr>
                </a:solidFill>
                <a:latin typeface="Arial" panose="020B0604020202020204" pitchFamily="34" charset="0"/>
                <a:cs typeface="Arial" panose="020B0604020202020204" pitchFamily="34" charset="0"/>
              </a:rPr>
              <a:t>components</a:t>
            </a:r>
            <a:r>
              <a:rPr lang="pt-PT" sz="1600" u="sng" dirty="0">
                <a:solidFill>
                  <a:schemeClr val="accent1">
                    <a:lumMod val="75000"/>
                  </a:schemeClr>
                </a:solidFill>
                <a:latin typeface="Arial" panose="020B0604020202020204" pitchFamily="34" charset="0"/>
                <a:cs typeface="Arial" panose="020B0604020202020204" pitchFamily="34" charset="0"/>
              </a:rPr>
              <a:t>-</a:t>
            </a:r>
            <a:r>
              <a:rPr lang="pt-PT" sz="1600" u="sng" dirty="0" err="1">
                <a:solidFill>
                  <a:schemeClr val="accent1">
                    <a:lumMod val="75000"/>
                  </a:schemeClr>
                </a:solidFill>
                <a:latin typeface="Arial" panose="020B0604020202020204" pitchFamily="34" charset="0"/>
                <a:cs typeface="Arial" panose="020B0604020202020204" pitchFamily="34" charset="0"/>
              </a:rPr>
              <a:t>of</a:t>
            </a:r>
            <a:r>
              <a:rPr lang="pt-PT" sz="1600" u="sng" dirty="0">
                <a:solidFill>
                  <a:schemeClr val="accent1">
                    <a:lumMod val="75000"/>
                  </a:schemeClr>
                </a:solidFill>
                <a:latin typeface="Arial" panose="020B0604020202020204" pitchFamily="34" charset="0"/>
                <a:cs typeface="Arial" panose="020B0604020202020204" pitchFamily="34" charset="0"/>
              </a:rPr>
              <a:t>-social-</a:t>
            </a:r>
            <a:r>
              <a:rPr lang="pt-PT" sz="1600" u="sng" dirty="0" err="1">
                <a:solidFill>
                  <a:schemeClr val="accent1">
                    <a:lumMod val="75000"/>
                  </a:schemeClr>
                </a:solidFill>
                <a:latin typeface="Arial" panose="020B0604020202020204" pitchFamily="34" charset="0"/>
                <a:cs typeface="Arial" panose="020B0604020202020204" pitchFamily="34" charset="0"/>
              </a:rPr>
              <a:t>communication</a:t>
            </a:r>
            <a:r>
              <a:rPr lang="pt-PT" sz="1600" u="sng" dirty="0">
                <a:solidFill>
                  <a:schemeClr val="accent1">
                    <a:lumMod val="75000"/>
                  </a:schemeClr>
                </a:solidFill>
                <a:latin typeface="Arial" panose="020B0604020202020204" pitchFamily="34" charset="0"/>
                <a:cs typeface="Arial" panose="020B0604020202020204" pitchFamily="34" charset="0"/>
              </a:rPr>
              <a:t>/ </a:t>
            </a:r>
            <a:endParaRPr lang="en-US" sz="1600" u="sng" dirty="0">
              <a:solidFill>
                <a:schemeClr val="accent1">
                  <a:lumMod val="7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Garcia Winner, M.</a:t>
            </a:r>
            <a:r>
              <a:rPr lang="en-US" sz="1600" b="1"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&amp; Crooke, P. J. (2009). Social thinking: A training paradigm for professionals and treatment approach for individuals with social learning/social pragmatic challenges. </a:t>
            </a:r>
            <a:r>
              <a:rPr lang="en-US" sz="1600" i="1" dirty="0">
                <a:latin typeface="Arial" panose="020B0604020202020204" pitchFamily="34" charset="0"/>
                <a:cs typeface="Arial" panose="020B0604020202020204" pitchFamily="34" charset="0"/>
              </a:rPr>
              <a:t>Perspectives on Language Learning and Education, 16</a:t>
            </a:r>
            <a:r>
              <a:rPr lang="en-US" sz="1600" dirty="0">
                <a:latin typeface="Arial" panose="020B0604020202020204" pitchFamily="34" charset="0"/>
                <a:cs typeface="Arial" panose="020B0604020202020204" pitchFamily="34" charset="0"/>
              </a:rPr>
              <a:t>(2), 62–69. </a:t>
            </a:r>
            <a:r>
              <a:rPr lang="en-US" sz="1600" dirty="0">
                <a:latin typeface="Arial" panose="020B0604020202020204" pitchFamily="34" charset="0"/>
                <a:cs typeface="Arial" panose="020B0604020202020204" pitchFamily="34" charset="0"/>
                <a:hlinkClick r:id="rId3"/>
              </a:rPr>
              <a:t>https://doi.org/10.1044/lle16.2.62</a:t>
            </a: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Garcia Winner, M., &amp; Crooke, P. J. (2011, January 18). Social communication strategies for adolescents with autism. </a:t>
            </a:r>
            <a:r>
              <a:rPr lang="pt-PT" sz="1600" i="1" dirty="0" err="1">
                <a:latin typeface="Arial" panose="020B0604020202020204" pitchFamily="34" charset="0"/>
                <a:cs typeface="Arial" panose="020B0604020202020204" pitchFamily="34" charset="0"/>
              </a:rPr>
              <a:t>The</a:t>
            </a:r>
            <a:r>
              <a:rPr lang="pt-PT" sz="1600" i="1" dirty="0">
                <a:latin typeface="Arial" panose="020B0604020202020204" pitchFamily="34" charset="0"/>
                <a:cs typeface="Arial" panose="020B0604020202020204" pitchFamily="34" charset="0"/>
              </a:rPr>
              <a:t> ASHA Leader 16</a:t>
            </a:r>
            <a:r>
              <a:rPr lang="pt-PT" sz="1600" dirty="0">
                <a:latin typeface="Arial" panose="020B0604020202020204" pitchFamily="34" charset="0"/>
                <a:cs typeface="Arial" panose="020B0604020202020204" pitchFamily="34" charset="0"/>
              </a:rPr>
              <a:t>(1), 8–11. </a:t>
            </a:r>
            <a:r>
              <a:rPr lang="pt-PT" sz="1600" dirty="0">
                <a:latin typeface="Arial" panose="020B0604020202020204" pitchFamily="34" charset="0"/>
                <a:cs typeface="Arial" panose="020B0604020202020204" pitchFamily="34" charset="0"/>
                <a:hlinkClick r:id="rId4"/>
              </a:rPr>
              <a:t>https://doi.org/10.1044/leader.FTR1.16012011.8</a:t>
            </a:r>
            <a:endParaRPr lang="pt-PT"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err="1">
                <a:latin typeface="Arial" panose="020B0604020202020204" pitchFamily="34" charset="0"/>
                <a:cs typeface="Arial" panose="020B0604020202020204" pitchFamily="34" charset="0"/>
              </a:rPr>
              <a:t>Geurts</a:t>
            </a:r>
            <a:r>
              <a:rPr lang="en-US" sz="1600" dirty="0">
                <a:latin typeface="Arial" panose="020B0604020202020204" pitchFamily="34" charset="0"/>
                <a:cs typeface="Arial" panose="020B0604020202020204" pitchFamily="34" charset="0"/>
              </a:rPr>
              <a:t>, H. M., &amp; Jansen, M. D. (2012). A retrospective chart study: The pathway to a diagnosis for adults referred for ASD assessment. </a:t>
            </a:r>
            <a:r>
              <a:rPr lang="en-US" sz="1600" i="1" dirty="0">
                <a:latin typeface="Arial" panose="020B0604020202020204" pitchFamily="34" charset="0"/>
                <a:cs typeface="Arial" panose="020B0604020202020204" pitchFamily="34" charset="0"/>
              </a:rPr>
              <a:t>Autism, 16</a:t>
            </a:r>
            <a:r>
              <a:rPr lang="en-US" sz="1600" dirty="0">
                <a:latin typeface="Arial" panose="020B0604020202020204" pitchFamily="34" charset="0"/>
                <a:cs typeface="Arial" panose="020B0604020202020204" pitchFamily="34" charset="0"/>
              </a:rPr>
              <a:t>(3), 299–305. </a:t>
            </a:r>
            <a:r>
              <a:rPr lang="en-US" sz="1600" dirty="0">
                <a:latin typeface="Arial" panose="020B0604020202020204" pitchFamily="34" charset="0"/>
                <a:cs typeface="Arial" panose="020B0604020202020204" pitchFamily="34" charset="0"/>
                <a:hlinkClick r:id="rId5"/>
              </a:rPr>
              <a:t>https://doi.org/10.1177/1362361311421775</a:t>
            </a: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Greene, J., &amp;  Burleson, B. (2003). </a:t>
            </a:r>
            <a:r>
              <a:rPr lang="en-US" sz="1600" i="1" dirty="0">
                <a:latin typeface="Arial" panose="020B0604020202020204" pitchFamily="34" charset="0"/>
                <a:cs typeface="Arial" panose="020B0604020202020204" pitchFamily="34" charset="0"/>
              </a:rPr>
              <a:t>Handbook of communication</a:t>
            </a:r>
            <a:r>
              <a:rPr lang="pt-PT" sz="1600" i="1"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and social interaction skills.</a:t>
            </a:r>
            <a:r>
              <a:rPr lang="en-US" sz="1600" dirty="0">
                <a:latin typeface="Arial" panose="020B0604020202020204" pitchFamily="34" charset="0"/>
                <a:cs typeface="Arial" panose="020B0604020202020204" pitchFamily="34" charset="0"/>
              </a:rPr>
              <a:t> Lawrence Erlbaum Associates Publishers. </a:t>
            </a: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Justin, L. (2017). </a:t>
            </a:r>
            <a:r>
              <a:rPr lang="en-US" sz="1600" i="1" dirty="0">
                <a:latin typeface="Arial" panose="020B0604020202020204" pitchFamily="34" charset="0"/>
                <a:cs typeface="Arial" panose="020B0604020202020204" pitchFamily="34" charset="0"/>
              </a:rPr>
              <a:t>Handbook of social skills and autism spectrum disorder</a:t>
            </a:r>
            <a:r>
              <a:rPr lang="en-US" sz="1600" dirty="0">
                <a:latin typeface="Arial" panose="020B0604020202020204" pitchFamily="34" charset="0"/>
                <a:cs typeface="Arial" panose="020B0604020202020204" pitchFamily="34" charset="0"/>
              </a:rPr>
              <a:t>. </a:t>
            </a:r>
            <a:r>
              <a:rPr lang="pt-PT" sz="1600" dirty="0">
                <a:latin typeface="Arial" panose="020B0604020202020204" pitchFamily="34" charset="0"/>
                <a:cs typeface="Arial" panose="020B0604020202020204" pitchFamily="34" charset="0"/>
              </a:rPr>
              <a:t>Springer </a:t>
            </a:r>
            <a:r>
              <a:rPr lang="pt-PT" sz="1600" dirty="0" err="1">
                <a:latin typeface="Arial" panose="020B0604020202020204" pitchFamily="34" charset="0"/>
                <a:cs typeface="Arial" panose="020B0604020202020204" pitchFamily="34" charset="0"/>
              </a:rPr>
              <a:t>International</a:t>
            </a:r>
            <a:r>
              <a:rPr lang="pt-PT"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Publishing</a:t>
            </a:r>
            <a:r>
              <a:rPr lang="pt-PT"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2420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3</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743200" cy="1009651"/>
          </a:xfrm>
          <a:prstGeom prst="rect">
            <a:avLst/>
          </a:prstGeom>
          <a:solidFill>
            <a:srgbClr val="FFF2CC"/>
          </a:solidFill>
          <a:ln>
            <a:noFill/>
          </a:ln>
        </p:spPr>
        <p:txBody>
          <a:bodyPr spcFirstLastPara="1" wrap="square" lIns="121900" tIns="60933" rIns="121900" bIns="60933" anchor="ctr" anchorCtr="0">
            <a:noAutofit/>
          </a:bodyPr>
          <a:lstStyle/>
          <a:p>
            <a:pPr algn="ctr"/>
            <a:r>
              <a:rPr lang="it" sz="4800" b="1" dirty="0">
                <a:solidFill>
                  <a:srgbClr val="000000"/>
                </a:solidFill>
                <a:latin typeface="Arial Narrow"/>
                <a:ea typeface="Arial Narrow"/>
                <a:cs typeface="Arial Narrow"/>
                <a:sym typeface="Arial Narrow"/>
              </a:rPr>
              <a:t>Objetivo     </a:t>
            </a:r>
            <a:endParaRPr sz="3600" dirty="0"/>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defTabSz="685800"/>
            <a:r>
              <a:rPr lang="en-US" sz="3200" b="1" dirty="0" err="1">
                <a:latin typeface="Arial Narrow" panose="020B0606020202030204" pitchFamily="34" charset="0"/>
              </a:rPr>
              <a:t>Módulo</a:t>
            </a:r>
            <a:r>
              <a:rPr lang="en-US" sz="3200" b="1" dirty="0">
                <a:latin typeface="Arial Narrow" panose="020B0606020202030204" pitchFamily="34" charset="0"/>
              </a:rPr>
              <a:t> 4: </a:t>
            </a:r>
            <a:r>
              <a:rPr lang="en-US" sz="3200" b="1" dirty="0" err="1">
                <a:latin typeface="Arial Narrow" panose="020B0606020202030204" pitchFamily="34" charset="0"/>
              </a:rPr>
              <a:t>Comunicação</a:t>
            </a:r>
            <a:r>
              <a:rPr lang="en-US" sz="3200" b="1" dirty="0">
                <a:latin typeface="Arial Narrow" panose="020B0606020202030204" pitchFamily="34" charset="0"/>
              </a:rPr>
              <a:t> social e </a:t>
            </a:r>
            <a:r>
              <a:rPr lang="en-US" sz="3200" b="1" dirty="0" err="1">
                <a:latin typeface="Arial Narrow" panose="020B0606020202030204" pitchFamily="34" charset="0"/>
              </a:rPr>
              <a:t>competências</a:t>
            </a:r>
            <a:r>
              <a:rPr lang="en-US" sz="3200" b="1" dirty="0">
                <a:latin typeface="Arial Narrow" panose="020B0606020202030204" pitchFamily="34" charset="0"/>
              </a:rPr>
              <a:t> </a:t>
            </a:r>
            <a:r>
              <a:rPr lang="en-US" sz="3200" b="1" dirty="0" err="1">
                <a:latin typeface="Arial Narrow" panose="020B0606020202030204" pitchFamily="34" charset="0"/>
              </a:rPr>
              <a:t>sociais</a:t>
            </a:r>
            <a:r>
              <a:rPr lang="en-US" sz="3200" b="1" dirty="0">
                <a:latin typeface="Arial Narrow" panose="020B0606020202030204" pitchFamily="34" charset="0"/>
              </a:rPr>
              <a:t> para lidar com </a:t>
            </a:r>
            <a:r>
              <a:rPr lang="en-US" sz="3200" b="1" dirty="0" err="1">
                <a:latin typeface="Arial Narrow" panose="020B0606020202030204" pitchFamily="34" charset="0"/>
              </a:rPr>
              <a:t>pessoas</a:t>
            </a:r>
            <a:r>
              <a:rPr lang="en-US" sz="3200" b="1" dirty="0">
                <a:latin typeface="Arial Narrow" panose="020B0606020202030204" pitchFamily="34" charset="0"/>
              </a:rPr>
              <a:t> com </a:t>
            </a:r>
            <a:r>
              <a:rPr lang="en-US" sz="3200" b="1" dirty="0" err="1">
                <a:latin typeface="Arial Narrow" panose="020B0606020202030204" pitchFamily="34" charset="0"/>
              </a:rPr>
              <a:t>perturbação</a:t>
            </a:r>
            <a:r>
              <a:rPr lang="en-US" sz="3200" b="1" dirty="0">
                <a:latin typeface="Arial Narrow" panose="020B0606020202030204" pitchFamily="34" charset="0"/>
              </a:rPr>
              <a:t> do </a:t>
            </a:r>
            <a:r>
              <a:rPr lang="en-US" sz="3200" b="1" dirty="0" err="1">
                <a:latin typeface="Arial Narrow" panose="020B0606020202030204" pitchFamily="34" charset="0"/>
              </a:rPr>
              <a:t>espectro</a:t>
            </a:r>
            <a:r>
              <a:rPr lang="en-US" sz="3200" b="1" dirty="0">
                <a:latin typeface="Arial Narrow" panose="020B0606020202030204" pitchFamily="34" charset="0"/>
              </a:rPr>
              <a:t> do </a:t>
            </a:r>
            <a:r>
              <a:rPr lang="en-US" sz="3200" b="1" dirty="0" err="1">
                <a:latin typeface="Arial Narrow" panose="020B0606020202030204" pitchFamily="34" charset="0"/>
              </a:rPr>
              <a:t>autismo</a:t>
            </a:r>
            <a:r>
              <a:rPr lang="en-US" sz="3200" b="1" dirty="0">
                <a:latin typeface="Arial Narrow" panose="020B0606020202030204" pitchFamily="34" charset="0"/>
              </a:rPr>
              <a:t> (PEA)</a:t>
            </a:r>
            <a:endParaRPr lang="pt-PT" sz="3200" b="1" dirty="0">
              <a:latin typeface="Arial Narrow" panose="020B0606020202030204" pitchFamily="34" charset="0"/>
            </a:endParaRPr>
          </a:p>
          <a:p>
            <a:pPr algn="ctr" defTabSz="685800"/>
            <a:endParaRPr lang="en-US" sz="3200" b="1" dirty="0">
              <a:latin typeface="Arial Narrow" panose="020B0606020202030204" pitchFamily="34" charset="0"/>
            </a:endParaRPr>
          </a:p>
          <a:p>
            <a:pPr algn="just" defTabSz="685800">
              <a:lnSpc>
                <a:spcPct val="150000"/>
              </a:lnSpc>
            </a:pPr>
            <a:r>
              <a:rPr lang="en-GB" sz="3200" dirty="0" err="1">
                <a:latin typeface="Arial Narrow" panose="020B0606020202030204" pitchFamily="34" charset="0"/>
              </a:rPr>
              <a:t>Desenvolver</a:t>
            </a:r>
            <a:r>
              <a:rPr lang="en-GB" sz="3200" dirty="0">
                <a:latin typeface="Arial Narrow" panose="020B0606020202030204" pitchFamily="34" charset="0"/>
              </a:rPr>
              <a:t> a </a:t>
            </a:r>
            <a:r>
              <a:rPr lang="en-GB" sz="3200" dirty="0" err="1">
                <a:latin typeface="Arial Narrow" panose="020B0606020202030204" pitchFamily="34" charset="0"/>
              </a:rPr>
              <a:t>comunicação</a:t>
            </a:r>
            <a:r>
              <a:rPr lang="en-GB" sz="3200" dirty="0">
                <a:latin typeface="Arial Narrow" panose="020B0606020202030204" pitchFamily="34" charset="0"/>
              </a:rPr>
              <a:t> social e as </a:t>
            </a:r>
            <a:r>
              <a:rPr lang="en-GB" sz="3200" dirty="0" err="1">
                <a:latin typeface="Arial Narrow" panose="020B0606020202030204" pitchFamily="34" charset="0"/>
              </a:rPr>
              <a:t>competências</a:t>
            </a:r>
            <a:r>
              <a:rPr lang="en-GB" sz="3200" dirty="0">
                <a:latin typeface="Arial Narrow" panose="020B0606020202030204" pitchFamily="34" charset="0"/>
              </a:rPr>
              <a:t> de </a:t>
            </a:r>
            <a:r>
              <a:rPr lang="en-GB" sz="3200" dirty="0" err="1">
                <a:latin typeface="Arial Narrow" panose="020B0606020202030204" pitchFamily="34" charset="0"/>
              </a:rPr>
              <a:t>interação</a:t>
            </a:r>
            <a:r>
              <a:rPr lang="en-GB" sz="3200" dirty="0">
                <a:latin typeface="Arial Narrow" panose="020B0606020202030204" pitchFamily="34" charset="0"/>
              </a:rPr>
              <a:t> social das </a:t>
            </a:r>
            <a:r>
              <a:rPr lang="en-GB" sz="3200" dirty="0" err="1">
                <a:latin typeface="Arial Narrow" panose="020B0606020202030204" pitchFamily="34" charset="0"/>
              </a:rPr>
              <a:t>pessoas</a:t>
            </a:r>
            <a:r>
              <a:rPr lang="en-GB" sz="3200" dirty="0">
                <a:latin typeface="Arial Narrow" panose="020B0606020202030204" pitchFamily="34" charset="0"/>
              </a:rPr>
              <a:t> com PEA</a:t>
            </a:r>
            <a:endParaRPr lang="pt-PT" sz="3200" dirty="0">
              <a:latin typeface="Arial Narrow" panose="020B0606020202030204" pitchFamily="34" charset="0"/>
            </a:endParaRPr>
          </a:p>
          <a:p>
            <a:pPr algn="just" defTabSz="685800">
              <a:lnSpc>
                <a:spcPct val="150000"/>
              </a:lnSpc>
            </a:pPr>
            <a:endParaRPr lang="en-US" sz="28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191272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30</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743200"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kern="0" dirty="0" err="1">
                <a:solidFill>
                  <a:prstClr val="black"/>
                </a:solidFill>
                <a:latin typeface="Arial Narrow" panose="020B0606020202030204" pitchFamily="34" charset="0"/>
              </a:rPr>
              <a:t>Referências</a:t>
            </a:r>
            <a:endParaRPr lang="en-US" sz="400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Hart, J. E., &amp; </a:t>
            </a:r>
            <a:r>
              <a:rPr lang="en-US" sz="1600" dirty="0" err="1">
                <a:latin typeface="Arial" panose="020B0604020202020204" pitchFamily="34" charset="0"/>
                <a:cs typeface="Arial" panose="020B0604020202020204" pitchFamily="34" charset="0"/>
              </a:rPr>
              <a:t>Whalon</a:t>
            </a:r>
            <a:r>
              <a:rPr lang="en-US" sz="1600" dirty="0">
                <a:latin typeface="Arial" panose="020B0604020202020204" pitchFamily="34" charset="0"/>
                <a:cs typeface="Arial" panose="020B0604020202020204" pitchFamily="34" charset="0"/>
              </a:rPr>
              <a:t>, K. J. (2008). Promote academic engagement and communication of students with autism spectrum disorder in inclusive settings. </a:t>
            </a:r>
            <a:r>
              <a:rPr lang="pt-PT" sz="1600" i="1" dirty="0" err="1">
                <a:latin typeface="Arial" panose="020B0604020202020204" pitchFamily="34" charset="0"/>
                <a:cs typeface="Arial" panose="020B0604020202020204" pitchFamily="34" charset="0"/>
              </a:rPr>
              <a:t>Intervention</a:t>
            </a:r>
            <a:r>
              <a:rPr lang="pt-PT" sz="1600" i="1" dirty="0">
                <a:latin typeface="Arial" panose="020B0604020202020204" pitchFamily="34" charset="0"/>
                <a:cs typeface="Arial" panose="020B0604020202020204" pitchFamily="34" charset="0"/>
              </a:rPr>
              <a:t> in </a:t>
            </a:r>
            <a:r>
              <a:rPr lang="pt-PT" sz="1600" i="1" dirty="0" err="1">
                <a:latin typeface="Arial" panose="020B0604020202020204" pitchFamily="34" charset="0"/>
                <a:cs typeface="Arial" panose="020B0604020202020204" pitchFamily="34" charset="0"/>
              </a:rPr>
              <a:t>School</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and</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Clinic</a:t>
            </a:r>
            <a:r>
              <a:rPr lang="pt-PT" sz="1600" i="1" dirty="0">
                <a:latin typeface="Arial" panose="020B0604020202020204" pitchFamily="34" charset="0"/>
                <a:cs typeface="Arial" panose="020B0604020202020204" pitchFamily="34" charset="0"/>
              </a:rPr>
              <a:t>,</a:t>
            </a:r>
            <a:r>
              <a:rPr lang="pt-PT" sz="1600" dirty="0">
                <a:latin typeface="Arial" panose="020B0604020202020204" pitchFamily="34" charset="0"/>
                <a:cs typeface="Arial" panose="020B0604020202020204" pitchFamily="34" charset="0"/>
              </a:rPr>
              <a:t> </a:t>
            </a:r>
            <a:r>
              <a:rPr lang="pt-PT" sz="1600" i="1" dirty="0">
                <a:latin typeface="Arial" panose="020B0604020202020204" pitchFamily="34" charset="0"/>
                <a:cs typeface="Arial" panose="020B0604020202020204" pitchFamily="34" charset="0"/>
              </a:rPr>
              <a:t>44</a:t>
            </a:r>
            <a:r>
              <a:rPr lang="pt-PT" sz="1600" dirty="0">
                <a:latin typeface="Arial" panose="020B0604020202020204" pitchFamily="34" charset="0"/>
                <a:cs typeface="Arial" panose="020B0604020202020204" pitchFamily="34" charset="0"/>
              </a:rPr>
              <a:t>(2), 116–120. </a:t>
            </a:r>
            <a:r>
              <a:rPr lang="pt-PT" sz="1600" u="sng" dirty="0">
                <a:latin typeface="Arial" panose="020B0604020202020204" pitchFamily="34" charset="0"/>
                <a:cs typeface="Arial" panose="020B0604020202020204" pitchFamily="34" charset="0"/>
                <a:hlinkClick r:id="rId2"/>
              </a:rPr>
              <a:t>https://doi.org/10.1177/1053451207310346</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Hendricks, D. (2010). Employment and adults with autism spectrum disorders: Challenges and strategies for success. </a:t>
            </a:r>
            <a:r>
              <a:rPr lang="pt-PT" sz="1600" i="1" dirty="0" err="1">
                <a:latin typeface="Arial" panose="020B0604020202020204" pitchFamily="34" charset="0"/>
                <a:cs typeface="Arial" panose="020B0604020202020204" pitchFamily="34" charset="0"/>
              </a:rPr>
              <a:t>Journal</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of</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Vocational</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Rehabilitation</a:t>
            </a:r>
            <a:r>
              <a:rPr lang="pt-PT" sz="1600" i="1" dirty="0">
                <a:latin typeface="Arial" panose="020B0604020202020204" pitchFamily="34" charset="0"/>
                <a:cs typeface="Arial" panose="020B0604020202020204" pitchFamily="34" charset="0"/>
              </a:rPr>
              <a:t>, 32</a:t>
            </a:r>
            <a:r>
              <a:rPr lang="pt-PT" sz="1600" dirty="0">
                <a:latin typeface="Arial" panose="020B0604020202020204" pitchFamily="34" charset="0"/>
                <a:cs typeface="Arial" panose="020B0604020202020204" pitchFamily="34" charset="0"/>
              </a:rPr>
              <a:t>(2)</a:t>
            </a:r>
            <a:r>
              <a:rPr lang="pt-PT" sz="1600" i="1" dirty="0">
                <a:latin typeface="Arial" panose="020B0604020202020204" pitchFamily="34" charset="0"/>
                <a:cs typeface="Arial" panose="020B0604020202020204" pitchFamily="34" charset="0"/>
              </a:rPr>
              <a:t>, </a:t>
            </a:r>
            <a:r>
              <a:rPr lang="pt-PT" sz="1600" dirty="0">
                <a:latin typeface="Arial" panose="020B0604020202020204" pitchFamily="34" charset="0"/>
                <a:cs typeface="Arial" panose="020B0604020202020204" pitchFamily="34" charset="0"/>
              </a:rPr>
              <a:t>125–134. </a:t>
            </a:r>
            <a:r>
              <a:rPr lang="pt-PT" sz="1600" u="sng" dirty="0">
                <a:latin typeface="Arial" panose="020B0604020202020204" pitchFamily="34" charset="0"/>
                <a:cs typeface="Arial" panose="020B0604020202020204" pitchFamily="34" charset="0"/>
                <a:hlinkClick r:id="rId3"/>
              </a:rPr>
              <a:t>https://doi.org/10.3233/JVR-2010-0502</a:t>
            </a:r>
            <a:endParaRPr lang="pt-PT" sz="1600"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err="1">
                <a:latin typeface="Arial" panose="020B0604020202020204" pitchFamily="34" charset="0"/>
                <a:cs typeface="Arial" panose="020B0604020202020204" pitchFamily="34" charset="0"/>
              </a:rPr>
              <a:t>Howlin</a:t>
            </a:r>
            <a:r>
              <a:rPr lang="en-US" sz="1600" dirty="0">
                <a:latin typeface="Arial" panose="020B0604020202020204" pitchFamily="34" charset="0"/>
                <a:cs typeface="Arial" panose="020B0604020202020204" pitchFamily="34" charset="0"/>
              </a:rPr>
              <a:t>, P., &amp; Moss, P. (2012). Adults with autism spectrum disorders. </a:t>
            </a:r>
            <a:r>
              <a:rPr lang="pt-PT" sz="1600" i="1" dirty="0" err="1">
                <a:latin typeface="Arial" panose="020B0604020202020204" pitchFamily="34" charset="0"/>
                <a:cs typeface="Arial" panose="020B0604020202020204" pitchFamily="34" charset="0"/>
              </a:rPr>
              <a:t>Canadian</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Journal</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of</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Psychiatry</a:t>
            </a:r>
            <a:r>
              <a:rPr lang="pt-PT" sz="1600" dirty="0">
                <a:latin typeface="Arial" panose="020B0604020202020204" pitchFamily="34" charset="0"/>
                <a:cs typeface="Arial" panose="020B0604020202020204" pitchFamily="34" charset="0"/>
              </a:rPr>
              <a:t>, 57(5), 275–283. </a:t>
            </a:r>
            <a:r>
              <a:rPr lang="en-US" sz="1600" dirty="0">
                <a:latin typeface="Arial" panose="020B0604020202020204" pitchFamily="34" charset="0"/>
                <a:cs typeface="Arial" panose="020B0604020202020204" pitchFamily="34" charset="0"/>
                <a:hlinkClick r:id="rId4"/>
              </a:rPr>
              <a:t>https://doi.org/10.1177/070674371205700502</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Wong, C., Odom, S. L., Hume, K. Cox, A. W., Fettig, A., </a:t>
            </a:r>
            <a:r>
              <a:rPr lang="en-US" sz="1600" dirty="0" err="1">
                <a:latin typeface="Arial" panose="020B0604020202020204" pitchFamily="34" charset="0"/>
                <a:cs typeface="Arial" panose="020B0604020202020204" pitchFamily="34" charset="0"/>
              </a:rPr>
              <a:t>Kucharczyk</a:t>
            </a:r>
            <a:r>
              <a:rPr lang="en-US" sz="1600" dirty="0">
                <a:latin typeface="Arial" panose="020B0604020202020204" pitchFamily="34" charset="0"/>
                <a:cs typeface="Arial" panose="020B0604020202020204" pitchFamily="34" charset="0"/>
              </a:rPr>
              <a:t>, S., … Schultz, T. R. (2013). </a:t>
            </a:r>
            <a:r>
              <a:rPr lang="en-US" sz="1600" i="1" dirty="0">
                <a:latin typeface="Arial" panose="020B0604020202020204" pitchFamily="34" charset="0"/>
                <a:cs typeface="Arial" panose="020B0604020202020204" pitchFamily="34" charset="0"/>
              </a:rPr>
              <a:t>Evidence-based practices for children, youth, and young adults with Autism Spectrum Disorder. </a:t>
            </a:r>
            <a:r>
              <a:rPr lang="en-US" sz="1600" dirty="0">
                <a:latin typeface="Arial" panose="020B0604020202020204" pitchFamily="34" charset="0"/>
                <a:cs typeface="Arial" panose="020B0604020202020204" pitchFamily="34" charset="0"/>
              </a:rPr>
              <a:t>Chapel Hill: The University of North Carolina, Frank Porter Graham Child Development Institute, Autism Evidence-Based Practice Review Group.</a:t>
            </a:r>
            <a:endParaRPr lang="pt-PT"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9814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31</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3838304" cy="1009651"/>
          </a:xfrm>
          <a:prstGeom prst="rect">
            <a:avLst/>
          </a:prstGeom>
          <a:solidFill>
            <a:srgbClr val="F9DAD9"/>
          </a:solidFill>
          <a:ln>
            <a:noFill/>
          </a:ln>
        </p:spPr>
        <p:txBody>
          <a:bodyPr spcFirstLastPara="1" wrap="square" lIns="121900" tIns="60933" rIns="121900" bIns="60933" anchor="ctr" anchorCtr="0">
            <a:noAutofit/>
          </a:bodyPr>
          <a:lstStyle/>
          <a:p>
            <a:pPr lvl="0">
              <a:defRPr/>
            </a:pPr>
            <a:r>
              <a:rPr lang="en-US" sz="4000" b="1" kern="0" dirty="0" err="1">
                <a:solidFill>
                  <a:prstClr val="black"/>
                </a:solidFill>
                <a:latin typeface="Arial Narrow" panose="020B0606020202030204" pitchFamily="34" charset="0"/>
              </a:rPr>
              <a:t>Recursos</a:t>
            </a:r>
            <a:r>
              <a:rPr lang="en-US" sz="4000" b="1" kern="0" dirty="0">
                <a:solidFill>
                  <a:prstClr val="black"/>
                </a:solidFill>
                <a:latin typeface="Arial Narrow" panose="020B0606020202030204" pitchFamily="34" charset="0"/>
              </a:rPr>
              <a:t> </a:t>
            </a:r>
            <a:r>
              <a:rPr lang="en-US" sz="4000" b="1" kern="0" dirty="0" err="1">
                <a:solidFill>
                  <a:prstClr val="black"/>
                </a:solidFill>
                <a:latin typeface="Arial Narrow" panose="020B0606020202030204" pitchFamily="34" charset="0"/>
              </a:rPr>
              <a:t>úteis</a:t>
            </a:r>
            <a:endParaRPr lang="de-DE" sz="4000" b="1" kern="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lvl="0">
              <a:defRPr/>
            </a:pPr>
            <a:r>
              <a:rPr lang="en-US" sz="1600" b="1" dirty="0"/>
              <a:t>Um </a:t>
            </a:r>
            <a:r>
              <a:rPr lang="en-US" sz="1600" b="1" dirty="0" err="1"/>
              <a:t>guia</a:t>
            </a:r>
            <a:r>
              <a:rPr lang="en-US" sz="1600" b="1" dirty="0"/>
              <a:t> </a:t>
            </a:r>
            <a:r>
              <a:rPr lang="en-US" sz="1600" b="1" dirty="0" err="1"/>
              <a:t>rápido</a:t>
            </a:r>
            <a:r>
              <a:rPr lang="en-US" sz="1600" b="1" dirty="0"/>
              <a:t> para o DSM-5 </a:t>
            </a:r>
            <a:r>
              <a:rPr lang="en-US" sz="1600" b="1" dirty="0" err="1"/>
              <a:t>Critérios</a:t>
            </a:r>
            <a:r>
              <a:rPr lang="en-US" sz="1600" b="1" dirty="0"/>
              <a:t> de </a:t>
            </a:r>
            <a:r>
              <a:rPr lang="en-US" sz="1600" b="1" dirty="0" err="1"/>
              <a:t>diagnóstico</a:t>
            </a:r>
            <a:r>
              <a:rPr lang="en-US" sz="1600" b="1" dirty="0"/>
              <a:t> da </a:t>
            </a:r>
            <a:r>
              <a:rPr lang="en-US" sz="1600" b="1" dirty="0" err="1"/>
              <a:t>perturbação</a:t>
            </a:r>
            <a:r>
              <a:rPr lang="en-US" sz="1600" b="1" dirty="0"/>
              <a:t> do </a:t>
            </a:r>
            <a:r>
              <a:rPr lang="en-US" sz="1600" b="1" dirty="0" err="1"/>
              <a:t>espectro</a:t>
            </a:r>
            <a:r>
              <a:rPr lang="en-US" sz="1600" b="1" dirty="0"/>
              <a:t> do autism (PEA) </a:t>
            </a:r>
            <a:endParaRPr lang="en-US" sz="1600" b="1" kern="0" dirty="0">
              <a:solidFill>
                <a:prstClr val="black"/>
              </a:solidFill>
              <a:latin typeface="Arial Narrow" pitchFamily="34" charset="0"/>
            </a:endParaRPr>
          </a:p>
          <a:p>
            <a:pPr lvl="0">
              <a:defRPr/>
            </a:pPr>
            <a:r>
              <a:rPr lang="en-US" sz="1600" b="1" kern="0" dirty="0">
                <a:solidFill>
                  <a:prstClr val="black"/>
                </a:solidFill>
                <a:latin typeface="Arial Narrow" pitchFamily="34" charset="0"/>
                <a:hlinkClick r:id="rId2"/>
              </a:rPr>
              <a:t>https://doi.org/10.1044/leader.FTR4.18082013.np</a:t>
            </a: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r>
              <a:rPr lang="en-US" sz="1600" b="1" u="sng" kern="0" dirty="0">
                <a:solidFill>
                  <a:prstClr val="black"/>
                </a:solidFill>
                <a:latin typeface="Arial Narrow" pitchFamily="34" charset="0"/>
                <a:hlinkClick r:id="rId3"/>
              </a:rPr>
              <a:t>https://leader.pubs.asha.org/doi/10.1044/leader.FTR4.18082013.np</a:t>
            </a:r>
            <a:endParaRPr lang="en-US" sz="1600" b="1" u="sng" kern="0" dirty="0">
              <a:solidFill>
                <a:prstClr val="black"/>
              </a:solidFill>
              <a:latin typeface="Arial Narrow" pitchFamily="34" charset="0"/>
            </a:endParaRPr>
          </a:p>
          <a:p>
            <a:pPr lvl="0">
              <a:defRPr/>
            </a:pPr>
            <a:endParaRPr lang="en-US" sz="1600" b="1" u="sng"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pt-PT" sz="1600" b="1" kern="0" dirty="0">
              <a:solidFill>
                <a:srgbClr val="00B0F0"/>
              </a:solidFill>
              <a:latin typeface="Arial Narrow" pitchFamily="34" charset="0"/>
            </a:endParaRPr>
          </a:p>
        </p:txBody>
      </p:sp>
      <p:pic>
        <p:nvPicPr>
          <p:cNvPr id="9" name="Imagem 3">
            <a:extLst>
              <a:ext uri="{FF2B5EF4-FFF2-40B4-BE49-F238E27FC236}">
                <a16:creationId xmlns:a16="http://schemas.microsoft.com/office/drawing/2014/main" id="{FB3B84B2-3059-8646-81C7-689D2A69EC9B}"/>
              </a:ext>
            </a:extLst>
          </p:cNvPr>
          <p:cNvPicPr>
            <a:picLocks noChangeAspect="1"/>
          </p:cNvPicPr>
          <p:nvPr/>
        </p:nvPicPr>
        <p:blipFill>
          <a:blip r:embed="rId4"/>
          <a:stretch>
            <a:fillRect/>
          </a:stretch>
        </p:blipFill>
        <p:spPr>
          <a:xfrm>
            <a:off x="1481145" y="3201278"/>
            <a:ext cx="2857500" cy="1905000"/>
          </a:xfrm>
          <a:prstGeom prst="rect">
            <a:avLst/>
          </a:prstGeom>
        </p:spPr>
      </p:pic>
    </p:spTree>
    <p:extLst>
      <p:ext uri="{BB962C8B-B14F-4D97-AF65-F5344CB8AC3E}">
        <p14:creationId xmlns:p14="http://schemas.microsoft.com/office/powerpoint/2010/main" val="2581116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32</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3838304" cy="1009651"/>
          </a:xfrm>
          <a:prstGeom prst="rect">
            <a:avLst/>
          </a:prstGeom>
          <a:solidFill>
            <a:srgbClr val="F9DAD9"/>
          </a:solidFill>
          <a:ln>
            <a:noFill/>
          </a:ln>
        </p:spPr>
        <p:txBody>
          <a:bodyPr spcFirstLastPara="1" wrap="square" lIns="121900" tIns="60933" rIns="121900" bIns="60933" anchor="ctr" anchorCtr="0">
            <a:noAutofit/>
          </a:bodyPr>
          <a:lstStyle/>
          <a:p>
            <a:pPr lvl="0">
              <a:defRPr/>
            </a:pPr>
            <a:r>
              <a:rPr lang="en-US" sz="4000" b="1" kern="0" dirty="0" err="1">
                <a:solidFill>
                  <a:prstClr val="black"/>
                </a:solidFill>
                <a:latin typeface="Arial Narrow" panose="020B0606020202030204" pitchFamily="34" charset="0"/>
              </a:rPr>
              <a:t>Recursos</a:t>
            </a:r>
            <a:r>
              <a:rPr lang="en-US" sz="4000" b="1" kern="0" dirty="0">
                <a:solidFill>
                  <a:prstClr val="black"/>
                </a:solidFill>
                <a:latin typeface="Arial Narrow" panose="020B0606020202030204" pitchFamily="34" charset="0"/>
              </a:rPr>
              <a:t> </a:t>
            </a:r>
            <a:r>
              <a:rPr lang="en-US" sz="4000" b="1" kern="0" dirty="0" err="1">
                <a:solidFill>
                  <a:prstClr val="black"/>
                </a:solidFill>
                <a:latin typeface="Arial Narrow" panose="020B0606020202030204" pitchFamily="34" charset="0"/>
              </a:rPr>
              <a:t>úteis</a:t>
            </a:r>
            <a:endParaRPr lang="de-DE" sz="4000" b="1" kern="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lvl="0">
              <a:defRPr/>
            </a:pPr>
            <a:r>
              <a:rPr lang="en-US" sz="2400" kern="0" dirty="0">
                <a:solidFill>
                  <a:prstClr val="black"/>
                </a:solidFill>
                <a:latin typeface="Arial Narrow" panose="020B0606020202030204" pitchFamily="34" charset="0"/>
              </a:rPr>
              <a:t>American Speech-Language-Hearing Association</a:t>
            </a:r>
            <a:endParaRPr lang="pt-PT" sz="2400" kern="0" dirty="0">
              <a:solidFill>
                <a:prstClr val="black"/>
              </a:solidFill>
              <a:latin typeface="Arial Narrow" panose="020B0606020202030204" pitchFamily="34" charset="0"/>
            </a:endParaRPr>
          </a:p>
          <a:p>
            <a:pPr lvl="0">
              <a:defRPr/>
            </a:pPr>
            <a:r>
              <a:rPr lang="pt-PT" sz="2400" u="sng" kern="0" dirty="0">
                <a:solidFill>
                  <a:prstClr val="black"/>
                </a:solidFill>
                <a:latin typeface="Arial Narrow" panose="020B0606020202030204" pitchFamily="34" charset="0"/>
                <a:hlinkClick r:id="rId2"/>
              </a:rPr>
              <a:t>https://www.asha.org/practice-portal/clinical-topics/autism/#collapse_7</a:t>
            </a:r>
            <a:endParaRPr lang="pt-PT" sz="2400" u="sng" kern="0" dirty="0">
              <a:solidFill>
                <a:prstClr val="black"/>
              </a:solidFill>
              <a:latin typeface="Arial Narrow" panose="020B0606020202030204" pitchFamily="34" charset="0"/>
            </a:endParaRPr>
          </a:p>
          <a:p>
            <a:pPr lvl="0">
              <a:defRPr/>
            </a:pPr>
            <a:endParaRPr lang="pt-PT" sz="2400" kern="0" dirty="0">
              <a:solidFill>
                <a:prstClr val="black"/>
              </a:solidFill>
              <a:latin typeface="Arial Narrow" panose="020B0606020202030204" pitchFamily="34" charset="0"/>
            </a:endParaRPr>
          </a:p>
          <a:p>
            <a:pPr lvl="0">
              <a:defRPr/>
            </a:pPr>
            <a:r>
              <a:rPr lang="pt-PT" sz="2400" kern="0" dirty="0" err="1">
                <a:solidFill>
                  <a:prstClr val="black"/>
                </a:solidFill>
                <a:latin typeface="Arial Narrow" panose="020B0606020202030204" pitchFamily="34" charset="0"/>
              </a:rPr>
              <a:t>National</a:t>
            </a:r>
            <a:r>
              <a:rPr lang="pt-PT" sz="2400" kern="0" dirty="0">
                <a:solidFill>
                  <a:prstClr val="black"/>
                </a:solidFill>
                <a:latin typeface="Arial Narrow" panose="020B0606020202030204" pitchFamily="34" charset="0"/>
              </a:rPr>
              <a:t> </a:t>
            </a:r>
            <a:r>
              <a:rPr lang="pt-PT" sz="2400" kern="0" dirty="0" err="1">
                <a:solidFill>
                  <a:prstClr val="black"/>
                </a:solidFill>
                <a:latin typeface="Arial Narrow" panose="020B0606020202030204" pitchFamily="34" charset="0"/>
              </a:rPr>
              <a:t>Autistic</a:t>
            </a:r>
            <a:r>
              <a:rPr lang="pt-PT" sz="2400" kern="0" dirty="0">
                <a:solidFill>
                  <a:prstClr val="black"/>
                </a:solidFill>
                <a:latin typeface="Arial Narrow" panose="020B0606020202030204" pitchFamily="34" charset="0"/>
              </a:rPr>
              <a:t> </a:t>
            </a:r>
            <a:r>
              <a:rPr lang="pt-PT" sz="2400" kern="0" dirty="0" err="1">
                <a:solidFill>
                  <a:prstClr val="black"/>
                </a:solidFill>
                <a:latin typeface="Arial Narrow" panose="020B0606020202030204" pitchFamily="34" charset="0"/>
              </a:rPr>
              <a:t>Society</a:t>
            </a:r>
            <a:endParaRPr lang="pt-PT" sz="2400" kern="0" dirty="0">
              <a:solidFill>
                <a:prstClr val="black"/>
              </a:solidFill>
              <a:latin typeface="Arial Narrow" panose="020B0606020202030204" pitchFamily="34" charset="0"/>
            </a:endParaRPr>
          </a:p>
          <a:p>
            <a:pPr lvl="0">
              <a:defRPr/>
            </a:pPr>
            <a:r>
              <a:rPr lang="pt-PT" sz="2400" u="sng" kern="0" dirty="0">
                <a:solidFill>
                  <a:prstClr val="black"/>
                </a:solidFill>
                <a:latin typeface="Arial Narrow" panose="020B0606020202030204" pitchFamily="34" charset="0"/>
                <a:hlinkClick r:id="rId3"/>
              </a:rPr>
              <a:t>https://www.autism.org.uk/</a:t>
            </a:r>
            <a:endParaRPr lang="pt-PT" sz="2400" u="sng" kern="0" dirty="0">
              <a:solidFill>
                <a:prstClr val="black"/>
              </a:solidFill>
              <a:latin typeface="Arial Narrow" panose="020B0606020202030204" pitchFamily="34" charset="0"/>
            </a:endParaRPr>
          </a:p>
          <a:p>
            <a:pPr lvl="0">
              <a:defRPr/>
            </a:pPr>
            <a:endParaRPr lang="pt-PT" sz="2400" kern="0" dirty="0">
              <a:solidFill>
                <a:prstClr val="black"/>
              </a:solidFill>
              <a:latin typeface="Arial Narrow" panose="020B0606020202030204" pitchFamily="34" charset="0"/>
            </a:endParaRPr>
          </a:p>
          <a:p>
            <a:pPr lvl="0">
              <a:defRPr/>
            </a:pPr>
            <a:r>
              <a:rPr lang="en-US" sz="2400" kern="0" dirty="0" err="1">
                <a:solidFill>
                  <a:prstClr val="black"/>
                </a:solidFill>
                <a:latin typeface="Arial Narrow" panose="020B0606020202030204" pitchFamily="34" charset="0"/>
              </a:rPr>
              <a:t>Semel</a:t>
            </a:r>
            <a:r>
              <a:rPr lang="en-US" sz="2400" kern="0" dirty="0">
                <a:solidFill>
                  <a:prstClr val="black"/>
                </a:solidFill>
                <a:latin typeface="Arial Narrow" panose="020B0606020202030204" pitchFamily="34" charset="0"/>
              </a:rPr>
              <a:t> Institute for Neuroscience &amp; Human Behavior- Program for the Education and Enrichment of Relational Skills (PEERS®)/ </a:t>
            </a:r>
            <a:r>
              <a:rPr lang="en-US" sz="2400" u="sng" kern="0" dirty="0">
                <a:solidFill>
                  <a:prstClr val="black"/>
                </a:solidFill>
                <a:latin typeface="Arial Narrow" panose="020B0606020202030204" pitchFamily="34" charset="0"/>
                <a:hlinkClick r:id="rId4"/>
              </a:rPr>
              <a:t>https://www.semel.ucla.edu/peers/resources/role-play-videos?page=2</a:t>
            </a:r>
            <a:endParaRPr lang="pt-PT" sz="2400" u="sng" kern="0" dirty="0">
              <a:solidFill>
                <a:prstClr val="black"/>
              </a:solidFill>
              <a:latin typeface="Arial Narrow" panose="020B0606020202030204" pitchFamily="34" charset="0"/>
            </a:endParaRPr>
          </a:p>
          <a:p>
            <a:pPr lvl="0">
              <a:defRPr/>
            </a:pPr>
            <a:r>
              <a:rPr lang="pt-PT" sz="2400" u="sng" kern="0" dirty="0">
                <a:solidFill>
                  <a:prstClr val="black"/>
                </a:solidFill>
                <a:latin typeface="Arial Narrow" panose="020B0606020202030204" pitchFamily="34" charset="0"/>
                <a:hlinkClick r:id="rId5"/>
              </a:rPr>
              <a:t>https://www.semel.ucla.edu/peers</a:t>
            </a:r>
            <a:endParaRPr lang="pt-PT" sz="2400" u="sng" kern="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51687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574966" y="1361895"/>
            <a:ext cx="7042068" cy="4134209"/>
          </a:xfrm>
          <a:prstGeom prst="rect">
            <a:avLst/>
          </a:prstGeom>
          <a:solidFill>
            <a:srgbClr val="F9DAD9"/>
          </a:solidFill>
        </p:spPr>
        <p:txBody>
          <a:bodyPr wrap="square" anchor="ctr">
            <a:spAutoFit/>
          </a:bodyPr>
          <a:lstStyle/>
          <a:p>
            <a:pPr algn="ctr">
              <a:lnSpc>
                <a:spcPct val="170000"/>
              </a:lnSpc>
            </a:pPr>
            <a:r>
              <a:rPr lang="de-AT" sz="5400" b="1" dirty="0">
                <a:solidFill>
                  <a:srgbClr val="024E94"/>
                </a:solidFill>
                <a:latin typeface="Arial Narrow" panose="020B0606020202030204" pitchFamily="34" charset="0"/>
              </a:rPr>
              <a:t>Perguntas?</a:t>
            </a:r>
          </a:p>
          <a:p>
            <a:pPr algn="ctr">
              <a:lnSpc>
                <a:spcPct val="170000"/>
              </a:lnSpc>
            </a:pPr>
            <a:r>
              <a:rPr lang="de-AT" sz="5400" b="1" dirty="0" err="1">
                <a:solidFill>
                  <a:srgbClr val="024E94"/>
                </a:solidFill>
                <a:latin typeface="Arial Narrow" panose="020B0606020202030204" pitchFamily="34" charset="0"/>
              </a:rPr>
              <a:t>Até</a:t>
            </a:r>
            <a:r>
              <a:rPr lang="de-AT" sz="5400" b="1" dirty="0">
                <a:solidFill>
                  <a:srgbClr val="024E94"/>
                </a:solidFill>
                <a:latin typeface="Arial Narrow" panose="020B0606020202030204" pitchFamily="34" charset="0"/>
              </a:rPr>
              <a:t> breve! &amp;</a:t>
            </a:r>
          </a:p>
          <a:p>
            <a:pPr algn="ctr">
              <a:lnSpc>
                <a:spcPct val="170000"/>
              </a:lnSpc>
            </a:pPr>
            <a:r>
              <a:rPr lang="de-AT" sz="5400" b="1" dirty="0">
                <a:solidFill>
                  <a:srgbClr val="024E94"/>
                </a:solidFill>
                <a:latin typeface="Arial Narrow" panose="020B0606020202030204" pitchFamily="34" charset="0"/>
              </a:rPr>
              <a:t>Obrigado por ter </a:t>
            </a:r>
            <a:r>
              <a:rPr lang="de-AT" sz="5400" b="1" dirty="0" err="1">
                <a:solidFill>
                  <a:srgbClr val="024E94"/>
                </a:solidFill>
                <a:latin typeface="Arial Narrow" panose="020B0606020202030204" pitchFamily="34" charset="0"/>
              </a:rPr>
              <a:t>vindo</a:t>
            </a:r>
            <a:r>
              <a:rPr lang="de-AT" sz="5400" b="1" dirty="0">
                <a:solidFill>
                  <a:srgbClr val="024E94"/>
                </a:solidFill>
                <a:latin typeface="Arial Narrow" panose="020B0606020202030204" pitchFamily="34" charset="0"/>
              </a:rPr>
              <a:t> </a:t>
            </a:r>
            <a:r>
              <a:rPr lang="de-AT" sz="5400" b="1" dirty="0">
                <a:solidFill>
                  <a:srgbClr val="024E94"/>
                </a:solidFill>
                <a:latin typeface="Arial Narrow" panose="020B0606020202030204" pitchFamily="34" charset="0"/>
                <a:sym typeface="Wingdings" panose="05000000000000000000" pitchFamily="2" charset="2"/>
              </a:rPr>
              <a:t></a:t>
            </a:r>
          </a:p>
        </p:txBody>
      </p:sp>
      <p:sp>
        <p:nvSpPr>
          <p:cNvPr id="3" name="Marcador de Posição do Número do Diapositivo 2"/>
          <p:cNvSpPr>
            <a:spLocks noGrp="1"/>
          </p:cNvSpPr>
          <p:nvPr>
            <p:ph type="sldNum" sz="quarter" idx="12"/>
          </p:nvPr>
        </p:nvSpPr>
        <p:spPr/>
        <p:txBody>
          <a:bodyPr/>
          <a:lstStyle/>
          <a:p>
            <a:fld id="{35BA1E5D-A24E-4249-ACDB-C6F8AD62BBF2}" type="slidenum">
              <a:rPr lang="pt-PT" smtClean="0"/>
              <a:t>33</a:t>
            </a:fld>
            <a:endParaRPr lang="pt-PT"/>
          </a:p>
        </p:txBody>
      </p:sp>
      <p:sp>
        <p:nvSpPr>
          <p:cNvPr id="10" name="Date Placeholder 3">
            <a:extLst>
              <a:ext uri="{FF2B5EF4-FFF2-40B4-BE49-F238E27FC236}">
                <a16:creationId xmlns:a16="http://schemas.microsoft.com/office/drawing/2014/main" id="{BE35A7BB-FDAF-0D44-9956-30A11C25DAE3}"/>
              </a:ext>
            </a:extLst>
          </p:cNvPr>
          <p:cNvSpPr>
            <a:spLocks noGrp="1"/>
          </p:cNvSpPr>
          <p:nvPr>
            <p:ph type="dt" sz="half" idx="10"/>
          </p:nvPr>
        </p:nvSpPr>
        <p:spPr>
          <a:xfrm>
            <a:off x="838200" y="6356350"/>
            <a:ext cx="2743200" cy="365125"/>
          </a:xfrm>
        </p:spPr>
        <p:txBody>
          <a:bodyPr/>
          <a:lstStyle/>
          <a:p>
            <a:r>
              <a:rPr lang="en-US"/>
              <a:t>June 3, 2021</a:t>
            </a:r>
            <a:endParaRPr lang="de-AT" dirty="0"/>
          </a:p>
        </p:txBody>
      </p:sp>
      <p:sp>
        <p:nvSpPr>
          <p:cNvPr id="11" name="Footer Placeholder 4">
            <a:extLst>
              <a:ext uri="{FF2B5EF4-FFF2-40B4-BE49-F238E27FC236}">
                <a16:creationId xmlns:a16="http://schemas.microsoft.com/office/drawing/2014/main" id="{BD6D3958-7EC0-D748-A053-62D9A7E53543}"/>
              </a:ext>
            </a:extLst>
          </p:cNvPr>
          <p:cNvSpPr>
            <a:spLocks noGrp="1"/>
          </p:cNvSpPr>
          <p:nvPr>
            <p:ph type="ftr" sz="quarter" idx="11"/>
          </p:nvPr>
        </p:nvSpPr>
        <p:spPr>
          <a:xfrm>
            <a:off x="4038600" y="6356350"/>
            <a:ext cx="4114800" cy="365125"/>
          </a:xfrm>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Tree>
    <p:extLst>
      <p:ext uri="{BB962C8B-B14F-4D97-AF65-F5344CB8AC3E}">
        <p14:creationId xmlns:p14="http://schemas.microsoft.com/office/powerpoint/2010/main" val="2635363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17A013-6D54-C944-95A1-232723112481}"/>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42998A59-E0C5-6C47-ABCE-4440933FA3D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49A72AF7-D2B8-5149-BDE0-B78EABF65A7A}"/>
              </a:ext>
            </a:extLst>
          </p:cNvPr>
          <p:cNvSpPr>
            <a:spLocks noGrp="1"/>
          </p:cNvSpPr>
          <p:nvPr>
            <p:ph type="sldNum" sz="quarter" idx="12"/>
          </p:nvPr>
        </p:nvSpPr>
        <p:spPr/>
        <p:txBody>
          <a:bodyPr/>
          <a:lstStyle/>
          <a:p>
            <a:fld id="{4AA10864-17D9-EB4A-80E3-89D1D8A92E63}" type="slidenum">
              <a:rPr lang="de-AT" smtClean="0"/>
              <a:pPr/>
              <a:t>34</a:t>
            </a:fld>
            <a:endParaRPr lang="de-AT" dirty="0"/>
          </a:p>
        </p:txBody>
      </p:sp>
      <p:sp>
        <p:nvSpPr>
          <p:cNvPr id="7" name="Google Shape;132;p26">
            <a:extLst>
              <a:ext uri="{FF2B5EF4-FFF2-40B4-BE49-F238E27FC236}">
                <a16:creationId xmlns:a16="http://schemas.microsoft.com/office/drawing/2014/main" id="{10578B7F-A3DA-3340-BED7-F6F49636EF47}"/>
              </a:ext>
            </a:extLst>
          </p:cNvPr>
          <p:cNvSpPr txBox="1">
            <a:spLocks noGrp="1"/>
          </p:cNvSpPr>
          <p:nvPr>
            <p:ph type="ctrTitle"/>
          </p:nvPr>
        </p:nvSpPr>
        <p:spPr>
          <a:xfrm>
            <a:off x="351936" y="1929161"/>
            <a:ext cx="11488128" cy="2999678"/>
          </a:xfrm>
          <a:prstGeom prst="rect">
            <a:avLst/>
          </a:prstGeom>
          <a:solidFill>
            <a:srgbClr val="BBD6EE"/>
          </a:solidFill>
          <a:ln>
            <a:noFill/>
          </a:ln>
        </p:spPr>
        <p:txBody>
          <a:bodyPr spcFirstLastPara="1" wrap="square" lIns="121900" tIns="60933" rIns="121900" bIns="60933" anchor="ctr" anchorCtr="0">
            <a:noAutofit/>
          </a:bodyPr>
          <a:lstStyle/>
          <a:p>
            <a:pPr algn="ctr">
              <a:lnSpc>
                <a:spcPct val="170000"/>
              </a:lnSpc>
              <a:buClr>
                <a:srgbClr val="024E94"/>
              </a:buClr>
              <a:buSzPct val="100000"/>
            </a:pPr>
            <a:r>
              <a:rPr lang="it" sz="3200" b="1" dirty="0">
                <a:solidFill>
                  <a:srgbClr val="024E94"/>
                </a:solidFill>
                <a:latin typeface="Arial Narrow"/>
                <a:ea typeface="Arial Narrow"/>
                <a:cs typeface="Arial Narrow"/>
                <a:sym typeface="Arial Narrow"/>
              </a:rPr>
              <a:t>Currículo para o Curso de Formação</a:t>
            </a:r>
            <a:br>
              <a:rPr lang="it" sz="3200" b="1" dirty="0">
                <a:solidFill>
                  <a:srgbClr val="024E94"/>
                </a:solidFill>
                <a:latin typeface="Arial Narrow"/>
                <a:ea typeface="Arial Narrow"/>
                <a:cs typeface="Arial Narrow"/>
                <a:sym typeface="Arial Narrow"/>
              </a:rPr>
            </a:br>
            <a:r>
              <a:rPr lang="it" sz="3200" b="1" dirty="0">
                <a:solidFill>
                  <a:srgbClr val="024E94"/>
                </a:solidFill>
                <a:latin typeface="Arial Narrow"/>
                <a:ea typeface="Arial Narrow"/>
                <a:cs typeface="Arial Narrow"/>
                <a:sym typeface="Arial Narrow"/>
              </a:rPr>
              <a:t>“Autism Spectrum Disorder (ASD) Officer”</a:t>
            </a:r>
            <a:endParaRPr sz="700" dirty="0"/>
          </a:p>
          <a:p>
            <a:pPr algn="ctr">
              <a:lnSpc>
                <a:spcPct val="90000"/>
              </a:lnSpc>
              <a:buClr>
                <a:schemeClr val="dk1"/>
              </a:buClr>
              <a:buSzPct val="100000"/>
            </a:pPr>
            <a:endParaRPr sz="2000" b="1" cap="small" dirty="0">
              <a:solidFill>
                <a:srgbClr val="024E94"/>
              </a:solidFill>
              <a:latin typeface="Arial Narrow"/>
              <a:ea typeface="Arial Narrow"/>
              <a:cs typeface="Arial Narrow"/>
              <a:sym typeface="Arial Narrow"/>
            </a:endParaRPr>
          </a:p>
          <a:p>
            <a:pPr algn="ctr">
              <a:lnSpc>
                <a:spcPct val="90000"/>
              </a:lnSpc>
              <a:buClr>
                <a:srgbClr val="024E94"/>
              </a:buClr>
              <a:buSzPct val="100000"/>
            </a:pPr>
            <a:r>
              <a:rPr lang="it" sz="2000" cap="small" dirty="0">
                <a:solidFill>
                  <a:srgbClr val="024E94"/>
                </a:solidFill>
                <a:latin typeface="Arial Narrow"/>
                <a:ea typeface="Arial Narrow"/>
                <a:cs typeface="Arial Narrow"/>
                <a:sym typeface="Arial Narrow"/>
              </a:rPr>
              <a:t>https://www.autrain.eu/pt/curriculo/</a:t>
            </a:r>
            <a:endParaRPr sz="2000" dirty="0">
              <a:solidFill>
                <a:srgbClr val="024E94"/>
              </a:solidFill>
              <a:latin typeface="Arial Narrow"/>
              <a:ea typeface="Arial Narrow"/>
              <a:cs typeface="Arial Narrow"/>
              <a:sym typeface="Arial Narrow"/>
            </a:endParaRPr>
          </a:p>
        </p:txBody>
      </p:sp>
    </p:spTree>
    <p:extLst>
      <p:ext uri="{BB962C8B-B14F-4D97-AF65-F5344CB8AC3E}">
        <p14:creationId xmlns:p14="http://schemas.microsoft.com/office/powerpoint/2010/main" val="1975211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4</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2989083" cy="1009651"/>
          </a:xfrm>
          <a:prstGeom prst="rect">
            <a:avLst/>
          </a:prstGeom>
          <a:solidFill>
            <a:srgbClr val="FFF2CC"/>
          </a:solidFill>
          <a:ln>
            <a:noFill/>
          </a:ln>
        </p:spPr>
        <p:txBody>
          <a:bodyPr spcFirstLastPara="1" wrap="square" lIns="121900" tIns="60933" rIns="121900" bIns="60933" anchor="ctr" anchorCtr="0">
            <a:noAutofit/>
          </a:bodyPr>
          <a:lstStyle/>
          <a:p>
            <a:pPr algn="ctr">
              <a:buClr>
                <a:srgbClr val="C00000"/>
              </a:buClr>
            </a:pPr>
            <a:r>
              <a:rPr lang="en-US" sz="4800" b="1" dirty="0" err="1">
                <a:solidFill>
                  <a:prstClr val="black"/>
                </a:solidFill>
                <a:latin typeface="Arial Narrow" panose="020B0606020202030204" pitchFamily="34" charset="0"/>
              </a:rPr>
              <a:t>Conteúdos</a:t>
            </a:r>
            <a:r>
              <a:rPr lang="en-US" sz="4800" b="1" dirty="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defTabSz="685800"/>
            <a:r>
              <a:rPr lang="en-US" sz="3200" b="1" dirty="0" err="1">
                <a:latin typeface="Arial Narrow" panose="020B0606020202030204" pitchFamily="34" charset="0"/>
              </a:rPr>
              <a:t>Módulo</a:t>
            </a:r>
            <a:r>
              <a:rPr lang="en-US" sz="3200" b="1" dirty="0">
                <a:latin typeface="Arial Narrow" panose="020B0606020202030204" pitchFamily="34" charset="0"/>
              </a:rPr>
              <a:t> 4: </a:t>
            </a:r>
            <a:r>
              <a:rPr lang="en-US" sz="3200" b="1" dirty="0" err="1">
                <a:latin typeface="Arial Narrow" panose="020B0606020202030204" pitchFamily="34" charset="0"/>
              </a:rPr>
              <a:t>Comunicação</a:t>
            </a:r>
            <a:r>
              <a:rPr lang="en-US" sz="3200" b="1" dirty="0">
                <a:latin typeface="Arial Narrow" panose="020B0606020202030204" pitchFamily="34" charset="0"/>
              </a:rPr>
              <a:t> social e </a:t>
            </a:r>
            <a:r>
              <a:rPr lang="en-US" sz="3200" b="1" dirty="0" err="1">
                <a:latin typeface="Arial Narrow" panose="020B0606020202030204" pitchFamily="34" charset="0"/>
              </a:rPr>
              <a:t>competências</a:t>
            </a:r>
            <a:r>
              <a:rPr lang="en-US" sz="3200" b="1" dirty="0">
                <a:latin typeface="Arial Narrow" panose="020B0606020202030204" pitchFamily="34" charset="0"/>
              </a:rPr>
              <a:t> </a:t>
            </a:r>
            <a:r>
              <a:rPr lang="en-US" sz="3200" b="1" dirty="0" err="1">
                <a:latin typeface="Arial Narrow" panose="020B0606020202030204" pitchFamily="34" charset="0"/>
              </a:rPr>
              <a:t>sociais</a:t>
            </a:r>
            <a:r>
              <a:rPr lang="en-US" sz="3200" b="1" dirty="0">
                <a:latin typeface="Arial Narrow" panose="020B0606020202030204" pitchFamily="34" charset="0"/>
              </a:rPr>
              <a:t> para     lidar com </a:t>
            </a:r>
            <a:r>
              <a:rPr lang="en-US" sz="3200" b="1" dirty="0" err="1">
                <a:latin typeface="Arial Narrow" panose="020B0606020202030204" pitchFamily="34" charset="0"/>
              </a:rPr>
              <a:t>pessoas</a:t>
            </a:r>
            <a:r>
              <a:rPr lang="en-US" sz="3200" b="1" dirty="0">
                <a:latin typeface="Arial Narrow" panose="020B0606020202030204" pitchFamily="34" charset="0"/>
              </a:rPr>
              <a:t> com </a:t>
            </a:r>
            <a:r>
              <a:rPr lang="en-US" sz="3200" b="1" dirty="0" err="1">
                <a:latin typeface="Arial Narrow" panose="020B0606020202030204" pitchFamily="34" charset="0"/>
              </a:rPr>
              <a:t>perturbação</a:t>
            </a:r>
            <a:r>
              <a:rPr lang="en-US" sz="3200" b="1" dirty="0">
                <a:latin typeface="Arial Narrow" panose="020B0606020202030204" pitchFamily="34" charset="0"/>
              </a:rPr>
              <a:t> do </a:t>
            </a:r>
            <a:r>
              <a:rPr lang="en-US" sz="3200" b="1" dirty="0" err="1">
                <a:latin typeface="Arial Narrow" panose="020B0606020202030204" pitchFamily="34" charset="0"/>
              </a:rPr>
              <a:t>espectro</a:t>
            </a:r>
            <a:r>
              <a:rPr lang="en-US" sz="3200" b="1" dirty="0">
                <a:latin typeface="Arial Narrow" panose="020B0606020202030204" pitchFamily="34" charset="0"/>
              </a:rPr>
              <a:t> do </a:t>
            </a:r>
            <a:r>
              <a:rPr lang="en-US" sz="3200" b="1" dirty="0" err="1">
                <a:latin typeface="Arial Narrow" panose="020B0606020202030204" pitchFamily="34" charset="0"/>
              </a:rPr>
              <a:t>autismo</a:t>
            </a:r>
            <a:endParaRPr lang="pt-PT" sz="3200" b="1" dirty="0">
              <a:latin typeface="Arial Narrow" panose="020B0606020202030204" pitchFamily="34" charset="0"/>
            </a:endParaRPr>
          </a:p>
          <a:p>
            <a:pPr algn="ctr" defTabSz="685800"/>
            <a:endParaRPr lang="en-US" sz="3200" b="1" dirty="0">
              <a:latin typeface="Arial Narrow" panose="020B0606020202030204" pitchFamily="34" charset="0"/>
            </a:endParaRPr>
          </a:p>
          <a:p>
            <a:r>
              <a:rPr lang="en-US" sz="3200" dirty="0">
                <a:latin typeface="Arial Narrow" panose="020B0606020202030204" pitchFamily="34" charset="0"/>
              </a:rPr>
              <a:t>4.1. </a:t>
            </a:r>
            <a:r>
              <a:rPr lang="en-US" sz="3200" dirty="0" err="1">
                <a:latin typeface="Arial Narrow" panose="020B0606020202030204" pitchFamily="34" charset="0"/>
              </a:rPr>
              <a:t>Competências</a:t>
            </a:r>
            <a:r>
              <a:rPr lang="en-US" sz="3200" dirty="0">
                <a:latin typeface="Arial Narrow" panose="020B0606020202030204" pitchFamily="34" charset="0"/>
              </a:rPr>
              <a:t> de </a:t>
            </a:r>
            <a:r>
              <a:rPr lang="en-US" sz="3200" dirty="0" err="1">
                <a:latin typeface="Arial Narrow" panose="020B0606020202030204" pitchFamily="34" charset="0"/>
              </a:rPr>
              <a:t>comunicação</a:t>
            </a:r>
            <a:r>
              <a:rPr lang="en-US" sz="3200" dirty="0">
                <a:latin typeface="Arial Narrow" panose="020B0606020202030204" pitchFamily="34" charset="0"/>
              </a:rPr>
              <a:t> social</a:t>
            </a:r>
          </a:p>
          <a:p>
            <a:r>
              <a:rPr lang="en-US" sz="3200" dirty="0">
                <a:latin typeface="Arial Narrow" panose="020B0606020202030204" pitchFamily="34" charset="0"/>
              </a:rPr>
              <a:t>4.2. </a:t>
            </a:r>
            <a:r>
              <a:rPr lang="en-US" sz="3200" dirty="0" err="1">
                <a:latin typeface="Arial Narrow" panose="020B0606020202030204" pitchFamily="34" charset="0"/>
              </a:rPr>
              <a:t>Comunicação</a:t>
            </a:r>
            <a:r>
              <a:rPr lang="en-US" sz="3200" dirty="0">
                <a:latin typeface="Arial Narrow" panose="020B0606020202030204" pitchFamily="34" charset="0"/>
              </a:rPr>
              <a:t> social e </a:t>
            </a:r>
            <a:r>
              <a:rPr lang="en-US" sz="3200" dirty="0" err="1">
                <a:latin typeface="Arial Narrow" panose="020B0606020202030204" pitchFamily="34" charset="0"/>
              </a:rPr>
              <a:t>competências</a:t>
            </a:r>
            <a:r>
              <a:rPr lang="en-US" sz="3200" dirty="0">
                <a:latin typeface="Arial Narrow" panose="020B0606020202030204" pitchFamily="34" charset="0"/>
              </a:rPr>
              <a:t> de </a:t>
            </a:r>
            <a:r>
              <a:rPr lang="en-US" sz="3200" dirty="0" err="1">
                <a:latin typeface="Arial Narrow" panose="020B0606020202030204" pitchFamily="34" charset="0"/>
              </a:rPr>
              <a:t>interação</a:t>
            </a:r>
            <a:endParaRPr lang="en-US" sz="3200" dirty="0">
              <a:latin typeface="Arial Narrow" panose="020B0606020202030204" pitchFamily="34" charset="0"/>
            </a:endParaRPr>
          </a:p>
          <a:p>
            <a:r>
              <a:rPr lang="en-US" sz="3200" dirty="0">
                <a:latin typeface="Arial Narrow" panose="020B0606020202030204" pitchFamily="34" charset="0"/>
              </a:rPr>
              <a:t>4.3. </a:t>
            </a:r>
            <a:r>
              <a:rPr lang="en-US" sz="3200" dirty="0" err="1">
                <a:latin typeface="Arial Narrow" panose="020B0606020202030204" pitchFamily="34" charset="0"/>
              </a:rPr>
              <a:t>Competências</a:t>
            </a:r>
            <a:r>
              <a:rPr lang="en-US" sz="3200" dirty="0">
                <a:latin typeface="Arial Narrow" panose="020B0606020202030204" pitchFamily="34" charset="0"/>
              </a:rPr>
              <a:t> de </a:t>
            </a:r>
            <a:r>
              <a:rPr lang="en-US" sz="3200" dirty="0" err="1">
                <a:latin typeface="Arial Narrow" panose="020B0606020202030204" pitchFamily="34" charset="0"/>
              </a:rPr>
              <a:t>relacionamento</a:t>
            </a:r>
            <a:r>
              <a:rPr lang="en-US" sz="3200" dirty="0">
                <a:latin typeface="Arial Narrow" panose="020B0606020202030204" pitchFamily="34" charset="0"/>
              </a:rPr>
              <a:t> </a:t>
            </a:r>
            <a:r>
              <a:rPr lang="en-US" sz="3200" dirty="0" err="1">
                <a:latin typeface="Arial Narrow" panose="020B0606020202030204" pitchFamily="34" charset="0"/>
              </a:rPr>
              <a:t>pessoal</a:t>
            </a:r>
            <a:r>
              <a:rPr lang="en-US" sz="3200" dirty="0">
                <a:latin typeface="Arial Narrow" panose="020B0606020202030204" pitchFamily="34" charset="0"/>
              </a:rPr>
              <a:t> (</a:t>
            </a:r>
            <a:r>
              <a:rPr lang="en-US" sz="3200" dirty="0" err="1">
                <a:latin typeface="Arial Narrow" panose="020B0606020202030204" pitchFamily="34" charset="0"/>
              </a:rPr>
              <a:t>amizade</a:t>
            </a:r>
            <a:r>
              <a:rPr lang="en-US" sz="3200" dirty="0">
                <a:latin typeface="Arial Narrow" panose="020B0606020202030204" pitchFamily="34" charset="0"/>
              </a:rPr>
              <a:t>, pares,   </a:t>
            </a:r>
            <a:r>
              <a:rPr lang="en-US" sz="3200" dirty="0" err="1">
                <a:latin typeface="Arial Narrow" panose="020B0606020202030204" pitchFamily="34" charset="0"/>
              </a:rPr>
              <a:t>família</a:t>
            </a:r>
            <a:r>
              <a:rPr lang="en-US" sz="3200" dirty="0">
                <a:latin typeface="Arial Narrow" panose="020B0606020202030204" pitchFamily="34" charset="0"/>
              </a:rPr>
              <a:t>)</a:t>
            </a:r>
            <a:endParaRPr lang="pt-PT" sz="3200" dirty="0">
              <a:latin typeface="Arial Narrow" panose="020B0606020202030204" pitchFamily="34" charset="0"/>
            </a:endParaRPr>
          </a:p>
          <a:p>
            <a:r>
              <a:rPr lang="en-US" sz="3200" dirty="0">
                <a:latin typeface="Arial Narrow" panose="020B0606020202030204" pitchFamily="34" charset="0"/>
              </a:rPr>
              <a:t>4.4. </a:t>
            </a:r>
            <a:r>
              <a:rPr lang="en-US" sz="3200" dirty="0" err="1">
                <a:latin typeface="Arial Narrow" panose="020B0606020202030204" pitchFamily="34" charset="0"/>
              </a:rPr>
              <a:t>Competências</a:t>
            </a:r>
            <a:r>
              <a:rPr lang="en-US" sz="3200" dirty="0">
                <a:latin typeface="Arial Narrow" panose="020B0606020202030204" pitchFamily="34" charset="0"/>
              </a:rPr>
              <a:t> </a:t>
            </a:r>
            <a:r>
              <a:rPr lang="en-US" sz="3200" dirty="0" err="1">
                <a:latin typeface="Arial Narrow" panose="020B0606020202030204" pitchFamily="34" charset="0"/>
              </a:rPr>
              <a:t>comunicacionais</a:t>
            </a:r>
            <a:r>
              <a:rPr lang="en-US" sz="3200" dirty="0">
                <a:latin typeface="Arial Narrow" panose="020B0606020202030204" pitchFamily="34" charset="0"/>
              </a:rPr>
              <a:t> </a:t>
            </a:r>
            <a:r>
              <a:rPr lang="en-US" sz="3200" dirty="0" err="1">
                <a:latin typeface="Arial Narrow" panose="020B0606020202030204" pitchFamily="34" charset="0"/>
              </a:rPr>
              <a:t>em</a:t>
            </a:r>
            <a:r>
              <a:rPr lang="en-US" sz="3200" dirty="0">
                <a:latin typeface="Arial Narrow" panose="020B0606020202030204" pitchFamily="34" charset="0"/>
              </a:rPr>
              <a:t> </a:t>
            </a:r>
            <a:r>
              <a:rPr lang="en-US" sz="3200" dirty="0" err="1">
                <a:latin typeface="Arial Narrow" panose="020B0606020202030204" pitchFamily="34" charset="0"/>
              </a:rPr>
              <a:t>contextos</a:t>
            </a:r>
            <a:r>
              <a:rPr lang="en-US" sz="3200" dirty="0">
                <a:latin typeface="Arial Narrow" panose="020B0606020202030204" pitchFamily="34" charset="0"/>
              </a:rPr>
              <a:t> </a:t>
            </a:r>
            <a:r>
              <a:rPr lang="en-US" sz="3200" dirty="0" err="1">
                <a:latin typeface="Arial Narrow" panose="020B0606020202030204" pitchFamily="34" charset="0"/>
              </a:rPr>
              <a:t>públicos</a:t>
            </a:r>
            <a:r>
              <a:rPr lang="en-US" sz="3200" dirty="0">
                <a:latin typeface="Arial Narrow" panose="020B0606020202030204" pitchFamily="34" charset="0"/>
              </a:rPr>
              <a:t> e </a:t>
            </a:r>
            <a:r>
              <a:rPr lang="en-US" sz="3200" dirty="0" err="1">
                <a:latin typeface="Arial Narrow" panose="020B0606020202030204" pitchFamily="34" charset="0"/>
              </a:rPr>
              <a:t>profissionais</a:t>
            </a:r>
            <a:endParaRPr lang="en-US" sz="3200" dirty="0">
              <a:latin typeface="Arial Narrow" panose="020B0606020202030204" pitchFamily="34" charset="0"/>
            </a:endParaRPr>
          </a:p>
        </p:txBody>
      </p:sp>
    </p:spTree>
    <p:extLst>
      <p:ext uri="{BB962C8B-B14F-4D97-AF65-F5344CB8AC3E}">
        <p14:creationId xmlns:p14="http://schemas.microsoft.com/office/powerpoint/2010/main" val="4023343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5</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7315201" cy="1009651"/>
          </a:xfrm>
          <a:prstGeom prst="rect">
            <a:avLst/>
          </a:prstGeom>
          <a:solidFill>
            <a:srgbClr val="FFF2CC"/>
          </a:solidFill>
          <a:ln>
            <a:noFill/>
          </a:ln>
        </p:spPr>
        <p:txBody>
          <a:bodyPr spcFirstLastPara="1" wrap="square" lIns="121900" tIns="60933" rIns="121900" bIns="60933" anchor="ctr" anchorCtr="0">
            <a:noAutofit/>
          </a:bodyPr>
          <a:lstStyle/>
          <a:p>
            <a:pPr>
              <a:buClr>
                <a:srgbClr val="C00000"/>
              </a:buClr>
            </a:pPr>
            <a:r>
              <a:rPr lang="en-US" sz="4800" b="1" dirty="0" err="1">
                <a:solidFill>
                  <a:prstClr val="black"/>
                </a:solidFill>
                <a:latin typeface="Arial Narrow" panose="020B0606020202030204" pitchFamily="34" charset="0"/>
              </a:rPr>
              <a:t>Resultados</a:t>
            </a:r>
            <a:r>
              <a:rPr lang="en-US" sz="4800" b="1" dirty="0">
                <a:solidFill>
                  <a:prstClr val="black"/>
                </a:solidFill>
                <a:latin typeface="Arial Narrow" panose="020B0606020202030204" pitchFamily="34" charset="0"/>
              </a:rPr>
              <a:t> de </a:t>
            </a:r>
            <a:r>
              <a:rPr lang="en-US" sz="4800" b="1" dirty="0" err="1">
                <a:solidFill>
                  <a:prstClr val="black"/>
                </a:solidFill>
                <a:latin typeface="Arial Narrow" panose="020B0606020202030204" pitchFamily="34" charset="0"/>
              </a:rPr>
              <a:t>aprendizagem</a:t>
            </a:r>
            <a:r>
              <a:rPr lang="en-US" sz="4800" b="1" dirty="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defTabSz="685800"/>
            <a:r>
              <a:rPr lang="en-US" sz="2800" b="1" dirty="0" err="1">
                <a:latin typeface="Arial Narrow" panose="020B0606020202030204" pitchFamily="34" charset="0"/>
              </a:rPr>
              <a:t>Módulo</a:t>
            </a:r>
            <a:r>
              <a:rPr lang="en-US" sz="2800" b="1" dirty="0">
                <a:latin typeface="Arial Narrow" panose="020B0606020202030204" pitchFamily="34" charset="0"/>
              </a:rPr>
              <a:t> 4: </a:t>
            </a:r>
            <a:r>
              <a:rPr lang="en-US" sz="2800" b="1" dirty="0" err="1">
                <a:latin typeface="Arial Narrow" panose="020B0606020202030204" pitchFamily="34" charset="0"/>
              </a:rPr>
              <a:t>Comunicação</a:t>
            </a:r>
            <a:r>
              <a:rPr lang="en-US" sz="2800" b="1" dirty="0">
                <a:latin typeface="Arial Narrow" panose="020B0606020202030204" pitchFamily="34" charset="0"/>
              </a:rPr>
              <a:t> social e </a:t>
            </a:r>
            <a:r>
              <a:rPr lang="en-US" sz="2800" b="1" dirty="0" err="1">
                <a:latin typeface="Arial Narrow" panose="020B0606020202030204" pitchFamily="34" charset="0"/>
              </a:rPr>
              <a:t>competências</a:t>
            </a:r>
            <a:r>
              <a:rPr lang="en-US" sz="2800" b="1" dirty="0">
                <a:latin typeface="Arial Narrow" panose="020B0606020202030204" pitchFamily="34" charset="0"/>
              </a:rPr>
              <a:t> </a:t>
            </a:r>
            <a:r>
              <a:rPr lang="en-US" sz="2800" b="1" dirty="0" err="1">
                <a:latin typeface="Arial Narrow" panose="020B0606020202030204" pitchFamily="34" charset="0"/>
              </a:rPr>
              <a:t>sociais</a:t>
            </a:r>
            <a:endParaRPr lang="en-US" sz="2800" b="1" dirty="0">
              <a:latin typeface="Arial Narrow" panose="020B0606020202030204" pitchFamily="34" charset="0"/>
            </a:endParaRPr>
          </a:p>
          <a:p>
            <a:pPr marL="457200" indent="-457200" algn="ctr" defTabSz="685800">
              <a:buFont typeface="Arial" panose="020B0604020202020204" pitchFamily="34" charset="0"/>
              <a:buChar char="•"/>
            </a:pPr>
            <a:endParaRPr lang="en-US" sz="2800" dirty="0">
              <a:latin typeface="Arial Narrow" panose="020B0606020202030204" pitchFamily="34" charset="0"/>
            </a:endParaRPr>
          </a:p>
          <a:p>
            <a:pPr marL="342900" indent="-342900">
              <a:buFont typeface="Arial" panose="020B0604020202020204" pitchFamily="34" charset="0"/>
              <a:buChar char="•"/>
            </a:pPr>
            <a:r>
              <a:rPr lang="en-US" sz="2400" dirty="0" err="1">
                <a:latin typeface="Arial Narrow" panose="020B0606020202030204" pitchFamily="34" charset="0"/>
              </a:rPr>
              <a:t>Compreender</a:t>
            </a:r>
            <a:r>
              <a:rPr lang="en-US" sz="2400" dirty="0">
                <a:latin typeface="Arial Narrow" panose="020B0606020202030204" pitchFamily="34" charset="0"/>
              </a:rPr>
              <a:t> o </a:t>
            </a:r>
            <a:r>
              <a:rPr lang="en-US" sz="2400" dirty="0" err="1">
                <a:latin typeface="Arial Narrow" panose="020B0606020202030204" pitchFamily="34" charset="0"/>
              </a:rPr>
              <a:t>conceito</a:t>
            </a:r>
            <a:r>
              <a:rPr lang="en-US" sz="2400" dirty="0">
                <a:latin typeface="Arial Narrow" panose="020B0606020202030204" pitchFamily="34" charset="0"/>
              </a:rPr>
              <a:t> de </a:t>
            </a:r>
            <a:r>
              <a:rPr lang="en-US" sz="2400" dirty="0" err="1">
                <a:latin typeface="Arial Narrow" panose="020B0606020202030204" pitchFamily="34" charset="0"/>
              </a:rPr>
              <a:t>comunicação</a:t>
            </a:r>
            <a:r>
              <a:rPr lang="en-US" sz="2400" dirty="0">
                <a:latin typeface="Arial Narrow" panose="020B0606020202030204" pitchFamily="34" charset="0"/>
              </a:rPr>
              <a:t> – o </a:t>
            </a:r>
            <a:r>
              <a:rPr lang="en-US" sz="2400" dirty="0" err="1">
                <a:latin typeface="Arial Narrow" panose="020B0606020202030204" pitchFamily="34" charset="0"/>
              </a:rPr>
              <a:t>essencial</a:t>
            </a:r>
            <a:r>
              <a:rPr lang="en-US" sz="2400" dirty="0">
                <a:latin typeface="Arial Narrow" panose="020B0606020202030204" pitchFamily="34" charset="0"/>
              </a:rPr>
              <a:t> e a </a:t>
            </a:r>
            <a:r>
              <a:rPr lang="en-US" sz="2400" dirty="0" err="1">
                <a:latin typeface="Arial Narrow" panose="020B0606020202030204" pitchFamily="34" charset="0"/>
              </a:rPr>
              <a:t>importância</a:t>
            </a:r>
            <a:r>
              <a:rPr lang="en-US" sz="2400" dirty="0">
                <a:latin typeface="Arial Narrow" panose="020B0606020202030204" pitchFamily="34" charset="0"/>
              </a:rPr>
              <a:t> – e a </a:t>
            </a:r>
            <a:r>
              <a:rPr lang="en-US" sz="2400" dirty="0" err="1">
                <a:latin typeface="Arial Narrow" panose="020B0606020202030204" pitchFamily="34" charset="0"/>
              </a:rPr>
              <a:t>comunicação</a:t>
            </a:r>
            <a:r>
              <a:rPr lang="en-US" sz="2400" dirty="0">
                <a:latin typeface="Arial Narrow" panose="020B0606020202030204" pitchFamily="34" charset="0"/>
              </a:rPr>
              <a:t> da </a:t>
            </a:r>
            <a:r>
              <a:rPr lang="en-US" sz="2400" dirty="0" err="1">
                <a:latin typeface="Arial Narrow" panose="020B0606020202030204" pitchFamily="34" charset="0"/>
              </a:rPr>
              <a:t>pessoa</a:t>
            </a:r>
            <a:r>
              <a:rPr lang="en-US" sz="2400" dirty="0">
                <a:latin typeface="Arial Narrow" panose="020B0606020202030204" pitchFamily="34" charset="0"/>
              </a:rPr>
              <a:t> com PEA</a:t>
            </a:r>
            <a:endParaRPr lang="pt-PT" sz="2400" dirty="0">
              <a:latin typeface="Arial Narrow" panose="020B0606020202030204" pitchFamily="34" charset="0"/>
            </a:endParaRPr>
          </a:p>
          <a:p>
            <a:pPr marL="342900" indent="-342900">
              <a:buFont typeface="Arial" panose="020B0604020202020204" pitchFamily="34" charset="0"/>
              <a:buChar char="•"/>
            </a:pPr>
            <a:r>
              <a:rPr lang="en-US" sz="2400" dirty="0" err="1">
                <a:latin typeface="Arial Narrow" panose="020B0606020202030204" pitchFamily="34" charset="0"/>
              </a:rPr>
              <a:t>Compreender</a:t>
            </a:r>
            <a:r>
              <a:rPr lang="en-US" sz="2400" dirty="0">
                <a:latin typeface="Arial Narrow" panose="020B0606020202030204" pitchFamily="34" charset="0"/>
              </a:rPr>
              <a:t> o </a:t>
            </a:r>
            <a:r>
              <a:rPr lang="en-US" sz="2400" dirty="0" err="1">
                <a:latin typeface="Arial Narrow" panose="020B0606020202030204" pitchFamily="34" charset="0"/>
              </a:rPr>
              <a:t>conceito</a:t>
            </a:r>
            <a:r>
              <a:rPr lang="en-US" sz="2400" dirty="0">
                <a:latin typeface="Arial Narrow" panose="020B0606020202030204" pitchFamily="34" charset="0"/>
              </a:rPr>
              <a:t> de </a:t>
            </a:r>
            <a:r>
              <a:rPr lang="en-US" sz="2400" dirty="0" err="1">
                <a:latin typeface="Arial Narrow" panose="020B0606020202030204" pitchFamily="34" charset="0"/>
              </a:rPr>
              <a:t>questões</a:t>
            </a:r>
            <a:r>
              <a:rPr lang="en-US" sz="2400" dirty="0">
                <a:latin typeface="Arial Narrow" panose="020B0606020202030204" pitchFamily="34" charset="0"/>
              </a:rPr>
              <a:t> de </a:t>
            </a:r>
            <a:r>
              <a:rPr lang="en-US" sz="2400" dirty="0" err="1">
                <a:latin typeface="Arial Narrow" panose="020B0606020202030204" pitchFamily="34" charset="0"/>
              </a:rPr>
              <a:t>comunicação</a:t>
            </a:r>
            <a:r>
              <a:rPr lang="en-US" sz="2400" dirty="0">
                <a:latin typeface="Arial Narrow" panose="020B0606020202030204" pitchFamily="34" charset="0"/>
              </a:rPr>
              <a:t> social </a:t>
            </a:r>
            <a:r>
              <a:rPr lang="en-US" sz="2400" dirty="0" err="1">
                <a:latin typeface="Arial Narrow" panose="020B0606020202030204" pitchFamily="34" charset="0"/>
              </a:rPr>
              <a:t>experienciadas</a:t>
            </a:r>
            <a:r>
              <a:rPr lang="en-US" sz="2400" dirty="0">
                <a:latin typeface="Arial Narrow" panose="020B0606020202030204" pitchFamily="34" charset="0"/>
              </a:rPr>
              <a:t> </a:t>
            </a:r>
            <a:r>
              <a:rPr lang="en-US" sz="2400" dirty="0" err="1">
                <a:latin typeface="Arial Narrow" panose="020B0606020202030204" pitchFamily="34" charset="0"/>
              </a:rPr>
              <a:t>por</a:t>
            </a:r>
            <a:r>
              <a:rPr lang="en-US" sz="2400" dirty="0">
                <a:latin typeface="Arial Narrow" panose="020B0606020202030204" pitchFamily="34" charset="0"/>
              </a:rPr>
              <a:t> </a:t>
            </a:r>
            <a:r>
              <a:rPr lang="en-US" sz="2400" dirty="0" err="1">
                <a:latin typeface="Arial Narrow" panose="020B0606020202030204" pitchFamily="34" charset="0"/>
              </a:rPr>
              <a:t>pessoas</a:t>
            </a:r>
            <a:r>
              <a:rPr lang="en-US" sz="2400" dirty="0">
                <a:latin typeface="Arial Narrow" panose="020B0606020202030204" pitchFamily="34" charset="0"/>
              </a:rPr>
              <a:t> com PEA</a:t>
            </a:r>
          </a:p>
          <a:p>
            <a:pPr marL="342900" indent="-342900">
              <a:buFont typeface="Arial" panose="020B0604020202020204" pitchFamily="34" charset="0"/>
              <a:buChar char="•"/>
            </a:pPr>
            <a:r>
              <a:rPr lang="en-US" sz="2400" dirty="0" err="1">
                <a:latin typeface="Arial Narrow" panose="020B0606020202030204" pitchFamily="34" charset="0"/>
              </a:rPr>
              <a:t>Compreender</a:t>
            </a:r>
            <a:r>
              <a:rPr lang="en-US" sz="2400" dirty="0">
                <a:latin typeface="Arial Narrow" panose="020B0606020202030204" pitchFamily="34" charset="0"/>
              </a:rPr>
              <a:t> </a:t>
            </a:r>
            <a:r>
              <a:rPr lang="en-US" sz="2400" dirty="0" err="1">
                <a:latin typeface="Arial Narrow" panose="020B0606020202030204" pitchFamily="34" charset="0"/>
              </a:rPr>
              <a:t>os</a:t>
            </a:r>
            <a:r>
              <a:rPr lang="en-US" sz="2400" dirty="0">
                <a:latin typeface="Arial Narrow" panose="020B0606020202030204" pitchFamily="34" charset="0"/>
              </a:rPr>
              <a:t> </a:t>
            </a:r>
            <a:r>
              <a:rPr lang="en-US" sz="2400" dirty="0" err="1">
                <a:latin typeface="Arial Narrow" panose="020B0606020202030204" pitchFamily="34" charset="0"/>
              </a:rPr>
              <a:t>conceitos</a:t>
            </a:r>
            <a:r>
              <a:rPr lang="en-US" sz="2400" dirty="0">
                <a:latin typeface="Arial Narrow" panose="020B0606020202030204" pitchFamily="34" charset="0"/>
              </a:rPr>
              <a:t> de </a:t>
            </a:r>
            <a:r>
              <a:rPr lang="en-US" sz="2400" dirty="0" err="1">
                <a:latin typeface="Arial Narrow" panose="020B0606020202030204" pitchFamily="34" charset="0"/>
              </a:rPr>
              <a:t>interação</a:t>
            </a:r>
            <a:r>
              <a:rPr lang="en-US" sz="2400" dirty="0">
                <a:latin typeface="Arial Narrow" panose="020B0606020202030204" pitchFamily="34" charset="0"/>
              </a:rPr>
              <a:t> e de </a:t>
            </a:r>
            <a:r>
              <a:rPr lang="en-US" sz="2400" dirty="0" err="1">
                <a:latin typeface="Arial Narrow" panose="020B0606020202030204" pitchFamily="34" charset="0"/>
              </a:rPr>
              <a:t>competências</a:t>
            </a:r>
            <a:r>
              <a:rPr lang="en-US" sz="2400" dirty="0">
                <a:latin typeface="Arial Narrow" panose="020B0606020202030204" pitchFamily="34" charset="0"/>
              </a:rPr>
              <a:t> </a:t>
            </a:r>
            <a:r>
              <a:rPr lang="en-US" sz="2400" dirty="0" err="1">
                <a:latin typeface="Arial Narrow" panose="020B0606020202030204" pitchFamily="34" charset="0"/>
              </a:rPr>
              <a:t>sociais</a:t>
            </a:r>
            <a:r>
              <a:rPr lang="en-US" sz="2400" dirty="0">
                <a:latin typeface="Arial Narrow" panose="020B0606020202030204" pitchFamily="34" charset="0"/>
              </a:rPr>
              <a:t>, e </a:t>
            </a:r>
            <a:r>
              <a:rPr lang="en-US" sz="2400" dirty="0" err="1">
                <a:latin typeface="Arial Narrow" panose="020B0606020202030204" pitchFamily="34" charset="0"/>
              </a:rPr>
              <a:t>suas</a:t>
            </a:r>
            <a:r>
              <a:rPr lang="en-US" sz="2400" dirty="0">
                <a:latin typeface="Arial Narrow" panose="020B0606020202030204" pitchFamily="34" charset="0"/>
              </a:rPr>
              <a:t> </a:t>
            </a:r>
            <a:r>
              <a:rPr lang="en-US" sz="2400" dirty="0" err="1">
                <a:latin typeface="Arial Narrow" panose="020B0606020202030204" pitchFamily="34" charset="0"/>
              </a:rPr>
              <a:t>consequências</a:t>
            </a:r>
            <a:r>
              <a:rPr lang="en-US" sz="2400" dirty="0">
                <a:latin typeface="Arial Narrow" panose="020B0606020202030204" pitchFamily="34" charset="0"/>
              </a:rPr>
              <a:t> </a:t>
            </a:r>
            <a:r>
              <a:rPr lang="en-US" sz="2400" dirty="0" err="1">
                <a:latin typeface="Arial Narrow" panose="020B0606020202030204" pitchFamily="34" charset="0"/>
              </a:rPr>
              <a:t>na</a:t>
            </a:r>
            <a:r>
              <a:rPr lang="en-US" sz="2400" dirty="0">
                <a:latin typeface="Arial Narrow" panose="020B0606020202030204" pitchFamily="34" charset="0"/>
              </a:rPr>
              <a:t> </a:t>
            </a:r>
            <a:r>
              <a:rPr lang="en-US" sz="2400" dirty="0" err="1">
                <a:latin typeface="Arial Narrow" panose="020B0606020202030204" pitchFamily="34" charset="0"/>
              </a:rPr>
              <a:t>vida</a:t>
            </a:r>
            <a:r>
              <a:rPr lang="en-US" sz="2400" dirty="0">
                <a:latin typeface="Arial Narrow" panose="020B0606020202030204" pitchFamily="34" charset="0"/>
              </a:rPr>
              <a:t> de </a:t>
            </a:r>
            <a:r>
              <a:rPr lang="en-US" sz="2400" dirty="0" err="1">
                <a:latin typeface="Arial Narrow" panose="020B0606020202030204" pitchFamily="34" charset="0"/>
              </a:rPr>
              <a:t>uma</a:t>
            </a:r>
            <a:r>
              <a:rPr lang="en-US" sz="2400" dirty="0">
                <a:latin typeface="Arial Narrow" panose="020B0606020202030204" pitchFamily="34" charset="0"/>
              </a:rPr>
              <a:t> </a:t>
            </a:r>
            <a:r>
              <a:rPr lang="en-US" sz="2400" dirty="0" err="1">
                <a:latin typeface="Arial Narrow" panose="020B0606020202030204" pitchFamily="34" charset="0"/>
              </a:rPr>
              <a:t>pessoa</a:t>
            </a:r>
            <a:r>
              <a:rPr lang="en-US" sz="2400" dirty="0">
                <a:latin typeface="Arial Narrow" panose="020B0606020202030204" pitchFamily="34" charset="0"/>
              </a:rPr>
              <a:t> com PEA, </a:t>
            </a:r>
            <a:r>
              <a:rPr lang="en-US" sz="2400" dirty="0" err="1">
                <a:latin typeface="Arial Narrow" panose="020B0606020202030204" pitchFamily="34" charset="0"/>
              </a:rPr>
              <a:t>nomeadamente</a:t>
            </a:r>
            <a:r>
              <a:rPr lang="en-US" sz="2400" dirty="0">
                <a:latin typeface="Arial Narrow" panose="020B0606020202030204" pitchFamily="34" charset="0"/>
              </a:rPr>
              <a:t> </a:t>
            </a:r>
            <a:r>
              <a:rPr lang="en-US" sz="2400" dirty="0" err="1">
                <a:latin typeface="Arial Narrow" panose="020B0606020202030204" pitchFamily="34" charset="0"/>
              </a:rPr>
              <a:t>nos</a:t>
            </a:r>
            <a:r>
              <a:rPr lang="en-US" sz="2400" dirty="0">
                <a:latin typeface="Arial Narrow" panose="020B0606020202030204" pitchFamily="34" charset="0"/>
              </a:rPr>
              <a:t> </a:t>
            </a:r>
            <a:r>
              <a:rPr lang="en-US" sz="2400" dirty="0" err="1">
                <a:latin typeface="Arial Narrow" panose="020B0606020202030204" pitchFamily="34" charset="0"/>
              </a:rPr>
              <a:t>seus</a:t>
            </a:r>
            <a:r>
              <a:rPr lang="en-US" sz="2400" dirty="0">
                <a:latin typeface="Arial Narrow" panose="020B0606020202030204" pitchFamily="34" charset="0"/>
              </a:rPr>
              <a:t> </a:t>
            </a:r>
            <a:r>
              <a:rPr lang="en-US" sz="2400" dirty="0" err="1">
                <a:latin typeface="Arial Narrow" panose="020B0606020202030204" pitchFamily="34" charset="0"/>
              </a:rPr>
              <a:t>relacionamentos</a:t>
            </a:r>
            <a:r>
              <a:rPr lang="en-US" sz="2400" dirty="0">
                <a:latin typeface="Arial Narrow" panose="020B0606020202030204" pitchFamily="34" charset="0"/>
              </a:rPr>
              <a:t> </a:t>
            </a:r>
            <a:r>
              <a:rPr lang="en-US" sz="2400" dirty="0" err="1">
                <a:latin typeface="Arial Narrow" panose="020B0606020202030204" pitchFamily="34" charset="0"/>
              </a:rPr>
              <a:t>pessoais</a:t>
            </a:r>
            <a:r>
              <a:rPr lang="en-US" sz="2400" dirty="0">
                <a:latin typeface="Arial Narrow" panose="020B0606020202030204" pitchFamily="34" charset="0"/>
              </a:rPr>
              <a:t> e </a:t>
            </a:r>
            <a:r>
              <a:rPr lang="en-US" sz="2400" dirty="0" err="1">
                <a:latin typeface="Arial Narrow" panose="020B0606020202030204" pitchFamily="34" charset="0"/>
              </a:rPr>
              <a:t>profissionais</a:t>
            </a:r>
            <a:endParaRPr lang="en-US" sz="2400" dirty="0">
              <a:latin typeface="Arial Narrow" panose="020B0606020202030204" pitchFamily="34" charset="0"/>
            </a:endParaRPr>
          </a:p>
          <a:p>
            <a:pPr marL="342900" indent="-342900">
              <a:buFont typeface="Arial" panose="020B0604020202020204" pitchFamily="34" charset="0"/>
              <a:buChar char="•"/>
            </a:pPr>
            <a:r>
              <a:rPr lang="en-US" sz="2400" dirty="0">
                <a:latin typeface="Arial Narrow" panose="020B0606020202030204" pitchFamily="34" charset="0"/>
              </a:rPr>
              <a:t>Saber </a:t>
            </a:r>
            <a:r>
              <a:rPr lang="en-US" sz="2400" dirty="0" err="1">
                <a:latin typeface="Arial Narrow" panose="020B0606020202030204" pitchFamily="34" charset="0"/>
              </a:rPr>
              <a:t>como</a:t>
            </a:r>
            <a:r>
              <a:rPr lang="en-US" sz="2400" dirty="0">
                <a:latin typeface="Arial Narrow" panose="020B0606020202030204" pitchFamily="34" charset="0"/>
              </a:rPr>
              <a:t> lidar com </a:t>
            </a:r>
            <a:r>
              <a:rPr lang="en-US" sz="2400" dirty="0" err="1">
                <a:latin typeface="Arial Narrow" panose="020B0606020202030204" pitchFamily="34" charset="0"/>
              </a:rPr>
              <a:t>uma</a:t>
            </a:r>
            <a:r>
              <a:rPr lang="en-US" sz="2400" dirty="0">
                <a:latin typeface="Arial Narrow" panose="020B0606020202030204" pitchFamily="34" charset="0"/>
              </a:rPr>
              <a:t> </a:t>
            </a:r>
            <a:r>
              <a:rPr lang="en-US" sz="2400" dirty="0" err="1">
                <a:latin typeface="Arial Narrow" panose="020B0606020202030204" pitchFamily="34" charset="0"/>
              </a:rPr>
              <a:t>pessoa</a:t>
            </a:r>
            <a:r>
              <a:rPr lang="en-US" sz="2400" dirty="0">
                <a:latin typeface="Arial Narrow" panose="020B0606020202030204" pitchFamily="34" charset="0"/>
              </a:rPr>
              <a:t> com PEA </a:t>
            </a:r>
            <a:r>
              <a:rPr lang="en-US" sz="2400" dirty="0" err="1">
                <a:latin typeface="Arial Narrow" panose="020B0606020202030204" pitchFamily="34" charset="0"/>
              </a:rPr>
              <a:t>na</a:t>
            </a:r>
            <a:r>
              <a:rPr lang="en-US" sz="2400" dirty="0">
                <a:latin typeface="Arial Narrow" panose="020B0606020202030204" pitchFamily="34" charset="0"/>
              </a:rPr>
              <a:t> </a:t>
            </a:r>
            <a:r>
              <a:rPr lang="en-US" sz="2400" dirty="0" err="1">
                <a:latin typeface="Arial Narrow" panose="020B0606020202030204" pitchFamily="34" charset="0"/>
              </a:rPr>
              <a:t>vida</a:t>
            </a:r>
            <a:r>
              <a:rPr lang="en-US" sz="2400" dirty="0">
                <a:latin typeface="Arial Narrow" panose="020B0606020202030204" pitchFamily="34" charset="0"/>
              </a:rPr>
              <a:t> social do </a:t>
            </a:r>
            <a:r>
              <a:rPr lang="en-US" sz="2400" dirty="0" err="1">
                <a:latin typeface="Arial Narrow" panose="020B0606020202030204" pitchFamily="34" charset="0"/>
              </a:rPr>
              <a:t>dia</a:t>
            </a:r>
            <a:r>
              <a:rPr lang="en-US" sz="2400" dirty="0">
                <a:latin typeface="Arial Narrow" panose="020B0606020202030204" pitchFamily="34" charset="0"/>
              </a:rPr>
              <a:t>-a-</a:t>
            </a:r>
            <a:r>
              <a:rPr lang="en-US" sz="2400" dirty="0" err="1">
                <a:latin typeface="Arial Narrow" panose="020B0606020202030204" pitchFamily="34" charset="0"/>
              </a:rPr>
              <a:t>dia</a:t>
            </a:r>
            <a:endParaRPr lang="en-US" sz="2400" dirty="0">
              <a:latin typeface="Arial Narrow" panose="020B0606020202030204" pitchFamily="34" charset="0"/>
            </a:endParaRPr>
          </a:p>
        </p:txBody>
      </p:sp>
    </p:spTree>
    <p:extLst>
      <p:ext uri="{BB962C8B-B14F-4D97-AF65-F5344CB8AC3E}">
        <p14:creationId xmlns:p14="http://schemas.microsoft.com/office/powerpoint/2010/main" val="857104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6</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3324498" cy="1009651"/>
          </a:xfrm>
          <a:prstGeom prst="rect">
            <a:avLst/>
          </a:prstGeom>
          <a:solidFill>
            <a:srgbClr val="FFF2CC"/>
          </a:solidFill>
          <a:ln>
            <a:noFill/>
          </a:ln>
        </p:spPr>
        <p:txBody>
          <a:bodyPr spcFirstLastPara="1" wrap="square" lIns="121900" tIns="60933" rIns="121900" bIns="60933" anchor="ctr" anchorCtr="0">
            <a:noAutofit/>
          </a:bodyPr>
          <a:lstStyle/>
          <a:p>
            <a:pPr>
              <a:buClr>
                <a:srgbClr val="C00000"/>
              </a:buClr>
            </a:pPr>
            <a:r>
              <a:rPr lang="en-US" sz="4800" b="1" dirty="0" err="1">
                <a:latin typeface="Arial Narrow" panose="020B0606020202030204" pitchFamily="34" charset="0"/>
              </a:rPr>
              <a:t>Organização</a:t>
            </a:r>
            <a:r>
              <a:rPr lang="en-US" sz="4800" b="1" dirty="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a:r>
              <a:rPr lang="en-US" sz="2800" b="1" dirty="0" err="1">
                <a:latin typeface="Arial Narrow" panose="020B0606020202030204" pitchFamily="34" charset="0"/>
              </a:rPr>
              <a:t>Módulo</a:t>
            </a:r>
            <a:r>
              <a:rPr lang="en-US" sz="2800" b="1" dirty="0">
                <a:latin typeface="Arial Narrow" panose="020B0606020202030204" pitchFamily="34" charset="0"/>
              </a:rPr>
              <a:t> 4: </a:t>
            </a:r>
            <a:r>
              <a:rPr lang="en-US" sz="2800" b="1" dirty="0" err="1">
                <a:latin typeface="Arial Narrow" panose="020B0606020202030204" pitchFamily="34" charset="0"/>
              </a:rPr>
              <a:t>Comunicação</a:t>
            </a:r>
            <a:r>
              <a:rPr lang="en-US" sz="2800" b="1" dirty="0">
                <a:latin typeface="Arial Narrow" panose="020B0606020202030204" pitchFamily="34" charset="0"/>
              </a:rPr>
              <a:t> social e </a:t>
            </a:r>
            <a:r>
              <a:rPr lang="en-US" sz="2800" b="1" dirty="0" err="1">
                <a:latin typeface="Arial Narrow" panose="020B0606020202030204" pitchFamily="34" charset="0"/>
              </a:rPr>
              <a:t>competências</a:t>
            </a:r>
            <a:r>
              <a:rPr lang="en-US" sz="2800" b="1" dirty="0">
                <a:latin typeface="Arial Narrow" panose="020B0606020202030204" pitchFamily="34" charset="0"/>
              </a:rPr>
              <a:t> </a:t>
            </a:r>
            <a:r>
              <a:rPr lang="en-US" sz="2800" b="1" dirty="0" err="1">
                <a:latin typeface="Arial Narrow" panose="020B0606020202030204" pitchFamily="34" charset="0"/>
              </a:rPr>
              <a:t>sociais</a:t>
            </a:r>
            <a:r>
              <a:rPr lang="en-US" sz="2800" b="1" dirty="0">
                <a:latin typeface="Arial Narrow" panose="020B0606020202030204" pitchFamily="34" charset="0"/>
              </a:rPr>
              <a:t> para lidar com </a:t>
            </a:r>
            <a:r>
              <a:rPr lang="en-US" sz="2800" b="1" dirty="0" err="1">
                <a:latin typeface="Arial Narrow" panose="020B0606020202030204" pitchFamily="34" charset="0"/>
              </a:rPr>
              <a:t>pessoas</a:t>
            </a:r>
            <a:r>
              <a:rPr lang="en-US" sz="2800" b="1" dirty="0">
                <a:latin typeface="Arial Narrow" panose="020B0606020202030204" pitchFamily="34" charset="0"/>
              </a:rPr>
              <a:t> com a </a:t>
            </a:r>
            <a:r>
              <a:rPr lang="en-US" sz="2800" b="1" dirty="0" err="1">
                <a:latin typeface="Arial Narrow" panose="020B0606020202030204" pitchFamily="34" charset="0"/>
              </a:rPr>
              <a:t>perturbação</a:t>
            </a:r>
            <a:r>
              <a:rPr lang="en-US" sz="2800" b="1" dirty="0">
                <a:latin typeface="Arial Narrow" panose="020B0606020202030204" pitchFamily="34" charset="0"/>
              </a:rPr>
              <a:t> do </a:t>
            </a:r>
            <a:r>
              <a:rPr lang="en-US" sz="2800" b="1" dirty="0" err="1">
                <a:latin typeface="Arial Narrow" panose="020B0606020202030204" pitchFamily="34" charset="0"/>
              </a:rPr>
              <a:t>espectro</a:t>
            </a:r>
            <a:r>
              <a:rPr lang="en-US" sz="2800" b="1" dirty="0">
                <a:latin typeface="Arial Narrow" panose="020B0606020202030204" pitchFamily="34" charset="0"/>
              </a:rPr>
              <a:t> do </a:t>
            </a:r>
            <a:r>
              <a:rPr lang="en-US" sz="2800" b="1" dirty="0" err="1">
                <a:latin typeface="Arial Narrow" panose="020B0606020202030204" pitchFamily="34" charset="0"/>
              </a:rPr>
              <a:t>autismo</a:t>
            </a:r>
            <a:endParaRPr lang="en-US" sz="2800" b="1" dirty="0">
              <a:latin typeface="Arial Narrow" panose="020B0606020202030204" pitchFamily="34" charset="0"/>
            </a:endParaRPr>
          </a:p>
          <a:p>
            <a:pPr algn="ctr"/>
            <a:endParaRPr lang="en-US" sz="2800" b="1" dirty="0">
              <a:latin typeface="Arial Narrow" panose="020B0606020202030204" pitchFamily="34" charset="0"/>
            </a:endParaRPr>
          </a:p>
          <a:p>
            <a:pPr algn="just">
              <a:lnSpc>
                <a:spcPct val="150000"/>
              </a:lnSpc>
            </a:pPr>
            <a:r>
              <a:rPr lang="en-US" sz="2800" b="1" dirty="0">
                <a:latin typeface="Arial Narrow" panose="020B0606020202030204" pitchFamily="34" charset="0"/>
              </a:rPr>
              <a:t>Tempo </a:t>
            </a:r>
            <a:r>
              <a:rPr lang="en-US" sz="2800" b="1" dirty="0" err="1">
                <a:latin typeface="Arial Narrow" panose="020B0606020202030204" pitchFamily="34" charset="0"/>
              </a:rPr>
              <a:t>previsto</a:t>
            </a:r>
            <a:r>
              <a:rPr lang="en-US" sz="2800" b="1" dirty="0">
                <a:latin typeface="Arial Narrow" panose="020B0606020202030204" pitchFamily="34" charset="0"/>
              </a:rPr>
              <a:t> para </a:t>
            </a:r>
            <a:r>
              <a:rPr lang="en-US" sz="2800" b="1" dirty="0" err="1">
                <a:latin typeface="Arial Narrow" panose="020B0606020202030204" pitchFamily="34" charset="0"/>
              </a:rPr>
              <a:t>realizar</a:t>
            </a:r>
            <a:r>
              <a:rPr lang="en-US" sz="2800" b="1" dirty="0">
                <a:latin typeface="Arial Narrow" panose="020B0606020202030204" pitchFamily="34" charset="0"/>
              </a:rPr>
              <a:t> o </a:t>
            </a:r>
            <a:r>
              <a:rPr lang="en-US" sz="2800" b="1" dirty="0" err="1">
                <a:latin typeface="Arial Narrow" panose="020B0606020202030204" pitchFamily="34" charset="0"/>
              </a:rPr>
              <a:t>módulo</a:t>
            </a:r>
            <a:r>
              <a:rPr lang="en-US" sz="2800" b="1" dirty="0">
                <a:latin typeface="Arial Narrow" panose="020B0606020202030204" pitchFamily="34" charset="0"/>
              </a:rPr>
              <a:t>: </a:t>
            </a:r>
            <a:r>
              <a:rPr lang="en-US" sz="2800" dirty="0">
                <a:latin typeface="Arial Narrow" panose="020B0606020202030204" pitchFamily="34" charset="0"/>
              </a:rPr>
              <a:t>3 horas</a:t>
            </a:r>
          </a:p>
          <a:p>
            <a:pPr algn="just">
              <a:lnSpc>
                <a:spcPct val="150000"/>
              </a:lnSpc>
            </a:pPr>
            <a:r>
              <a:rPr lang="en-US" sz="2800" b="1" dirty="0" err="1">
                <a:latin typeface="Arial Narrow" panose="020B0606020202030204" pitchFamily="34" charset="0"/>
              </a:rPr>
              <a:t>Intervalo</a:t>
            </a:r>
            <a:r>
              <a:rPr lang="en-US" sz="2800" b="1" dirty="0">
                <a:latin typeface="Arial Narrow" panose="020B0606020202030204" pitchFamily="34" charset="0"/>
              </a:rPr>
              <a:t>: </a:t>
            </a:r>
            <a:r>
              <a:rPr lang="en-US" sz="2800" dirty="0">
                <a:latin typeface="Arial Narrow" panose="020B0606020202030204" pitchFamily="34" charset="0"/>
              </a:rPr>
              <a:t>30 </a:t>
            </a:r>
            <a:r>
              <a:rPr lang="en-US" sz="2800" dirty="0" err="1">
                <a:latin typeface="Arial Narrow" panose="020B0606020202030204" pitchFamily="34" charset="0"/>
              </a:rPr>
              <a:t>minutos</a:t>
            </a:r>
            <a:r>
              <a:rPr lang="en-US" sz="2800" dirty="0">
                <a:latin typeface="Arial Narrow" panose="020B0606020202030204" pitchFamily="34" charset="0"/>
              </a:rPr>
              <a:t> </a:t>
            </a:r>
            <a:r>
              <a:rPr lang="en-US" sz="2800" dirty="0" err="1">
                <a:latin typeface="Arial Narrow" panose="020B0606020202030204" pitchFamily="34" charset="0"/>
              </a:rPr>
              <a:t>ou</a:t>
            </a:r>
            <a:r>
              <a:rPr lang="en-US" sz="2800" dirty="0">
                <a:latin typeface="Arial Narrow" panose="020B0606020202030204" pitchFamily="34" charset="0"/>
              </a:rPr>
              <a:t> </a:t>
            </a:r>
            <a:r>
              <a:rPr lang="en-US" sz="2800" dirty="0" err="1">
                <a:latin typeface="Arial Narrow" panose="020B0606020202030204" pitchFamily="34" charset="0"/>
              </a:rPr>
              <a:t>duas</a:t>
            </a:r>
            <a:r>
              <a:rPr lang="en-US" sz="2800" dirty="0">
                <a:latin typeface="Arial Narrow" panose="020B0606020202030204" pitchFamily="34" charset="0"/>
              </a:rPr>
              <a:t> </a:t>
            </a:r>
            <a:r>
              <a:rPr lang="en-US" sz="2800" dirty="0" err="1">
                <a:latin typeface="Arial Narrow" panose="020B0606020202030204" pitchFamily="34" charset="0"/>
              </a:rPr>
              <a:t>pausas</a:t>
            </a:r>
            <a:r>
              <a:rPr lang="en-US" sz="2800" dirty="0">
                <a:latin typeface="Arial Narrow" panose="020B0606020202030204" pitchFamily="34" charset="0"/>
              </a:rPr>
              <a:t> de 10-15 </a:t>
            </a:r>
            <a:r>
              <a:rPr lang="en-US" sz="2800" dirty="0" err="1">
                <a:latin typeface="Arial Narrow" panose="020B0606020202030204" pitchFamily="34" charset="0"/>
              </a:rPr>
              <a:t>minutos</a:t>
            </a:r>
            <a:r>
              <a:rPr lang="en-US" sz="2800" dirty="0">
                <a:latin typeface="Arial Narrow" panose="020B0606020202030204" pitchFamily="34" charset="0"/>
              </a:rPr>
              <a:t> </a:t>
            </a:r>
            <a:r>
              <a:rPr lang="en-US" sz="2800" dirty="0" err="1">
                <a:latin typeface="Arial Narrow" panose="020B0606020202030204" pitchFamily="34" charset="0"/>
              </a:rPr>
              <a:t>cada</a:t>
            </a:r>
            <a:r>
              <a:rPr lang="en-US" sz="2800" dirty="0">
                <a:latin typeface="Arial Narrow" panose="020B0606020202030204" pitchFamily="34" charset="0"/>
              </a:rPr>
              <a:t>/</a:t>
            </a:r>
            <a:r>
              <a:rPr lang="en-US" sz="2800" dirty="0" err="1">
                <a:latin typeface="Arial Narrow" panose="020B0606020202030204" pitchFamily="34" charset="0"/>
              </a:rPr>
              <a:t>Duas</a:t>
            </a:r>
            <a:r>
              <a:rPr lang="en-US" sz="2800" dirty="0">
                <a:latin typeface="Arial Narrow" panose="020B0606020202030204" pitchFamily="34" charset="0"/>
              </a:rPr>
              <a:t> </a:t>
            </a:r>
            <a:r>
              <a:rPr lang="en-US" sz="2800" dirty="0" err="1">
                <a:latin typeface="Arial Narrow" panose="020B0606020202030204" pitchFamily="34" charset="0"/>
              </a:rPr>
              <a:t>pausas</a:t>
            </a:r>
            <a:r>
              <a:rPr lang="en-US" sz="2800" dirty="0">
                <a:latin typeface="Arial Narrow" panose="020B0606020202030204" pitchFamily="34" charset="0"/>
              </a:rPr>
              <a:t> de 10 </a:t>
            </a:r>
            <a:r>
              <a:rPr lang="en-US" sz="2800" dirty="0" err="1">
                <a:latin typeface="Arial Narrow" panose="020B0606020202030204" pitchFamily="34" charset="0"/>
              </a:rPr>
              <a:t>minutos</a:t>
            </a:r>
            <a:r>
              <a:rPr lang="en-US" sz="2800" dirty="0">
                <a:latin typeface="Arial Narrow" panose="020B0606020202030204" pitchFamily="34" charset="0"/>
              </a:rPr>
              <a:t> </a:t>
            </a:r>
            <a:r>
              <a:rPr lang="en-US" sz="2800" dirty="0" err="1">
                <a:latin typeface="Arial Narrow" panose="020B0606020202030204" pitchFamily="34" charset="0"/>
              </a:rPr>
              <a:t>cada</a:t>
            </a:r>
            <a:endParaRPr lang="en-US" sz="2800" dirty="0">
              <a:latin typeface="Arial Narrow" panose="020B0606020202030204" pitchFamily="34" charset="0"/>
            </a:endParaRPr>
          </a:p>
        </p:txBody>
      </p:sp>
    </p:spTree>
    <p:extLst>
      <p:ext uri="{BB962C8B-B14F-4D97-AF65-F5344CB8AC3E}">
        <p14:creationId xmlns:p14="http://schemas.microsoft.com/office/powerpoint/2010/main" val="4274868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7</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3324498" cy="1009651"/>
          </a:xfrm>
          <a:prstGeom prst="rect">
            <a:avLst/>
          </a:prstGeom>
          <a:solidFill>
            <a:srgbClr val="FFF2CC"/>
          </a:solidFill>
          <a:ln>
            <a:noFill/>
          </a:ln>
        </p:spPr>
        <p:txBody>
          <a:bodyPr spcFirstLastPara="1" wrap="square" lIns="121900" tIns="60933" rIns="121900" bIns="60933" anchor="ctr" anchorCtr="0">
            <a:noAutofit/>
          </a:bodyPr>
          <a:lstStyle/>
          <a:p>
            <a:pPr>
              <a:buClr>
                <a:srgbClr val="C00000"/>
              </a:buClr>
            </a:pPr>
            <a:r>
              <a:rPr lang="en-US" sz="4800" b="1" dirty="0" err="1">
                <a:latin typeface="Arial Narrow" panose="020B0606020202030204" pitchFamily="34" charset="0"/>
              </a:rPr>
              <a:t>Organização</a:t>
            </a:r>
            <a:r>
              <a:rPr lang="en-US" sz="4800" b="1" dirty="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a:endParaRPr lang="en-US" sz="2800" dirty="0">
              <a:latin typeface="Arial Narrow" panose="020B0606020202030204" pitchFamily="34" charset="0"/>
            </a:endParaRPr>
          </a:p>
        </p:txBody>
      </p:sp>
      <p:graphicFrame>
        <p:nvGraphicFramePr>
          <p:cNvPr id="9" name="Tabela 8">
            <a:extLst>
              <a:ext uri="{FF2B5EF4-FFF2-40B4-BE49-F238E27FC236}">
                <a16:creationId xmlns:a16="http://schemas.microsoft.com/office/drawing/2014/main" id="{CFA5FE54-B195-014A-A98E-5255936E13FD}"/>
              </a:ext>
            </a:extLst>
          </p:cNvPr>
          <p:cNvGraphicFramePr>
            <a:graphicFrameLocks noGrp="1"/>
          </p:cNvGraphicFramePr>
          <p:nvPr>
            <p:extLst>
              <p:ext uri="{D42A27DB-BD31-4B8C-83A1-F6EECF244321}">
                <p14:modId xmlns:p14="http://schemas.microsoft.com/office/powerpoint/2010/main" val="3234915533"/>
              </p:ext>
            </p:extLst>
          </p:nvPr>
        </p:nvGraphicFramePr>
        <p:xfrm>
          <a:off x="1315232" y="1832953"/>
          <a:ext cx="9444625" cy="4340524"/>
        </p:xfrm>
        <a:graphic>
          <a:graphicData uri="http://schemas.openxmlformats.org/drawingml/2006/table">
            <a:tbl>
              <a:tblPr firstRow="1" firstCol="1" bandRow="1"/>
              <a:tblGrid>
                <a:gridCol w="4572838">
                  <a:extLst>
                    <a:ext uri="{9D8B030D-6E8A-4147-A177-3AD203B41FA5}">
                      <a16:colId xmlns:a16="http://schemas.microsoft.com/office/drawing/2014/main" val="1050430287"/>
                    </a:ext>
                  </a:extLst>
                </a:gridCol>
                <a:gridCol w="4871787">
                  <a:extLst>
                    <a:ext uri="{9D8B030D-6E8A-4147-A177-3AD203B41FA5}">
                      <a16:colId xmlns:a16="http://schemas.microsoft.com/office/drawing/2014/main" val="1611183657"/>
                    </a:ext>
                  </a:extLst>
                </a:gridCol>
              </a:tblGrid>
              <a:tr h="1979080">
                <a:tc>
                  <a:txBody>
                    <a:bodyPr/>
                    <a:lstStyle/>
                    <a:p>
                      <a:pPr algn="ctr">
                        <a:lnSpc>
                          <a:spcPct val="115000"/>
                        </a:lnSpc>
                        <a:spcAft>
                          <a:spcPts val="0"/>
                        </a:spcAft>
                      </a:pPr>
                      <a:r>
                        <a:rPr lang="en-US" sz="900" b="1" dirty="0" err="1">
                          <a:effectLst/>
                          <a:latin typeface="Arial" panose="020B0604020202020204" pitchFamily="34" charset="0"/>
                          <a:ea typeface="Calibri" panose="020F0502020204030204" pitchFamily="34" charset="0"/>
                          <a:cs typeface="Arial" panose="020B0604020202020204" pitchFamily="34" charset="0"/>
                        </a:rPr>
                        <a:t>Início</a:t>
                      </a:r>
                      <a:r>
                        <a:rPr lang="en-US" sz="900" b="1" dirty="0">
                          <a:effectLst/>
                          <a:latin typeface="Arial" panose="020B0604020202020204" pitchFamily="34" charset="0"/>
                          <a:ea typeface="Calibri" panose="020F0502020204030204" pitchFamily="34" charset="0"/>
                          <a:cs typeface="Arial" panose="020B0604020202020204" pitchFamily="34" charset="0"/>
                        </a:rPr>
                        <a:t> 09:00 – 9:30</a:t>
                      </a:r>
                    </a:p>
                    <a:p>
                      <a:pPr algn="ctr">
                        <a:lnSpc>
                          <a:spcPct val="115000"/>
                        </a:lnSpc>
                        <a:spcAft>
                          <a:spcPts val="0"/>
                        </a:spcAft>
                      </a:pPr>
                      <a:endParaRPr lang="en-US" sz="9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US" sz="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Objetivo</a:t>
                      </a:r>
                      <a:endParaRPr lang="en-US" sz="9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US" sz="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Conteúdos</a:t>
                      </a:r>
                      <a:endParaRPr lang="pt-PT"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US" sz="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Resultados</a:t>
                      </a:r>
                      <a:r>
                        <a:rPr lang="en-US" sz="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de </a:t>
                      </a:r>
                      <a:r>
                        <a:rPr lang="en-US" sz="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aprendizagem</a:t>
                      </a:r>
                      <a:endParaRPr lang="pt-PT"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US" sz="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Organização</a:t>
                      </a:r>
                      <a:endParaRPr lang="pt-PT" sz="9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GB" sz="9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Atividade</a:t>
                      </a:r>
                      <a:r>
                        <a:rPr lang="en-GB" sz="9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Lê &amp; </a:t>
                      </a:r>
                      <a:r>
                        <a:rPr lang="en-GB" sz="9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Reflete</a:t>
                      </a:r>
                      <a:r>
                        <a:rPr lang="en-GB" sz="9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4.1.1.- </a:t>
                      </a:r>
                      <a:r>
                        <a:rPr lang="en-GB" sz="9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Rápida</a:t>
                      </a:r>
                      <a:r>
                        <a:rPr lang="en-GB" sz="9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9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visão</a:t>
                      </a:r>
                      <a:r>
                        <a:rPr lang="en-GB" sz="9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9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geral</a:t>
                      </a:r>
                      <a:r>
                        <a:rPr lang="en-US" sz="9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900" kern="1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Relembrar</a:t>
                      </a:r>
                      <a:r>
                        <a:rPr lang="en-US" sz="9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o </a:t>
                      </a:r>
                      <a:r>
                        <a:rPr lang="en-US" sz="900" kern="1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conceito</a:t>
                      </a:r>
                      <a:r>
                        <a:rPr lang="en-US" sz="9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de </a:t>
                      </a:r>
                      <a:r>
                        <a:rPr lang="en-US" sz="900" kern="1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Perturbação</a:t>
                      </a:r>
                      <a:r>
                        <a:rPr lang="en-US" sz="9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do </a:t>
                      </a:r>
                      <a:r>
                        <a:rPr lang="en-US" sz="900" kern="1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Espectro</a:t>
                      </a:r>
                      <a:r>
                        <a:rPr lang="en-US" sz="9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do </a:t>
                      </a:r>
                      <a:r>
                        <a:rPr lang="en-US" sz="900" kern="1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Autismo</a:t>
                      </a:r>
                      <a:r>
                        <a:rPr lang="en-US" sz="9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(PEA) </a:t>
                      </a:r>
                      <a:r>
                        <a:rPr lang="en-US" sz="9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pt-PT" sz="900" dirty="0">
                        <a:effectLst/>
                        <a:latin typeface="Arial" panose="020B0604020202020204" pitchFamily="34" charset="0"/>
                        <a:ea typeface="Calibri" panose="020F0502020204030204" pitchFamily="34" charset="0"/>
                        <a:cs typeface="Arial" panose="020B0604020202020204" pitchFamily="34" charset="0"/>
                      </a:endParaRPr>
                    </a:p>
                    <a:p>
                      <a:pPr marL="109220">
                        <a:lnSpc>
                          <a:spcPct val="115000"/>
                        </a:lnSpc>
                        <a:spcAft>
                          <a:spcPts val="0"/>
                        </a:spcAft>
                      </a:pPr>
                      <a:r>
                        <a:rPr lang="en-US" sz="9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pt-PT" sz="900" dirty="0">
                        <a:effectLst/>
                        <a:latin typeface="Arial" panose="020B0604020202020204" pitchFamily="34" charset="0"/>
                        <a:ea typeface="Calibri" panose="020F0502020204030204" pitchFamily="34" charset="0"/>
                        <a:cs typeface="Arial" panose="020B0604020202020204" pitchFamily="34" charset="0"/>
                      </a:endParaRPr>
                    </a:p>
                  </a:txBody>
                  <a:tcPr marL="22465" marR="22465" marT="0" marB="0">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F7F7D7"/>
                    </a:solidFill>
                  </a:tcPr>
                </a:tc>
                <a:tc>
                  <a:txBody>
                    <a:bodyPr/>
                    <a:lstStyle/>
                    <a:p>
                      <a:pPr algn="ctr">
                        <a:lnSpc>
                          <a:spcPct val="115000"/>
                        </a:lnSpc>
                        <a:spcAft>
                          <a:spcPts val="0"/>
                        </a:spcAft>
                      </a:pPr>
                      <a:r>
                        <a:rPr lang="en-US" sz="900" b="1" dirty="0" err="1">
                          <a:effectLst/>
                          <a:latin typeface="Arial" panose="020B0604020202020204" pitchFamily="34" charset="0"/>
                          <a:ea typeface="Calibri" panose="020F0502020204030204" pitchFamily="34" charset="0"/>
                          <a:cs typeface="Arial" panose="020B0604020202020204" pitchFamily="34" charset="0"/>
                        </a:rPr>
                        <a:t>Desenvolvimento</a:t>
                      </a:r>
                      <a:r>
                        <a:rPr lang="en-US" sz="900" b="1" dirty="0">
                          <a:effectLst/>
                          <a:latin typeface="Arial" panose="020B0604020202020204" pitchFamily="34" charset="0"/>
                          <a:ea typeface="Calibri" panose="020F0502020204030204" pitchFamily="34" charset="0"/>
                          <a:cs typeface="Arial" panose="020B0604020202020204" pitchFamily="34" charset="0"/>
                        </a:rPr>
                        <a:t> 09:30 – 10:15 </a:t>
                      </a:r>
                    </a:p>
                    <a:p>
                      <a:pPr algn="ctr">
                        <a:lnSpc>
                          <a:spcPct val="115000"/>
                        </a:lnSpc>
                        <a:spcAft>
                          <a:spcPts val="0"/>
                        </a:spcAft>
                      </a:pPr>
                      <a:endParaRPr lang="pt-PT" sz="900" dirty="0">
                        <a:effectLst/>
                        <a:latin typeface="Arial" panose="020B0604020202020204" pitchFamily="34" charset="0"/>
                        <a:ea typeface="Calibri" panose="020F0502020204030204" pitchFamily="34" charset="0"/>
                        <a:cs typeface="Arial" panose="020B0604020202020204" pitchFamily="34" charset="0"/>
                      </a:endParaRPr>
                    </a:p>
                    <a:p>
                      <a:pPr marL="171450" indent="-171450" algn="just">
                        <a:lnSpc>
                          <a:spcPct val="115000"/>
                        </a:lnSpc>
                        <a:spcAft>
                          <a:spcPts val="0"/>
                        </a:spcAft>
                        <a:buFont typeface="Arial" panose="020B0604020202020204" pitchFamily="34" charset="0"/>
                        <a:buChar char="•"/>
                      </a:pPr>
                      <a:r>
                        <a:rPr lang="en-US" sz="900" dirty="0" err="1">
                          <a:effectLst/>
                          <a:latin typeface="Arial" panose="020B0604020202020204" pitchFamily="34" charset="0"/>
                          <a:ea typeface="Calibri" panose="020F0502020204030204" pitchFamily="34" charset="0"/>
                          <a:cs typeface="Arial" panose="020B0604020202020204" pitchFamily="34" charset="0"/>
                        </a:rPr>
                        <a:t>Compreender</a:t>
                      </a:r>
                      <a:r>
                        <a:rPr lang="en-US" sz="900" dirty="0">
                          <a:effectLst/>
                          <a:latin typeface="Arial" panose="020B0604020202020204" pitchFamily="34" charset="0"/>
                          <a:ea typeface="Calibri" panose="020F0502020204030204" pitchFamily="34" charset="0"/>
                          <a:cs typeface="Arial" panose="020B0604020202020204" pitchFamily="34" charset="0"/>
                        </a:rPr>
                        <a:t> o </a:t>
                      </a:r>
                      <a:r>
                        <a:rPr lang="en-US" sz="900" dirty="0" err="1">
                          <a:effectLst/>
                          <a:latin typeface="Arial" panose="020B0604020202020204" pitchFamily="34" charset="0"/>
                          <a:ea typeface="Calibri" panose="020F0502020204030204" pitchFamily="34" charset="0"/>
                          <a:cs typeface="Arial" panose="020B0604020202020204" pitchFamily="34" charset="0"/>
                        </a:rPr>
                        <a:t>conceito</a:t>
                      </a:r>
                      <a:r>
                        <a:rPr lang="en-US" sz="900" dirty="0">
                          <a:effectLst/>
                          <a:latin typeface="Arial" panose="020B0604020202020204" pitchFamily="34" charset="0"/>
                          <a:ea typeface="Calibri" panose="020F0502020204030204" pitchFamily="34" charset="0"/>
                          <a:cs typeface="Arial" panose="020B0604020202020204" pitchFamily="34" charset="0"/>
                        </a:rPr>
                        <a:t> de </a:t>
                      </a:r>
                      <a:r>
                        <a:rPr lang="en-US" sz="900" dirty="0" err="1">
                          <a:effectLst/>
                          <a:latin typeface="Arial" panose="020B0604020202020204" pitchFamily="34" charset="0"/>
                          <a:ea typeface="Calibri" panose="020F0502020204030204" pitchFamily="34" charset="0"/>
                          <a:cs typeface="Arial" panose="020B0604020202020204" pitchFamily="34" charset="0"/>
                        </a:rPr>
                        <a:t>comunicação</a:t>
                      </a:r>
                      <a:r>
                        <a:rPr lang="en-US" sz="900" dirty="0">
                          <a:effectLst/>
                          <a:latin typeface="Arial" panose="020B0604020202020204" pitchFamily="34" charset="0"/>
                          <a:ea typeface="Calibri" panose="020F0502020204030204" pitchFamily="34" charset="0"/>
                          <a:cs typeface="Arial" panose="020B0604020202020204" pitchFamily="34" charset="0"/>
                        </a:rPr>
                        <a:t> – o </a:t>
                      </a:r>
                      <a:r>
                        <a:rPr lang="en-US" sz="900" dirty="0" err="1">
                          <a:effectLst/>
                          <a:latin typeface="Arial" panose="020B0604020202020204" pitchFamily="34" charset="0"/>
                          <a:ea typeface="Calibri" panose="020F0502020204030204" pitchFamily="34" charset="0"/>
                          <a:cs typeface="Arial" panose="020B0604020202020204" pitchFamily="34" charset="0"/>
                        </a:rPr>
                        <a:t>essencial</a:t>
                      </a:r>
                      <a:r>
                        <a:rPr lang="en-US" sz="900" dirty="0">
                          <a:effectLst/>
                          <a:latin typeface="Arial" panose="020B0604020202020204" pitchFamily="34" charset="0"/>
                          <a:ea typeface="Calibri" panose="020F0502020204030204" pitchFamily="34" charset="0"/>
                          <a:cs typeface="Arial" panose="020B0604020202020204" pitchFamily="34" charset="0"/>
                        </a:rPr>
                        <a:t> e a </a:t>
                      </a:r>
                      <a:r>
                        <a:rPr lang="en-US" sz="900" dirty="0" err="1">
                          <a:effectLst/>
                          <a:latin typeface="Arial" panose="020B0604020202020204" pitchFamily="34" charset="0"/>
                          <a:ea typeface="Calibri" panose="020F0502020204030204" pitchFamily="34" charset="0"/>
                          <a:cs typeface="Arial" panose="020B0604020202020204" pitchFamily="34" charset="0"/>
                        </a:rPr>
                        <a:t>importância</a:t>
                      </a:r>
                      <a:r>
                        <a:rPr lang="en-US" sz="900" dirty="0">
                          <a:effectLst/>
                          <a:latin typeface="Arial" panose="020B0604020202020204" pitchFamily="34" charset="0"/>
                          <a:ea typeface="Calibri" panose="020F0502020204030204" pitchFamily="34" charset="0"/>
                          <a:cs typeface="Arial" panose="020B0604020202020204" pitchFamily="34" charset="0"/>
                        </a:rPr>
                        <a:t> – e a </a:t>
                      </a:r>
                      <a:r>
                        <a:rPr lang="en-US" sz="900" dirty="0" err="1">
                          <a:effectLst/>
                          <a:latin typeface="Arial" panose="020B0604020202020204" pitchFamily="34" charset="0"/>
                          <a:ea typeface="Calibri" panose="020F0502020204030204" pitchFamily="34" charset="0"/>
                          <a:cs typeface="Arial" panose="020B0604020202020204" pitchFamily="34" charset="0"/>
                        </a:rPr>
                        <a:t>comunicação</a:t>
                      </a:r>
                      <a:r>
                        <a:rPr lang="en-US" sz="900" dirty="0">
                          <a:effectLst/>
                          <a:latin typeface="Arial" panose="020B0604020202020204" pitchFamily="34" charset="0"/>
                          <a:ea typeface="Calibri" panose="020F0502020204030204" pitchFamily="34" charset="0"/>
                          <a:cs typeface="Arial" panose="020B0604020202020204" pitchFamily="34" charset="0"/>
                        </a:rPr>
                        <a:t> da </a:t>
                      </a:r>
                      <a:r>
                        <a:rPr lang="en-US" sz="900" dirty="0" err="1">
                          <a:effectLst/>
                          <a:latin typeface="Arial" panose="020B0604020202020204" pitchFamily="34" charset="0"/>
                          <a:ea typeface="Calibri" panose="020F0502020204030204" pitchFamily="34" charset="0"/>
                          <a:cs typeface="Arial" panose="020B0604020202020204" pitchFamily="34" charset="0"/>
                        </a:rPr>
                        <a:t>pessoa</a:t>
                      </a:r>
                      <a:r>
                        <a:rPr lang="en-US" sz="900" dirty="0">
                          <a:effectLst/>
                          <a:latin typeface="Arial" panose="020B0604020202020204" pitchFamily="34" charset="0"/>
                          <a:ea typeface="Calibri" panose="020F0502020204030204" pitchFamily="34" charset="0"/>
                          <a:cs typeface="Arial" panose="020B0604020202020204" pitchFamily="34" charset="0"/>
                        </a:rPr>
                        <a:t> com PEA</a:t>
                      </a:r>
                      <a:endParaRPr lang="pt-PT" sz="900" dirty="0">
                        <a:effectLst/>
                        <a:latin typeface="Arial" panose="020B0604020202020204" pitchFamily="34" charset="0"/>
                        <a:ea typeface="Calibri" panose="020F0502020204030204" pitchFamily="34" charset="0"/>
                        <a:cs typeface="Arial" panose="020B0604020202020204" pitchFamily="34" charset="0"/>
                      </a:endParaRPr>
                    </a:p>
                    <a:p>
                      <a:pPr marL="171450" indent="-171450" algn="just">
                        <a:lnSpc>
                          <a:spcPct val="115000"/>
                        </a:lnSpc>
                        <a:spcAft>
                          <a:spcPts val="0"/>
                        </a:spcAft>
                        <a:buFont typeface="Arial" panose="020B0604020202020204" pitchFamily="34" charset="0"/>
                        <a:buChar char="•"/>
                      </a:pPr>
                      <a:r>
                        <a:rPr lang="en-US" sz="900" dirty="0" err="1">
                          <a:effectLst/>
                          <a:latin typeface="Arial" panose="020B0604020202020204" pitchFamily="34" charset="0"/>
                          <a:ea typeface="Calibri" panose="020F0502020204030204" pitchFamily="34" charset="0"/>
                          <a:cs typeface="Arial" panose="020B0604020202020204" pitchFamily="34" charset="0"/>
                        </a:rPr>
                        <a:t>Compreender</a:t>
                      </a:r>
                      <a:r>
                        <a:rPr lang="en-US" sz="900" dirty="0">
                          <a:effectLst/>
                          <a:latin typeface="Arial" panose="020B0604020202020204" pitchFamily="34" charset="0"/>
                          <a:ea typeface="Calibri" panose="020F0502020204030204" pitchFamily="34" charset="0"/>
                          <a:cs typeface="Arial" panose="020B0604020202020204" pitchFamily="34" charset="0"/>
                        </a:rPr>
                        <a:t> o </a:t>
                      </a:r>
                      <a:r>
                        <a:rPr lang="en-US" sz="900" dirty="0" err="1">
                          <a:effectLst/>
                          <a:latin typeface="Arial" panose="020B0604020202020204" pitchFamily="34" charset="0"/>
                          <a:ea typeface="Calibri" panose="020F0502020204030204" pitchFamily="34" charset="0"/>
                          <a:cs typeface="Arial" panose="020B0604020202020204" pitchFamily="34" charset="0"/>
                        </a:rPr>
                        <a:t>conceito</a:t>
                      </a:r>
                      <a:r>
                        <a:rPr lang="en-US" sz="900" dirty="0">
                          <a:effectLst/>
                          <a:latin typeface="Arial" panose="020B0604020202020204" pitchFamily="34" charset="0"/>
                          <a:ea typeface="Calibri" panose="020F0502020204030204" pitchFamily="34" charset="0"/>
                          <a:cs typeface="Arial" panose="020B0604020202020204" pitchFamily="34" charset="0"/>
                        </a:rPr>
                        <a:t> de </a:t>
                      </a:r>
                      <a:r>
                        <a:rPr lang="en-US" sz="900" dirty="0" err="1">
                          <a:effectLst/>
                          <a:latin typeface="Arial" panose="020B0604020202020204" pitchFamily="34" charset="0"/>
                          <a:ea typeface="Calibri" panose="020F0502020204030204" pitchFamily="34" charset="0"/>
                          <a:cs typeface="Arial" panose="020B0604020202020204" pitchFamily="34" charset="0"/>
                        </a:rPr>
                        <a:t>questões</a:t>
                      </a:r>
                      <a:r>
                        <a:rPr lang="en-US" sz="900" dirty="0">
                          <a:effectLst/>
                          <a:latin typeface="Arial" panose="020B0604020202020204" pitchFamily="34" charset="0"/>
                          <a:ea typeface="Calibri" panose="020F0502020204030204" pitchFamily="34" charset="0"/>
                          <a:cs typeface="Arial" panose="020B0604020202020204" pitchFamily="34" charset="0"/>
                        </a:rPr>
                        <a:t> de </a:t>
                      </a:r>
                      <a:r>
                        <a:rPr lang="en-US" sz="900" dirty="0" err="1">
                          <a:effectLst/>
                          <a:latin typeface="Arial" panose="020B0604020202020204" pitchFamily="34" charset="0"/>
                          <a:ea typeface="Calibri" panose="020F0502020204030204" pitchFamily="34" charset="0"/>
                          <a:cs typeface="Arial" panose="020B0604020202020204" pitchFamily="34" charset="0"/>
                        </a:rPr>
                        <a:t>comunicação</a:t>
                      </a:r>
                      <a:r>
                        <a:rPr lang="en-US" sz="900" dirty="0">
                          <a:effectLst/>
                          <a:latin typeface="Arial" panose="020B0604020202020204" pitchFamily="34" charset="0"/>
                          <a:ea typeface="Calibri" panose="020F0502020204030204" pitchFamily="34" charset="0"/>
                          <a:cs typeface="Arial" panose="020B0604020202020204" pitchFamily="34" charset="0"/>
                        </a:rPr>
                        <a:t> social </a:t>
                      </a:r>
                      <a:r>
                        <a:rPr lang="en-US" sz="900" dirty="0" err="1">
                          <a:effectLst/>
                          <a:latin typeface="Arial" panose="020B0604020202020204" pitchFamily="34" charset="0"/>
                          <a:ea typeface="Calibri" panose="020F0502020204030204" pitchFamily="34" charset="0"/>
                          <a:cs typeface="Arial" panose="020B0604020202020204" pitchFamily="34" charset="0"/>
                        </a:rPr>
                        <a:t>experienciadas</a:t>
                      </a:r>
                      <a:r>
                        <a:rPr lang="en-US" sz="900" dirty="0">
                          <a:effectLst/>
                          <a:latin typeface="Arial" panose="020B0604020202020204" pitchFamily="34" charset="0"/>
                          <a:ea typeface="Calibri" panose="020F0502020204030204" pitchFamily="34" charset="0"/>
                          <a:cs typeface="Arial" panose="020B0604020202020204" pitchFamily="34" charset="0"/>
                        </a:rPr>
                        <a:t> por </a:t>
                      </a:r>
                      <a:r>
                        <a:rPr lang="en-US" sz="900" dirty="0" err="1">
                          <a:effectLst/>
                          <a:latin typeface="Arial" panose="020B0604020202020204" pitchFamily="34" charset="0"/>
                          <a:ea typeface="Calibri" panose="020F0502020204030204" pitchFamily="34" charset="0"/>
                          <a:cs typeface="Arial" panose="020B0604020202020204" pitchFamily="34" charset="0"/>
                        </a:rPr>
                        <a:t>indivíduos</a:t>
                      </a:r>
                      <a:r>
                        <a:rPr lang="en-US" sz="900" dirty="0">
                          <a:effectLst/>
                          <a:latin typeface="Arial" panose="020B0604020202020204" pitchFamily="34" charset="0"/>
                          <a:ea typeface="Calibri" panose="020F0502020204030204" pitchFamily="34" charset="0"/>
                          <a:cs typeface="Arial" panose="020B0604020202020204" pitchFamily="34" charset="0"/>
                        </a:rPr>
                        <a:t> com PEA</a:t>
                      </a:r>
                      <a:endParaRPr lang="pt-PT" sz="9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900" i="1" dirty="0" err="1">
                          <a:effectLst/>
                          <a:latin typeface="Arial" panose="020B0604020202020204" pitchFamily="34" charset="0"/>
                          <a:ea typeface="Calibri" panose="020F0502020204030204" pitchFamily="34" charset="0"/>
                          <a:cs typeface="Arial" panose="020B0604020202020204" pitchFamily="34" charset="0"/>
                        </a:rPr>
                        <a:t>Atividade</a:t>
                      </a:r>
                      <a:r>
                        <a:rPr lang="en-US" sz="900" i="1" dirty="0">
                          <a:effectLst/>
                          <a:latin typeface="Arial" panose="020B0604020202020204" pitchFamily="34" charset="0"/>
                          <a:ea typeface="Calibri" panose="020F0502020204030204" pitchFamily="34" charset="0"/>
                          <a:cs typeface="Arial" panose="020B0604020202020204" pitchFamily="34" charset="0"/>
                        </a:rPr>
                        <a:t>: Lê &amp; </a:t>
                      </a:r>
                      <a:r>
                        <a:rPr lang="en-US" sz="900" i="1" dirty="0" err="1">
                          <a:effectLst/>
                          <a:latin typeface="Arial" panose="020B0604020202020204" pitchFamily="34" charset="0"/>
                          <a:ea typeface="Calibri" panose="020F0502020204030204" pitchFamily="34" charset="0"/>
                          <a:cs typeface="Arial" panose="020B0604020202020204" pitchFamily="34" charset="0"/>
                        </a:rPr>
                        <a:t>Reflete</a:t>
                      </a:r>
                      <a:r>
                        <a:rPr lang="en-US" sz="900" i="1" dirty="0">
                          <a:effectLst/>
                          <a:latin typeface="Arial" panose="020B0604020202020204" pitchFamily="34" charset="0"/>
                          <a:ea typeface="Calibri" panose="020F0502020204030204" pitchFamily="34" charset="0"/>
                          <a:cs typeface="Arial" panose="020B0604020202020204" pitchFamily="34" charset="0"/>
                        </a:rPr>
                        <a:t> 4.1.2. </a:t>
                      </a:r>
                      <a:endParaRPr lang="pt-PT" sz="9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900" i="1" dirty="0" err="1">
                          <a:effectLst/>
                          <a:latin typeface="Arial" panose="020B0604020202020204" pitchFamily="34" charset="0"/>
                          <a:ea typeface="Calibri" panose="020F0502020204030204" pitchFamily="34" charset="0"/>
                          <a:cs typeface="Arial" panose="020B0604020202020204" pitchFamily="34" charset="0"/>
                        </a:rPr>
                        <a:t>Atividade</a:t>
                      </a:r>
                      <a:r>
                        <a:rPr lang="en-US" sz="900" i="1" dirty="0">
                          <a:effectLst/>
                          <a:latin typeface="Arial" panose="020B0604020202020204" pitchFamily="34" charset="0"/>
                          <a:ea typeface="Calibri" panose="020F0502020204030204" pitchFamily="34" charset="0"/>
                          <a:cs typeface="Arial" panose="020B0604020202020204" pitchFamily="34" charset="0"/>
                        </a:rPr>
                        <a:t>: </a:t>
                      </a:r>
                      <a:r>
                        <a:rPr lang="en-US" sz="900" i="1" dirty="0" err="1">
                          <a:effectLst/>
                          <a:latin typeface="Arial" panose="020B0604020202020204" pitchFamily="34" charset="0"/>
                          <a:ea typeface="Calibri" panose="020F0502020204030204" pitchFamily="34" charset="0"/>
                          <a:cs typeface="Arial" panose="020B0604020202020204" pitchFamily="34" charset="0"/>
                        </a:rPr>
                        <a:t>Pensa</a:t>
                      </a:r>
                      <a:r>
                        <a:rPr lang="en-US" sz="900" i="1" dirty="0">
                          <a:effectLst/>
                          <a:latin typeface="Arial" panose="020B0604020202020204" pitchFamily="34" charset="0"/>
                          <a:ea typeface="Calibri" panose="020F0502020204030204" pitchFamily="34" charset="0"/>
                          <a:cs typeface="Arial" panose="020B0604020202020204" pitchFamily="34" charset="0"/>
                        </a:rPr>
                        <a:t> &amp; </a:t>
                      </a:r>
                      <a:r>
                        <a:rPr lang="en-US" sz="900" i="1" dirty="0" err="1">
                          <a:effectLst/>
                          <a:latin typeface="Arial" panose="020B0604020202020204" pitchFamily="34" charset="0"/>
                          <a:ea typeface="Calibri" panose="020F0502020204030204" pitchFamily="34" charset="0"/>
                          <a:cs typeface="Arial" panose="020B0604020202020204" pitchFamily="34" charset="0"/>
                        </a:rPr>
                        <a:t>Reflete</a:t>
                      </a:r>
                      <a:r>
                        <a:rPr lang="en-US" sz="900" i="1" dirty="0">
                          <a:effectLst/>
                          <a:latin typeface="Arial" panose="020B0604020202020204" pitchFamily="34" charset="0"/>
                          <a:ea typeface="Calibri" panose="020F0502020204030204" pitchFamily="34" charset="0"/>
                          <a:cs typeface="Arial" panose="020B0604020202020204" pitchFamily="34" charset="0"/>
                        </a:rPr>
                        <a:t> 4.1.3. </a:t>
                      </a:r>
                      <a:endParaRPr lang="pt-PT" sz="9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900" i="1" dirty="0" err="1">
                          <a:effectLst/>
                          <a:latin typeface="Arial" panose="020B0604020202020204" pitchFamily="34" charset="0"/>
                          <a:ea typeface="Calibri" panose="020F0502020204030204" pitchFamily="34" charset="0"/>
                          <a:cs typeface="Arial" panose="020B0604020202020204" pitchFamily="34" charset="0"/>
                        </a:rPr>
                        <a:t>Atividade</a:t>
                      </a:r>
                      <a:r>
                        <a:rPr lang="en-US" sz="900" i="1" dirty="0">
                          <a:effectLst/>
                          <a:latin typeface="Arial" panose="020B0604020202020204" pitchFamily="34" charset="0"/>
                          <a:ea typeface="Calibri" panose="020F0502020204030204" pitchFamily="34" charset="0"/>
                          <a:cs typeface="Arial" panose="020B0604020202020204" pitchFamily="34" charset="0"/>
                        </a:rPr>
                        <a:t>: Lê &amp; </a:t>
                      </a:r>
                      <a:r>
                        <a:rPr lang="en-US" sz="900" i="1" dirty="0" err="1">
                          <a:effectLst/>
                          <a:latin typeface="Arial" panose="020B0604020202020204" pitchFamily="34" charset="0"/>
                          <a:ea typeface="Calibri" panose="020F0502020204030204" pitchFamily="34" charset="0"/>
                          <a:cs typeface="Arial" panose="020B0604020202020204" pitchFamily="34" charset="0"/>
                        </a:rPr>
                        <a:t>Reflete</a:t>
                      </a:r>
                      <a:r>
                        <a:rPr lang="en-US" sz="900" i="1" dirty="0">
                          <a:effectLst/>
                          <a:latin typeface="Arial" panose="020B0604020202020204" pitchFamily="34" charset="0"/>
                          <a:ea typeface="Calibri" panose="020F0502020204030204" pitchFamily="34" charset="0"/>
                          <a:cs typeface="Arial" panose="020B0604020202020204" pitchFamily="34" charset="0"/>
                        </a:rPr>
                        <a:t> 4.1.4.</a:t>
                      </a:r>
                      <a:endParaRPr lang="pt-PT" sz="9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900" i="1" dirty="0" err="1">
                          <a:effectLst/>
                          <a:latin typeface="Arial" panose="020B0604020202020204" pitchFamily="34" charset="0"/>
                          <a:ea typeface="Calibri" panose="020F0502020204030204" pitchFamily="34" charset="0"/>
                          <a:cs typeface="Arial" panose="020B0604020202020204" pitchFamily="34" charset="0"/>
                        </a:rPr>
                        <a:t>Atividade</a:t>
                      </a:r>
                      <a:r>
                        <a:rPr lang="en-US" sz="900" i="1" dirty="0">
                          <a:effectLst/>
                          <a:latin typeface="Arial" panose="020B0604020202020204" pitchFamily="34" charset="0"/>
                          <a:ea typeface="Calibri" panose="020F0502020204030204" pitchFamily="34" charset="0"/>
                          <a:cs typeface="Arial" panose="020B0604020202020204" pitchFamily="34" charset="0"/>
                        </a:rPr>
                        <a:t>: Lê &amp; </a:t>
                      </a:r>
                      <a:r>
                        <a:rPr lang="en-US" sz="900" i="1" dirty="0" err="1">
                          <a:effectLst/>
                          <a:latin typeface="Arial" panose="020B0604020202020204" pitchFamily="34" charset="0"/>
                          <a:ea typeface="Calibri" panose="020F0502020204030204" pitchFamily="34" charset="0"/>
                          <a:cs typeface="Arial" panose="020B0604020202020204" pitchFamily="34" charset="0"/>
                        </a:rPr>
                        <a:t>Reflete</a:t>
                      </a:r>
                      <a:r>
                        <a:rPr lang="en-US" sz="900" i="1" dirty="0">
                          <a:effectLst/>
                          <a:latin typeface="Arial" panose="020B0604020202020204" pitchFamily="34" charset="0"/>
                          <a:ea typeface="Calibri" panose="020F0502020204030204" pitchFamily="34" charset="0"/>
                          <a:cs typeface="Arial" panose="020B0604020202020204" pitchFamily="34" charset="0"/>
                        </a:rPr>
                        <a:t> 4.1.4. (Cont.)</a:t>
                      </a:r>
                      <a:endParaRPr lang="pt-PT" sz="9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900" i="1" dirty="0" err="1">
                          <a:effectLst/>
                          <a:latin typeface="Arial" panose="020B0604020202020204" pitchFamily="34" charset="0"/>
                          <a:ea typeface="Calibri" panose="020F0502020204030204" pitchFamily="34" charset="0"/>
                          <a:cs typeface="Arial" panose="020B0604020202020204" pitchFamily="34" charset="0"/>
                        </a:rPr>
                        <a:t>Atividade</a:t>
                      </a:r>
                      <a:r>
                        <a:rPr lang="en-US" sz="900" i="1" dirty="0">
                          <a:effectLst/>
                          <a:latin typeface="Arial" panose="020B0604020202020204" pitchFamily="34" charset="0"/>
                          <a:ea typeface="Calibri" panose="020F0502020204030204" pitchFamily="34" charset="0"/>
                          <a:cs typeface="Arial" panose="020B0604020202020204" pitchFamily="34" charset="0"/>
                        </a:rPr>
                        <a:t>: Lê &amp; </a:t>
                      </a:r>
                      <a:r>
                        <a:rPr lang="en-US" sz="900" i="1" dirty="0" err="1">
                          <a:effectLst/>
                          <a:latin typeface="Arial" panose="020B0604020202020204" pitchFamily="34" charset="0"/>
                          <a:ea typeface="Calibri" panose="020F0502020204030204" pitchFamily="34" charset="0"/>
                          <a:cs typeface="Arial" panose="020B0604020202020204" pitchFamily="34" charset="0"/>
                        </a:rPr>
                        <a:t>Reflete</a:t>
                      </a:r>
                      <a:r>
                        <a:rPr lang="en-US" sz="900" i="1" dirty="0">
                          <a:effectLst/>
                          <a:latin typeface="Arial" panose="020B0604020202020204" pitchFamily="34" charset="0"/>
                          <a:ea typeface="Calibri" panose="020F0502020204030204" pitchFamily="34" charset="0"/>
                          <a:cs typeface="Arial" panose="020B0604020202020204" pitchFamily="34" charset="0"/>
                        </a:rPr>
                        <a:t> 4.1.5.</a:t>
                      </a:r>
                      <a:endParaRPr lang="pt-PT" sz="9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900" i="1" dirty="0" err="1">
                          <a:effectLst/>
                          <a:latin typeface="Arial" panose="020B0604020202020204" pitchFamily="34" charset="0"/>
                          <a:ea typeface="Calibri" panose="020F0502020204030204" pitchFamily="34" charset="0"/>
                          <a:cs typeface="Arial" panose="020B0604020202020204" pitchFamily="34" charset="0"/>
                        </a:rPr>
                        <a:t>Atividade:Pensa</a:t>
                      </a:r>
                      <a:r>
                        <a:rPr lang="en-US" sz="900" i="1" dirty="0">
                          <a:effectLst/>
                          <a:latin typeface="Arial" panose="020B0604020202020204" pitchFamily="34" charset="0"/>
                          <a:ea typeface="Calibri" panose="020F0502020204030204" pitchFamily="34" charset="0"/>
                          <a:cs typeface="Arial" panose="020B0604020202020204" pitchFamily="34" charset="0"/>
                        </a:rPr>
                        <a:t> &amp; </a:t>
                      </a:r>
                      <a:r>
                        <a:rPr lang="en-US" sz="900" i="1" dirty="0" err="1">
                          <a:effectLst/>
                          <a:latin typeface="Arial" panose="020B0604020202020204" pitchFamily="34" charset="0"/>
                          <a:ea typeface="Calibri" panose="020F0502020204030204" pitchFamily="34" charset="0"/>
                          <a:cs typeface="Arial" panose="020B0604020202020204" pitchFamily="34" charset="0"/>
                        </a:rPr>
                        <a:t>Reflete</a:t>
                      </a:r>
                      <a:r>
                        <a:rPr lang="en-US" sz="900" i="1" dirty="0">
                          <a:effectLst/>
                          <a:latin typeface="Arial" panose="020B0604020202020204" pitchFamily="34" charset="0"/>
                          <a:ea typeface="Calibri" panose="020F0502020204030204" pitchFamily="34" charset="0"/>
                          <a:cs typeface="Arial" panose="020B0604020202020204" pitchFamily="34" charset="0"/>
                        </a:rPr>
                        <a:t> 4.1.6. </a:t>
                      </a:r>
                      <a:r>
                        <a:rPr lang="en-US" sz="900" i="1" dirty="0" err="1">
                          <a:effectLst/>
                          <a:latin typeface="Arial" panose="020B0604020202020204" pitchFamily="34" charset="0"/>
                          <a:ea typeface="Calibri" panose="020F0502020204030204" pitchFamily="34" charset="0"/>
                          <a:cs typeface="Arial" panose="020B0604020202020204" pitchFamily="34" charset="0"/>
                        </a:rPr>
                        <a:t>Comunicação</a:t>
                      </a:r>
                      <a:r>
                        <a:rPr lang="en-US" sz="900" i="1" dirty="0">
                          <a:effectLst/>
                          <a:latin typeface="Arial" panose="020B0604020202020204" pitchFamily="34" charset="0"/>
                          <a:ea typeface="Calibri" panose="020F0502020204030204" pitchFamily="34" charset="0"/>
                          <a:cs typeface="Arial" panose="020B0604020202020204" pitchFamily="34" charset="0"/>
                        </a:rPr>
                        <a:t> social</a:t>
                      </a:r>
                      <a:endParaRPr lang="pt-PT" sz="900" i="1" dirty="0">
                        <a:effectLst/>
                        <a:latin typeface="Arial" panose="020B0604020202020204" pitchFamily="34" charset="0"/>
                        <a:ea typeface="Calibri" panose="020F0502020204030204" pitchFamily="34" charset="0"/>
                        <a:cs typeface="Arial" panose="020B0604020202020204" pitchFamily="34" charset="0"/>
                      </a:endParaRPr>
                    </a:p>
                  </a:txBody>
                  <a:tcPr marL="22465" marR="22465" marT="0" marB="0">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DAEEF3"/>
                    </a:solidFill>
                  </a:tcPr>
                </a:tc>
                <a:extLst>
                  <a:ext uri="{0D108BD9-81ED-4DB2-BD59-A6C34878D82A}">
                    <a16:rowId xmlns:a16="http://schemas.microsoft.com/office/drawing/2014/main" val="2271471273"/>
                  </a:ext>
                </a:extLst>
              </a:tr>
              <a:tr h="405859">
                <a:tc gridSpan="2">
                  <a:txBody>
                    <a:bodyPr/>
                    <a:lstStyle/>
                    <a:p>
                      <a:pPr algn="ctr">
                        <a:lnSpc>
                          <a:spcPct val="115000"/>
                        </a:lnSpc>
                        <a:spcAft>
                          <a:spcPts val="0"/>
                        </a:spcAft>
                      </a:pPr>
                      <a:r>
                        <a:rPr lang="de-AT" sz="900" b="1" dirty="0">
                          <a:effectLst/>
                          <a:latin typeface="Arial" panose="020B0604020202020204" pitchFamily="34" charset="0"/>
                          <a:ea typeface="Calibri" panose="020F0502020204030204" pitchFamily="34" charset="0"/>
                          <a:cs typeface="Arial" panose="020B0604020202020204" pitchFamily="34" charset="0"/>
                        </a:rPr>
                        <a:t>10:15 – 10:45 </a:t>
                      </a:r>
                      <a:endParaRPr lang="pt-PT" sz="9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0"/>
                        </a:spcAft>
                      </a:pPr>
                      <a:r>
                        <a:rPr lang="en-US" sz="900" b="1" dirty="0" err="1">
                          <a:effectLst/>
                          <a:latin typeface="Arial" panose="020B0604020202020204" pitchFamily="34" charset="0"/>
                          <a:ea typeface="Calibri" panose="020F0502020204030204" pitchFamily="34" charset="0"/>
                          <a:cs typeface="Arial" panose="020B0604020202020204" pitchFamily="34" charset="0"/>
                        </a:rPr>
                        <a:t>Intervalo</a:t>
                      </a:r>
                      <a:endParaRPr lang="pt-PT" sz="900" dirty="0">
                        <a:effectLst/>
                        <a:latin typeface="Arial" panose="020B0604020202020204" pitchFamily="34" charset="0"/>
                        <a:ea typeface="Calibri" panose="020F0502020204030204" pitchFamily="34" charset="0"/>
                        <a:cs typeface="Arial" panose="020B0604020202020204" pitchFamily="34" charset="0"/>
                      </a:endParaRPr>
                    </a:p>
                  </a:txBody>
                  <a:tcPr marL="92638" marR="92638" marT="46319" marB="46319">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C2D69B"/>
                    </a:solidFill>
                  </a:tcPr>
                </a:tc>
                <a:tc hMerge="1">
                  <a:txBody>
                    <a:bodyPr/>
                    <a:lstStyle/>
                    <a:p>
                      <a:endParaRPr lang="pt-PT"/>
                    </a:p>
                  </a:txBody>
                  <a:tcPr/>
                </a:tc>
                <a:extLst>
                  <a:ext uri="{0D108BD9-81ED-4DB2-BD59-A6C34878D82A}">
                    <a16:rowId xmlns:a16="http://schemas.microsoft.com/office/drawing/2014/main" val="3551053812"/>
                  </a:ext>
                </a:extLst>
              </a:tr>
              <a:tr h="1955585">
                <a:tc>
                  <a:txBody>
                    <a:bodyPr/>
                    <a:lstStyle/>
                    <a:p>
                      <a:pPr algn="ctr">
                        <a:lnSpc>
                          <a:spcPct val="115000"/>
                        </a:lnSpc>
                        <a:spcAft>
                          <a:spcPts val="0"/>
                        </a:spcAft>
                      </a:pPr>
                      <a:r>
                        <a:rPr lang="en-US" sz="900" b="1" dirty="0" err="1">
                          <a:effectLst/>
                          <a:latin typeface="Arial" panose="020B0604020202020204" pitchFamily="34" charset="0"/>
                          <a:ea typeface="Calibri" panose="020F0502020204030204" pitchFamily="34" charset="0"/>
                          <a:cs typeface="Arial" panose="020B0604020202020204" pitchFamily="34" charset="0"/>
                        </a:rPr>
                        <a:t>Desenvolvimento</a:t>
                      </a:r>
                      <a:r>
                        <a:rPr lang="en-US" sz="900" b="1" dirty="0">
                          <a:effectLst/>
                          <a:latin typeface="Arial" panose="020B0604020202020204" pitchFamily="34" charset="0"/>
                          <a:ea typeface="Calibri" panose="020F0502020204030204" pitchFamily="34" charset="0"/>
                          <a:cs typeface="Arial" panose="020B0604020202020204" pitchFamily="34" charset="0"/>
                        </a:rPr>
                        <a:t> 10:45 – 11:30</a:t>
                      </a:r>
                    </a:p>
                    <a:p>
                      <a:pPr algn="ctr">
                        <a:lnSpc>
                          <a:spcPct val="115000"/>
                        </a:lnSpc>
                        <a:spcAft>
                          <a:spcPts val="0"/>
                        </a:spcAft>
                      </a:pPr>
                      <a:endParaRPr lang="pt-PT" sz="900" b="1" dirty="0">
                        <a:effectLst/>
                        <a:latin typeface="Arial" panose="020B0604020202020204" pitchFamily="34" charset="0"/>
                        <a:ea typeface="Calibri" panose="020F0502020204030204" pitchFamily="34" charset="0"/>
                        <a:cs typeface="Arial" panose="020B0604020202020204" pitchFamily="34" charset="0"/>
                      </a:endParaRPr>
                    </a:p>
                    <a:p>
                      <a:pPr marL="171450" indent="-171450" algn="l">
                        <a:lnSpc>
                          <a:spcPct val="115000"/>
                        </a:lnSpc>
                        <a:spcAft>
                          <a:spcPts val="0"/>
                        </a:spcAft>
                        <a:buFont typeface="Arial" panose="020B0604020202020204" pitchFamily="34" charset="0"/>
                        <a:buChar char="•"/>
                      </a:pPr>
                      <a:r>
                        <a:rPr lang="en-US" sz="900" dirty="0" err="1">
                          <a:effectLst/>
                          <a:latin typeface="Arial" panose="020B0604020202020204" pitchFamily="34" charset="0"/>
                          <a:ea typeface="Calibri" panose="020F0502020204030204" pitchFamily="34" charset="0"/>
                          <a:cs typeface="Arial" panose="020B0604020202020204" pitchFamily="34" charset="0"/>
                        </a:rPr>
                        <a:t>Compreender</a:t>
                      </a:r>
                      <a:r>
                        <a:rPr lang="en-US" sz="900" dirty="0">
                          <a:effectLst/>
                          <a:latin typeface="Arial" panose="020B0604020202020204" pitchFamily="34" charset="0"/>
                          <a:ea typeface="Calibri" panose="020F0502020204030204" pitchFamily="34" charset="0"/>
                          <a:cs typeface="Arial" panose="020B0604020202020204" pitchFamily="34" charset="0"/>
                        </a:rPr>
                        <a:t> </a:t>
                      </a:r>
                      <a:r>
                        <a:rPr lang="en-US" sz="900" dirty="0" err="1">
                          <a:effectLst/>
                          <a:latin typeface="Arial" panose="020B0604020202020204" pitchFamily="34" charset="0"/>
                          <a:ea typeface="Calibri" panose="020F0502020204030204" pitchFamily="34" charset="0"/>
                          <a:cs typeface="Arial" panose="020B0604020202020204" pitchFamily="34" charset="0"/>
                        </a:rPr>
                        <a:t>os</a:t>
                      </a:r>
                      <a:r>
                        <a:rPr lang="en-US" sz="900" dirty="0">
                          <a:effectLst/>
                          <a:latin typeface="Arial" panose="020B0604020202020204" pitchFamily="34" charset="0"/>
                          <a:ea typeface="Calibri" panose="020F0502020204030204" pitchFamily="34" charset="0"/>
                          <a:cs typeface="Arial" panose="020B0604020202020204" pitchFamily="34" charset="0"/>
                        </a:rPr>
                        <a:t> </a:t>
                      </a:r>
                      <a:r>
                        <a:rPr lang="en-US" sz="900" dirty="0" err="1">
                          <a:effectLst/>
                          <a:latin typeface="Arial" panose="020B0604020202020204" pitchFamily="34" charset="0"/>
                          <a:ea typeface="Calibri" panose="020F0502020204030204" pitchFamily="34" charset="0"/>
                          <a:cs typeface="Arial" panose="020B0604020202020204" pitchFamily="34" charset="0"/>
                        </a:rPr>
                        <a:t>conceitos</a:t>
                      </a:r>
                      <a:r>
                        <a:rPr lang="en-US" sz="900" dirty="0">
                          <a:effectLst/>
                          <a:latin typeface="Arial" panose="020B0604020202020204" pitchFamily="34" charset="0"/>
                          <a:ea typeface="Calibri" panose="020F0502020204030204" pitchFamily="34" charset="0"/>
                          <a:cs typeface="Arial" panose="020B0604020202020204" pitchFamily="34" charset="0"/>
                        </a:rPr>
                        <a:t> de </a:t>
                      </a:r>
                      <a:r>
                        <a:rPr lang="en-US" sz="900" dirty="0" err="1">
                          <a:effectLst/>
                          <a:latin typeface="Arial" panose="020B0604020202020204" pitchFamily="34" charset="0"/>
                          <a:ea typeface="Calibri" panose="020F0502020204030204" pitchFamily="34" charset="0"/>
                          <a:cs typeface="Arial" panose="020B0604020202020204" pitchFamily="34" charset="0"/>
                        </a:rPr>
                        <a:t>interação</a:t>
                      </a:r>
                      <a:r>
                        <a:rPr lang="en-US" sz="900" dirty="0">
                          <a:effectLst/>
                          <a:latin typeface="Arial" panose="020B0604020202020204" pitchFamily="34" charset="0"/>
                          <a:ea typeface="Calibri" panose="020F0502020204030204" pitchFamily="34" charset="0"/>
                          <a:cs typeface="Arial" panose="020B0604020202020204" pitchFamily="34" charset="0"/>
                        </a:rPr>
                        <a:t> e </a:t>
                      </a:r>
                      <a:r>
                        <a:rPr lang="en-US" sz="900" dirty="0" err="1">
                          <a:effectLst/>
                          <a:latin typeface="Arial" panose="020B0604020202020204" pitchFamily="34" charset="0"/>
                          <a:ea typeface="Calibri" panose="020F0502020204030204" pitchFamily="34" charset="0"/>
                          <a:cs typeface="Arial" panose="020B0604020202020204" pitchFamily="34" charset="0"/>
                        </a:rPr>
                        <a:t>competências</a:t>
                      </a:r>
                      <a:r>
                        <a:rPr lang="en-US" sz="900" dirty="0">
                          <a:effectLst/>
                          <a:latin typeface="Arial" panose="020B0604020202020204" pitchFamily="34" charset="0"/>
                          <a:ea typeface="Calibri" panose="020F0502020204030204" pitchFamily="34" charset="0"/>
                          <a:cs typeface="Arial" panose="020B0604020202020204" pitchFamily="34" charset="0"/>
                        </a:rPr>
                        <a:t> </a:t>
                      </a:r>
                      <a:r>
                        <a:rPr lang="en-US" sz="900" dirty="0" err="1">
                          <a:effectLst/>
                          <a:latin typeface="Arial" panose="020B0604020202020204" pitchFamily="34" charset="0"/>
                          <a:ea typeface="Calibri" panose="020F0502020204030204" pitchFamily="34" charset="0"/>
                          <a:cs typeface="Arial" panose="020B0604020202020204" pitchFamily="34" charset="0"/>
                        </a:rPr>
                        <a:t>sociais</a:t>
                      </a:r>
                      <a:endParaRPr lang="pt-PT" sz="9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900" i="1" dirty="0" err="1">
                          <a:effectLst/>
                          <a:latin typeface="Arial" panose="020B0604020202020204" pitchFamily="34" charset="0"/>
                          <a:ea typeface="Calibri" panose="020F0502020204030204" pitchFamily="34" charset="0"/>
                          <a:cs typeface="Arial" panose="020B0604020202020204" pitchFamily="34" charset="0"/>
                        </a:rPr>
                        <a:t>Atividade</a:t>
                      </a:r>
                      <a:r>
                        <a:rPr lang="en-US" sz="900" i="1" dirty="0">
                          <a:effectLst/>
                          <a:latin typeface="Arial" panose="020B0604020202020204" pitchFamily="34" charset="0"/>
                          <a:ea typeface="Calibri" panose="020F0502020204030204" pitchFamily="34" charset="0"/>
                          <a:cs typeface="Arial" panose="020B0604020202020204" pitchFamily="34" charset="0"/>
                        </a:rPr>
                        <a:t>: Lê &amp; </a:t>
                      </a:r>
                      <a:r>
                        <a:rPr lang="en-US" sz="900" i="1" dirty="0" err="1">
                          <a:effectLst/>
                          <a:latin typeface="Arial" panose="020B0604020202020204" pitchFamily="34" charset="0"/>
                          <a:ea typeface="Calibri" panose="020F0502020204030204" pitchFamily="34" charset="0"/>
                          <a:cs typeface="Arial" panose="020B0604020202020204" pitchFamily="34" charset="0"/>
                        </a:rPr>
                        <a:t>Reflete</a:t>
                      </a:r>
                      <a:r>
                        <a:rPr lang="en-US" sz="900" i="1" dirty="0">
                          <a:effectLst/>
                          <a:latin typeface="Arial" panose="020B0604020202020204" pitchFamily="34" charset="0"/>
                          <a:ea typeface="Calibri" panose="020F0502020204030204" pitchFamily="34" charset="0"/>
                          <a:cs typeface="Arial" panose="020B0604020202020204" pitchFamily="34" charset="0"/>
                        </a:rPr>
                        <a:t> 4.2.1. </a:t>
                      </a:r>
                      <a:r>
                        <a:rPr lang="en-US" sz="900" i="1" dirty="0" err="1">
                          <a:effectLst/>
                          <a:latin typeface="Arial" panose="020B0604020202020204" pitchFamily="34" charset="0"/>
                          <a:ea typeface="Calibri" panose="020F0502020204030204" pitchFamily="34" charset="0"/>
                          <a:cs typeface="Arial" panose="020B0604020202020204" pitchFamily="34" charset="0"/>
                        </a:rPr>
                        <a:t>Interação</a:t>
                      </a:r>
                      <a:r>
                        <a:rPr lang="en-US" sz="900" i="1" dirty="0">
                          <a:effectLst/>
                          <a:latin typeface="Arial" panose="020B0604020202020204" pitchFamily="34" charset="0"/>
                          <a:ea typeface="Calibri" panose="020F0502020204030204" pitchFamily="34" charset="0"/>
                          <a:cs typeface="Arial" panose="020B0604020202020204" pitchFamily="34" charset="0"/>
                        </a:rPr>
                        <a:t> e </a:t>
                      </a:r>
                      <a:r>
                        <a:rPr lang="en-US" sz="900" i="1" dirty="0" err="1">
                          <a:effectLst/>
                          <a:latin typeface="Arial" panose="020B0604020202020204" pitchFamily="34" charset="0"/>
                          <a:ea typeface="Calibri" panose="020F0502020204030204" pitchFamily="34" charset="0"/>
                          <a:cs typeface="Arial" panose="020B0604020202020204" pitchFamily="34" charset="0"/>
                        </a:rPr>
                        <a:t>competências</a:t>
                      </a:r>
                      <a:r>
                        <a:rPr lang="en-US" sz="900" i="1" dirty="0">
                          <a:effectLst/>
                          <a:latin typeface="Arial" panose="020B0604020202020204" pitchFamily="34" charset="0"/>
                          <a:ea typeface="Calibri" panose="020F0502020204030204" pitchFamily="34" charset="0"/>
                          <a:cs typeface="Arial" panose="020B0604020202020204" pitchFamily="34" charset="0"/>
                        </a:rPr>
                        <a:t> </a:t>
                      </a:r>
                      <a:r>
                        <a:rPr lang="en-US" sz="900" i="1" dirty="0" err="1">
                          <a:effectLst/>
                          <a:latin typeface="Arial" panose="020B0604020202020204" pitchFamily="34" charset="0"/>
                          <a:ea typeface="Calibri" panose="020F0502020204030204" pitchFamily="34" charset="0"/>
                          <a:cs typeface="Arial" panose="020B0604020202020204" pitchFamily="34" charset="0"/>
                        </a:rPr>
                        <a:t>sociais</a:t>
                      </a:r>
                      <a:r>
                        <a:rPr lang="en-US" sz="900" i="1" dirty="0">
                          <a:effectLst/>
                          <a:latin typeface="Arial" panose="020B0604020202020204" pitchFamily="34" charset="0"/>
                          <a:ea typeface="Calibri" panose="020F0502020204030204" pitchFamily="34" charset="0"/>
                          <a:cs typeface="Arial" panose="020B0604020202020204" pitchFamily="34" charset="0"/>
                        </a:rPr>
                        <a:t> </a:t>
                      </a:r>
                    </a:p>
                    <a:p>
                      <a:pPr marL="171450" lvl="0" indent="-171450" algn="just">
                        <a:lnSpc>
                          <a:spcPct val="115000"/>
                        </a:lnSpc>
                        <a:spcAft>
                          <a:spcPts val="0"/>
                        </a:spcAft>
                        <a:buFont typeface="Arial" panose="020B0604020202020204" pitchFamily="34" charset="0"/>
                        <a:buChar char="•"/>
                      </a:pPr>
                      <a:r>
                        <a:rPr lang="en-US" sz="900" i="1" dirty="0" err="1">
                          <a:effectLst/>
                          <a:latin typeface="Arial" panose="020B0604020202020204" pitchFamily="34" charset="0"/>
                          <a:ea typeface="Calibri" panose="020F0502020204030204" pitchFamily="34" charset="0"/>
                          <a:cs typeface="Arial" panose="020B0604020202020204" pitchFamily="34" charset="0"/>
                        </a:rPr>
                        <a:t>Atividade</a:t>
                      </a:r>
                      <a:r>
                        <a:rPr lang="en-US" sz="900" i="1" dirty="0">
                          <a:effectLst/>
                          <a:latin typeface="Arial" panose="020B0604020202020204" pitchFamily="34" charset="0"/>
                          <a:ea typeface="Calibri" panose="020F0502020204030204" pitchFamily="34" charset="0"/>
                          <a:cs typeface="Arial" panose="020B0604020202020204" pitchFamily="34" charset="0"/>
                        </a:rPr>
                        <a:t>: </a:t>
                      </a:r>
                      <a:r>
                        <a:rPr lang="en-US" sz="900" i="1" dirty="0" err="1">
                          <a:effectLst/>
                          <a:latin typeface="Arial" panose="020B0604020202020204" pitchFamily="34" charset="0"/>
                          <a:ea typeface="Calibri" panose="020F0502020204030204" pitchFamily="34" charset="0"/>
                          <a:cs typeface="Arial" panose="020B0604020202020204" pitchFamily="34" charset="0"/>
                        </a:rPr>
                        <a:t>Vê</a:t>
                      </a:r>
                      <a:r>
                        <a:rPr lang="en-US" sz="900" i="1" dirty="0">
                          <a:effectLst/>
                          <a:latin typeface="Arial" panose="020B0604020202020204" pitchFamily="34" charset="0"/>
                          <a:ea typeface="Calibri" panose="020F0502020204030204" pitchFamily="34" charset="0"/>
                          <a:cs typeface="Arial" panose="020B0604020202020204" pitchFamily="34" charset="0"/>
                        </a:rPr>
                        <a:t> &amp; </a:t>
                      </a:r>
                      <a:r>
                        <a:rPr lang="en-US" sz="900" i="1" dirty="0" err="1">
                          <a:effectLst/>
                          <a:latin typeface="Arial" panose="020B0604020202020204" pitchFamily="34" charset="0"/>
                          <a:ea typeface="Calibri" panose="020F0502020204030204" pitchFamily="34" charset="0"/>
                          <a:cs typeface="Arial" panose="020B0604020202020204" pitchFamily="34" charset="0"/>
                        </a:rPr>
                        <a:t>Reflete</a:t>
                      </a:r>
                      <a:r>
                        <a:rPr lang="en-US" sz="900" i="1" dirty="0">
                          <a:effectLst/>
                          <a:latin typeface="Arial" panose="020B0604020202020204" pitchFamily="34" charset="0"/>
                          <a:ea typeface="Calibri" panose="020F0502020204030204" pitchFamily="34" charset="0"/>
                          <a:cs typeface="Arial" panose="020B0604020202020204" pitchFamily="34" charset="0"/>
                        </a:rPr>
                        <a:t> 4.2. </a:t>
                      </a:r>
                      <a:r>
                        <a:rPr lang="en-US" sz="900" i="1" dirty="0" err="1">
                          <a:effectLst/>
                          <a:latin typeface="Arial" panose="020B0604020202020204" pitchFamily="34" charset="0"/>
                          <a:ea typeface="Calibri" panose="020F0502020204030204" pitchFamily="34" charset="0"/>
                          <a:cs typeface="Arial" panose="020B0604020202020204" pitchFamily="34" charset="0"/>
                        </a:rPr>
                        <a:t>Interação</a:t>
                      </a:r>
                      <a:r>
                        <a:rPr lang="en-US" sz="900" i="1" dirty="0">
                          <a:effectLst/>
                          <a:latin typeface="Arial" panose="020B0604020202020204" pitchFamily="34" charset="0"/>
                          <a:ea typeface="Calibri" panose="020F0502020204030204" pitchFamily="34" charset="0"/>
                          <a:cs typeface="Arial" panose="020B0604020202020204" pitchFamily="34" charset="0"/>
                        </a:rPr>
                        <a:t> e </a:t>
                      </a:r>
                      <a:r>
                        <a:rPr lang="en-US" sz="900" i="1" dirty="0" err="1">
                          <a:effectLst/>
                          <a:latin typeface="Arial" panose="020B0604020202020204" pitchFamily="34" charset="0"/>
                          <a:ea typeface="Calibri" panose="020F0502020204030204" pitchFamily="34" charset="0"/>
                          <a:cs typeface="Arial" panose="020B0604020202020204" pitchFamily="34" charset="0"/>
                        </a:rPr>
                        <a:t>competências</a:t>
                      </a:r>
                      <a:r>
                        <a:rPr lang="en-US" sz="900" i="1" dirty="0">
                          <a:effectLst/>
                          <a:latin typeface="Arial" panose="020B0604020202020204" pitchFamily="34" charset="0"/>
                          <a:ea typeface="Calibri" panose="020F0502020204030204" pitchFamily="34" charset="0"/>
                          <a:cs typeface="Arial" panose="020B0604020202020204" pitchFamily="34" charset="0"/>
                        </a:rPr>
                        <a:t> </a:t>
                      </a:r>
                      <a:r>
                        <a:rPr lang="en-US" sz="900" i="1" dirty="0" err="1">
                          <a:effectLst/>
                          <a:latin typeface="Arial" panose="020B0604020202020204" pitchFamily="34" charset="0"/>
                          <a:ea typeface="Calibri" panose="020F0502020204030204" pitchFamily="34" charset="0"/>
                          <a:cs typeface="Arial" panose="020B0604020202020204" pitchFamily="34" charset="0"/>
                        </a:rPr>
                        <a:t>sociais</a:t>
                      </a:r>
                      <a:r>
                        <a:rPr lang="en-US" sz="900" i="1" dirty="0">
                          <a:effectLst/>
                          <a:latin typeface="Arial" panose="020B0604020202020204" pitchFamily="34" charset="0"/>
                          <a:ea typeface="Calibri" panose="020F0502020204030204" pitchFamily="34" charset="0"/>
                          <a:cs typeface="Arial" panose="020B0604020202020204" pitchFamily="34" charset="0"/>
                        </a:rPr>
                        <a:t> </a:t>
                      </a:r>
                    </a:p>
                    <a:p>
                      <a:pPr marL="171450" lvl="0" indent="-171450" algn="just">
                        <a:lnSpc>
                          <a:spcPct val="115000"/>
                        </a:lnSpc>
                        <a:spcAft>
                          <a:spcPts val="0"/>
                        </a:spcAft>
                        <a:buFont typeface="Arial" panose="020B0604020202020204" pitchFamily="34" charset="0"/>
                        <a:buChar char="•"/>
                      </a:pPr>
                      <a:r>
                        <a:rPr lang="en-US" sz="900" i="1" dirty="0" err="1">
                          <a:effectLst/>
                          <a:latin typeface="Arial" panose="020B0604020202020204" pitchFamily="34" charset="0"/>
                          <a:ea typeface="Calibri" panose="020F0502020204030204" pitchFamily="34" charset="0"/>
                          <a:cs typeface="Arial" panose="020B0604020202020204" pitchFamily="34" charset="0"/>
                        </a:rPr>
                        <a:t>Atividade</a:t>
                      </a:r>
                      <a:r>
                        <a:rPr lang="en-US" sz="900" i="1" dirty="0">
                          <a:effectLst/>
                          <a:latin typeface="Arial" panose="020B0604020202020204" pitchFamily="34" charset="0"/>
                          <a:ea typeface="Calibri" panose="020F0502020204030204" pitchFamily="34" charset="0"/>
                          <a:cs typeface="Arial" panose="020B0604020202020204" pitchFamily="34" charset="0"/>
                        </a:rPr>
                        <a:t>: </a:t>
                      </a:r>
                      <a:r>
                        <a:rPr lang="en-US" sz="900" i="1" dirty="0" err="1">
                          <a:effectLst/>
                          <a:latin typeface="Arial" panose="020B0604020202020204" pitchFamily="34" charset="0"/>
                          <a:ea typeface="Calibri" panose="020F0502020204030204" pitchFamily="34" charset="0"/>
                          <a:cs typeface="Arial" panose="020B0604020202020204" pitchFamily="34" charset="0"/>
                        </a:rPr>
                        <a:t>Vê</a:t>
                      </a:r>
                      <a:r>
                        <a:rPr lang="en-US" sz="900" i="1" dirty="0">
                          <a:effectLst/>
                          <a:latin typeface="Arial" panose="020B0604020202020204" pitchFamily="34" charset="0"/>
                          <a:ea typeface="Calibri" panose="020F0502020204030204" pitchFamily="34" charset="0"/>
                          <a:cs typeface="Arial" panose="020B0604020202020204" pitchFamily="34" charset="0"/>
                        </a:rPr>
                        <a:t> &amp; </a:t>
                      </a:r>
                      <a:r>
                        <a:rPr lang="en-US" sz="900" i="1" dirty="0" err="1">
                          <a:effectLst/>
                          <a:latin typeface="Arial" panose="020B0604020202020204" pitchFamily="34" charset="0"/>
                          <a:ea typeface="Calibri" panose="020F0502020204030204" pitchFamily="34" charset="0"/>
                          <a:cs typeface="Arial" panose="020B0604020202020204" pitchFamily="34" charset="0"/>
                        </a:rPr>
                        <a:t>Reflete</a:t>
                      </a:r>
                      <a:r>
                        <a:rPr lang="en-US" sz="900" i="1" dirty="0">
                          <a:effectLst/>
                          <a:latin typeface="Arial" panose="020B0604020202020204" pitchFamily="34" charset="0"/>
                          <a:ea typeface="Calibri" panose="020F0502020204030204" pitchFamily="34" charset="0"/>
                          <a:cs typeface="Arial" panose="020B0604020202020204" pitchFamily="34" charset="0"/>
                        </a:rPr>
                        <a:t> 4.1.- 4.2. </a:t>
                      </a:r>
                      <a:endParaRPr lang="pt-PT" sz="9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900" i="1" dirty="0" err="1">
                          <a:effectLst/>
                          <a:latin typeface="Arial" panose="020B0604020202020204" pitchFamily="34" charset="0"/>
                          <a:ea typeface="Calibri" panose="020F0502020204030204" pitchFamily="34" charset="0"/>
                          <a:cs typeface="Arial" panose="020B0604020202020204" pitchFamily="34" charset="0"/>
                        </a:rPr>
                        <a:t>Atividade</a:t>
                      </a:r>
                      <a:r>
                        <a:rPr lang="en-US" sz="900" i="1" dirty="0">
                          <a:effectLst/>
                          <a:latin typeface="Arial" panose="020B0604020202020204" pitchFamily="34" charset="0"/>
                          <a:ea typeface="Calibri" panose="020F0502020204030204" pitchFamily="34" charset="0"/>
                          <a:cs typeface="Arial" panose="020B0604020202020204" pitchFamily="34" charset="0"/>
                        </a:rPr>
                        <a:t>: </a:t>
                      </a:r>
                      <a:r>
                        <a:rPr lang="en-US" sz="900" i="1" dirty="0" err="1">
                          <a:effectLst/>
                          <a:latin typeface="Arial" panose="020B0604020202020204" pitchFamily="34" charset="0"/>
                          <a:ea typeface="Calibri" panose="020F0502020204030204" pitchFamily="34" charset="0"/>
                          <a:cs typeface="Arial" panose="020B0604020202020204" pitchFamily="34" charset="0"/>
                        </a:rPr>
                        <a:t>Vê</a:t>
                      </a:r>
                      <a:r>
                        <a:rPr lang="en-US" sz="900" i="1" dirty="0">
                          <a:effectLst/>
                          <a:latin typeface="Arial" panose="020B0604020202020204" pitchFamily="34" charset="0"/>
                          <a:ea typeface="Calibri" panose="020F0502020204030204" pitchFamily="34" charset="0"/>
                          <a:cs typeface="Arial" panose="020B0604020202020204" pitchFamily="34" charset="0"/>
                        </a:rPr>
                        <a:t> &amp; </a:t>
                      </a:r>
                      <a:r>
                        <a:rPr lang="en-US" sz="900" i="1" dirty="0" err="1">
                          <a:effectLst/>
                          <a:latin typeface="Arial" panose="020B0604020202020204" pitchFamily="34" charset="0"/>
                          <a:ea typeface="Calibri" panose="020F0502020204030204" pitchFamily="34" charset="0"/>
                          <a:cs typeface="Arial" panose="020B0604020202020204" pitchFamily="34" charset="0"/>
                        </a:rPr>
                        <a:t>Reflete</a:t>
                      </a:r>
                      <a:r>
                        <a:rPr lang="en-US" sz="900" i="1" dirty="0">
                          <a:effectLst/>
                          <a:latin typeface="Arial" panose="020B0604020202020204" pitchFamily="34" charset="0"/>
                          <a:ea typeface="Calibri" panose="020F0502020204030204" pitchFamily="34" charset="0"/>
                          <a:cs typeface="Arial" panose="020B0604020202020204" pitchFamily="34" charset="0"/>
                        </a:rPr>
                        <a:t> 4.1.- 4.2. (</a:t>
                      </a:r>
                      <a:r>
                        <a:rPr lang="en-US" sz="900" i="1" dirty="0" err="1">
                          <a:effectLst/>
                          <a:latin typeface="Arial" panose="020B0604020202020204" pitchFamily="34" charset="0"/>
                          <a:ea typeface="Calibri" panose="020F0502020204030204" pitchFamily="34" charset="0"/>
                          <a:cs typeface="Arial" panose="020B0604020202020204" pitchFamily="34" charset="0"/>
                        </a:rPr>
                        <a:t>Cont</a:t>
                      </a:r>
                      <a:r>
                        <a:rPr lang="en-US" sz="900" i="1" dirty="0">
                          <a:effectLst/>
                          <a:latin typeface="Arial" panose="020B0604020202020204" pitchFamily="34" charset="0"/>
                          <a:ea typeface="Calibri" panose="020F0502020204030204" pitchFamily="34" charset="0"/>
                          <a:cs typeface="Arial" panose="020B0604020202020204" pitchFamily="34" charset="0"/>
                        </a:rPr>
                        <a:t>) </a:t>
                      </a:r>
                      <a:endParaRPr lang="pt-PT" sz="9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900" i="1" dirty="0" err="1">
                          <a:effectLst/>
                          <a:latin typeface="Arial" panose="020B0604020202020204" pitchFamily="34" charset="0"/>
                          <a:ea typeface="Calibri" panose="020F0502020204030204" pitchFamily="34" charset="0"/>
                          <a:cs typeface="Arial" panose="020B0604020202020204" pitchFamily="34" charset="0"/>
                        </a:rPr>
                        <a:t>Atividade</a:t>
                      </a:r>
                      <a:r>
                        <a:rPr lang="en-US" sz="900" i="1" dirty="0">
                          <a:effectLst/>
                          <a:latin typeface="Arial" panose="020B0604020202020204" pitchFamily="34" charset="0"/>
                          <a:ea typeface="Calibri" panose="020F0502020204030204" pitchFamily="34" charset="0"/>
                          <a:cs typeface="Arial" panose="020B0604020202020204" pitchFamily="34" charset="0"/>
                        </a:rPr>
                        <a:t>: </a:t>
                      </a:r>
                      <a:r>
                        <a:rPr lang="en-US" sz="900" i="1" dirty="0" err="1">
                          <a:effectLst/>
                          <a:latin typeface="Arial" panose="020B0604020202020204" pitchFamily="34" charset="0"/>
                          <a:ea typeface="Calibri" panose="020F0502020204030204" pitchFamily="34" charset="0"/>
                          <a:cs typeface="Arial" panose="020B0604020202020204" pitchFamily="34" charset="0"/>
                        </a:rPr>
                        <a:t>Pensa</a:t>
                      </a:r>
                      <a:r>
                        <a:rPr lang="en-US" sz="900" i="1" dirty="0">
                          <a:effectLst/>
                          <a:latin typeface="Arial" panose="020B0604020202020204" pitchFamily="34" charset="0"/>
                          <a:ea typeface="Calibri" panose="020F0502020204030204" pitchFamily="34" charset="0"/>
                          <a:cs typeface="Arial" panose="020B0604020202020204" pitchFamily="34" charset="0"/>
                        </a:rPr>
                        <a:t> &amp; </a:t>
                      </a:r>
                      <a:r>
                        <a:rPr lang="en-US" sz="900" i="1" dirty="0" err="1">
                          <a:effectLst/>
                          <a:latin typeface="Arial" panose="020B0604020202020204" pitchFamily="34" charset="0"/>
                          <a:ea typeface="Calibri" panose="020F0502020204030204" pitchFamily="34" charset="0"/>
                          <a:cs typeface="Arial" panose="020B0604020202020204" pitchFamily="34" charset="0"/>
                        </a:rPr>
                        <a:t>Reflete</a:t>
                      </a:r>
                      <a:r>
                        <a:rPr lang="en-US" sz="900" i="1" dirty="0">
                          <a:effectLst/>
                          <a:latin typeface="Arial" panose="020B0604020202020204" pitchFamily="34" charset="0"/>
                          <a:ea typeface="Calibri" panose="020F0502020204030204" pitchFamily="34" charset="0"/>
                          <a:cs typeface="Arial" panose="020B0604020202020204" pitchFamily="34" charset="0"/>
                        </a:rPr>
                        <a:t> 4.1.- 4.2. </a:t>
                      </a:r>
                      <a:endParaRPr lang="pt-PT" sz="9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900" i="1" dirty="0" err="1">
                          <a:effectLst/>
                          <a:latin typeface="Arial" panose="020B0604020202020204" pitchFamily="34" charset="0"/>
                          <a:ea typeface="Calibri" panose="020F0502020204030204" pitchFamily="34" charset="0"/>
                          <a:cs typeface="Arial" panose="020B0604020202020204" pitchFamily="34" charset="0"/>
                        </a:rPr>
                        <a:t>Atividade</a:t>
                      </a:r>
                      <a:r>
                        <a:rPr lang="en-US" sz="900" i="1" dirty="0">
                          <a:effectLst/>
                          <a:latin typeface="Arial" panose="020B0604020202020204" pitchFamily="34" charset="0"/>
                          <a:ea typeface="Calibri" panose="020F0502020204030204" pitchFamily="34" charset="0"/>
                          <a:cs typeface="Arial" panose="020B0604020202020204" pitchFamily="34" charset="0"/>
                        </a:rPr>
                        <a:t>: </a:t>
                      </a:r>
                      <a:r>
                        <a:rPr lang="en-US" sz="900" i="1" dirty="0" err="1">
                          <a:effectLst/>
                          <a:latin typeface="Arial" panose="020B0604020202020204" pitchFamily="34" charset="0"/>
                          <a:ea typeface="Calibri" panose="020F0502020204030204" pitchFamily="34" charset="0"/>
                          <a:cs typeface="Arial" panose="020B0604020202020204" pitchFamily="34" charset="0"/>
                        </a:rPr>
                        <a:t>Discussão</a:t>
                      </a:r>
                      <a:r>
                        <a:rPr lang="en-US" sz="900" i="1" dirty="0">
                          <a:effectLst/>
                          <a:latin typeface="Arial" panose="020B0604020202020204" pitchFamily="34" charset="0"/>
                          <a:ea typeface="Calibri" panose="020F0502020204030204" pitchFamily="34" charset="0"/>
                          <a:cs typeface="Arial" panose="020B0604020202020204" pitchFamily="34" charset="0"/>
                        </a:rPr>
                        <a:t> Final 4.1.- 4.2. </a:t>
                      </a:r>
                      <a:r>
                        <a:rPr lang="en-US" sz="900" b="1" dirty="0">
                          <a:effectLst/>
                          <a:latin typeface="Arial" panose="020B0604020202020204" pitchFamily="34" charset="0"/>
                          <a:ea typeface="Calibri" panose="020F0502020204030204" pitchFamily="34" charset="0"/>
                          <a:cs typeface="Arial" panose="020B0604020202020204" pitchFamily="34" charset="0"/>
                        </a:rPr>
                        <a:t> </a:t>
                      </a:r>
                      <a:endParaRPr lang="pt-PT" sz="900" dirty="0">
                        <a:effectLst/>
                        <a:latin typeface="Arial" panose="020B0604020202020204" pitchFamily="34" charset="0"/>
                        <a:ea typeface="Calibri" panose="020F0502020204030204" pitchFamily="34" charset="0"/>
                        <a:cs typeface="Arial" panose="020B0604020202020204" pitchFamily="34" charset="0"/>
                      </a:endParaRPr>
                    </a:p>
                  </a:txBody>
                  <a:tcPr marL="22465" marR="22465" marT="0" marB="0">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DBE5F1"/>
                    </a:solidFill>
                  </a:tcPr>
                </a:tc>
                <a:tc>
                  <a:txBody>
                    <a:bodyPr/>
                    <a:lstStyle/>
                    <a:p>
                      <a:pPr algn="ctr">
                        <a:lnSpc>
                          <a:spcPct val="115000"/>
                        </a:lnSpc>
                        <a:spcAft>
                          <a:spcPts val="0"/>
                        </a:spcAft>
                      </a:pPr>
                      <a:r>
                        <a:rPr lang="de-DE" sz="900" b="1" dirty="0">
                          <a:effectLst/>
                          <a:latin typeface="Arial" panose="020B0604020202020204" pitchFamily="34" charset="0"/>
                          <a:ea typeface="Calibri" panose="020F0502020204030204" pitchFamily="34" charset="0"/>
                          <a:cs typeface="Arial" panose="020B0604020202020204" pitchFamily="34" charset="0"/>
                        </a:rPr>
                        <a:t>Final  </a:t>
                      </a:r>
                      <a:r>
                        <a:rPr lang="en-US" sz="900" b="1" dirty="0">
                          <a:effectLst/>
                          <a:latin typeface="Arial" panose="020B0604020202020204" pitchFamily="34" charset="0"/>
                          <a:ea typeface="Calibri" panose="020F0502020204030204" pitchFamily="34" charset="0"/>
                          <a:cs typeface="Arial" panose="020B0604020202020204" pitchFamily="34" charset="0"/>
                        </a:rPr>
                        <a:t>11:30 – 12:00</a:t>
                      </a:r>
                    </a:p>
                    <a:p>
                      <a:pPr algn="ctr">
                        <a:lnSpc>
                          <a:spcPct val="115000"/>
                        </a:lnSpc>
                        <a:spcAft>
                          <a:spcPts val="0"/>
                        </a:spcAft>
                      </a:pPr>
                      <a:endParaRPr lang="pt-PT" sz="900" dirty="0">
                        <a:effectLst/>
                        <a:latin typeface="Arial" panose="020B0604020202020204" pitchFamily="34" charset="0"/>
                        <a:ea typeface="Calibri" panose="020F0502020204030204" pitchFamily="34" charset="0"/>
                        <a:cs typeface="Arial" panose="020B0604020202020204" pitchFamily="34" charset="0"/>
                      </a:endParaRPr>
                    </a:p>
                    <a:p>
                      <a:pPr marL="171450" indent="-171450">
                        <a:lnSpc>
                          <a:spcPct val="115000"/>
                        </a:lnSpc>
                        <a:spcAft>
                          <a:spcPts val="0"/>
                        </a:spcAft>
                        <a:buFont typeface="Arial" panose="020B0604020202020204" pitchFamily="34" charset="0"/>
                        <a:buChar char="•"/>
                      </a:pPr>
                      <a:r>
                        <a:rPr lang="en-US" sz="900" dirty="0" err="1">
                          <a:effectLst/>
                          <a:latin typeface="Arial" panose="020B0604020202020204" pitchFamily="34" charset="0"/>
                          <a:ea typeface="Calibri" panose="020F0502020204030204" pitchFamily="34" charset="0"/>
                          <a:cs typeface="Arial" panose="020B0604020202020204" pitchFamily="34" charset="0"/>
                        </a:rPr>
                        <a:t>Competências</a:t>
                      </a:r>
                      <a:r>
                        <a:rPr lang="en-US" sz="900" dirty="0">
                          <a:effectLst/>
                          <a:latin typeface="Arial" panose="020B0604020202020204" pitchFamily="34" charset="0"/>
                          <a:ea typeface="Calibri" panose="020F0502020204030204" pitchFamily="34" charset="0"/>
                          <a:cs typeface="Arial" panose="020B0604020202020204" pitchFamily="34" charset="0"/>
                        </a:rPr>
                        <a:t> de </a:t>
                      </a:r>
                      <a:r>
                        <a:rPr lang="en-US" sz="900" dirty="0" err="1">
                          <a:effectLst/>
                          <a:latin typeface="Arial" panose="020B0604020202020204" pitchFamily="34" charset="0"/>
                          <a:ea typeface="Calibri" panose="020F0502020204030204" pitchFamily="34" charset="0"/>
                          <a:cs typeface="Arial" panose="020B0604020202020204" pitchFamily="34" charset="0"/>
                        </a:rPr>
                        <a:t>relacionamento</a:t>
                      </a:r>
                      <a:r>
                        <a:rPr lang="en-US" sz="900" dirty="0">
                          <a:effectLst/>
                          <a:latin typeface="Arial" panose="020B0604020202020204" pitchFamily="34" charset="0"/>
                          <a:ea typeface="Calibri" panose="020F0502020204030204" pitchFamily="34" charset="0"/>
                          <a:cs typeface="Arial" panose="020B0604020202020204" pitchFamily="34" charset="0"/>
                        </a:rPr>
                        <a:t> </a:t>
                      </a:r>
                      <a:r>
                        <a:rPr lang="en-US" sz="900" dirty="0" err="1">
                          <a:effectLst/>
                          <a:latin typeface="Arial" panose="020B0604020202020204" pitchFamily="34" charset="0"/>
                          <a:ea typeface="Calibri" panose="020F0502020204030204" pitchFamily="34" charset="0"/>
                          <a:cs typeface="Arial" panose="020B0604020202020204" pitchFamily="34" charset="0"/>
                        </a:rPr>
                        <a:t>pessoal</a:t>
                      </a:r>
                      <a:r>
                        <a:rPr lang="en-US" sz="900" dirty="0">
                          <a:effectLst/>
                          <a:latin typeface="Arial" panose="020B0604020202020204" pitchFamily="34" charset="0"/>
                          <a:ea typeface="Calibri" panose="020F0502020204030204" pitchFamily="34" charset="0"/>
                          <a:cs typeface="Arial" panose="020B0604020202020204" pitchFamily="34" charset="0"/>
                        </a:rPr>
                        <a:t> (</a:t>
                      </a:r>
                      <a:r>
                        <a:rPr lang="en-US" sz="900" dirty="0" err="1">
                          <a:effectLst/>
                          <a:latin typeface="Arial" panose="020B0604020202020204" pitchFamily="34" charset="0"/>
                          <a:ea typeface="Calibri" panose="020F0502020204030204" pitchFamily="34" charset="0"/>
                          <a:cs typeface="Arial" panose="020B0604020202020204" pitchFamily="34" charset="0"/>
                        </a:rPr>
                        <a:t>amizades</a:t>
                      </a:r>
                      <a:r>
                        <a:rPr lang="en-US" sz="900" dirty="0">
                          <a:effectLst/>
                          <a:latin typeface="Arial" panose="020B0604020202020204" pitchFamily="34" charset="0"/>
                          <a:ea typeface="Calibri" panose="020F0502020204030204" pitchFamily="34" charset="0"/>
                          <a:cs typeface="Arial" panose="020B0604020202020204" pitchFamily="34" charset="0"/>
                        </a:rPr>
                        <a:t>, pares, </a:t>
                      </a:r>
                      <a:r>
                        <a:rPr lang="en-US" sz="900" dirty="0" err="1">
                          <a:effectLst/>
                          <a:latin typeface="Arial" panose="020B0604020202020204" pitchFamily="34" charset="0"/>
                          <a:ea typeface="Calibri" panose="020F0502020204030204" pitchFamily="34" charset="0"/>
                          <a:cs typeface="Arial" panose="020B0604020202020204" pitchFamily="34" charset="0"/>
                        </a:rPr>
                        <a:t>família</a:t>
                      </a:r>
                      <a:r>
                        <a:rPr lang="en-US" sz="900" dirty="0">
                          <a:effectLst/>
                          <a:latin typeface="Arial" panose="020B0604020202020204" pitchFamily="34" charset="0"/>
                          <a:ea typeface="Calibri" panose="020F0502020204030204" pitchFamily="34" charset="0"/>
                          <a:cs typeface="Arial" panose="020B0604020202020204" pitchFamily="34" charset="0"/>
                        </a:rPr>
                        <a:t>) </a:t>
                      </a:r>
                      <a:r>
                        <a:rPr lang="en-US" sz="900" dirty="0" err="1">
                          <a:effectLst/>
                          <a:latin typeface="Arial" panose="020B0604020202020204" pitchFamily="34" charset="0"/>
                          <a:ea typeface="Calibri" panose="020F0502020204030204" pitchFamily="34" charset="0"/>
                          <a:cs typeface="Arial" panose="020B0604020202020204" pitchFamily="34" charset="0"/>
                        </a:rPr>
                        <a:t>ccompetências</a:t>
                      </a:r>
                      <a:r>
                        <a:rPr lang="en-US" sz="900" dirty="0">
                          <a:effectLst/>
                          <a:latin typeface="Arial" panose="020B0604020202020204" pitchFamily="34" charset="0"/>
                          <a:ea typeface="Calibri" panose="020F0502020204030204" pitchFamily="34" charset="0"/>
                          <a:cs typeface="Arial" panose="020B0604020202020204" pitchFamily="34" charset="0"/>
                        </a:rPr>
                        <a:t> </a:t>
                      </a:r>
                      <a:r>
                        <a:rPr lang="en-US" sz="900" dirty="0" err="1">
                          <a:effectLst/>
                          <a:latin typeface="Arial" panose="020B0604020202020204" pitchFamily="34" charset="0"/>
                          <a:ea typeface="Calibri" panose="020F0502020204030204" pitchFamily="34" charset="0"/>
                          <a:cs typeface="Arial" panose="020B0604020202020204" pitchFamily="34" charset="0"/>
                        </a:rPr>
                        <a:t>comunicacionais</a:t>
                      </a:r>
                      <a:r>
                        <a:rPr lang="en-US" sz="900" dirty="0">
                          <a:effectLst/>
                          <a:latin typeface="Arial" panose="020B0604020202020204" pitchFamily="34" charset="0"/>
                          <a:ea typeface="Calibri" panose="020F0502020204030204" pitchFamily="34" charset="0"/>
                          <a:cs typeface="Arial" panose="020B0604020202020204" pitchFamily="34" charset="0"/>
                        </a:rPr>
                        <a:t> </a:t>
                      </a:r>
                      <a:r>
                        <a:rPr lang="en-US" sz="900" dirty="0" err="1">
                          <a:effectLst/>
                          <a:latin typeface="Arial" panose="020B0604020202020204" pitchFamily="34" charset="0"/>
                          <a:ea typeface="Calibri" panose="020F0502020204030204" pitchFamily="34" charset="0"/>
                          <a:cs typeface="Arial" panose="020B0604020202020204" pitchFamily="34" charset="0"/>
                        </a:rPr>
                        <a:t>em</a:t>
                      </a:r>
                      <a:r>
                        <a:rPr lang="en-US" sz="900" dirty="0">
                          <a:effectLst/>
                          <a:latin typeface="Arial" panose="020B0604020202020204" pitchFamily="34" charset="0"/>
                          <a:ea typeface="Calibri" panose="020F0502020204030204" pitchFamily="34" charset="0"/>
                          <a:cs typeface="Arial" panose="020B0604020202020204" pitchFamily="34" charset="0"/>
                        </a:rPr>
                        <a:t> </a:t>
                      </a:r>
                      <a:r>
                        <a:rPr lang="en-US" sz="900" dirty="0" err="1">
                          <a:effectLst/>
                          <a:latin typeface="Arial" panose="020B0604020202020204" pitchFamily="34" charset="0"/>
                          <a:ea typeface="Calibri" panose="020F0502020204030204" pitchFamily="34" charset="0"/>
                          <a:cs typeface="Arial" panose="020B0604020202020204" pitchFamily="34" charset="0"/>
                        </a:rPr>
                        <a:t>contextos</a:t>
                      </a:r>
                      <a:r>
                        <a:rPr lang="en-US" sz="900" dirty="0">
                          <a:effectLst/>
                          <a:latin typeface="Arial" panose="020B0604020202020204" pitchFamily="34" charset="0"/>
                          <a:ea typeface="Calibri" panose="020F0502020204030204" pitchFamily="34" charset="0"/>
                          <a:cs typeface="Arial" panose="020B0604020202020204" pitchFamily="34" charset="0"/>
                        </a:rPr>
                        <a:t> </a:t>
                      </a:r>
                      <a:r>
                        <a:rPr lang="en-US" sz="900" dirty="0" err="1">
                          <a:effectLst/>
                          <a:latin typeface="Arial" panose="020B0604020202020204" pitchFamily="34" charset="0"/>
                          <a:ea typeface="Calibri" panose="020F0502020204030204" pitchFamily="34" charset="0"/>
                          <a:cs typeface="Arial" panose="020B0604020202020204" pitchFamily="34" charset="0"/>
                        </a:rPr>
                        <a:t>públicos</a:t>
                      </a:r>
                      <a:r>
                        <a:rPr lang="en-US" sz="900" dirty="0">
                          <a:effectLst/>
                          <a:latin typeface="Arial" panose="020B0604020202020204" pitchFamily="34" charset="0"/>
                          <a:ea typeface="Calibri" panose="020F0502020204030204" pitchFamily="34" charset="0"/>
                          <a:cs typeface="Arial" panose="020B0604020202020204" pitchFamily="34" charset="0"/>
                        </a:rPr>
                        <a:t> e </a:t>
                      </a:r>
                      <a:r>
                        <a:rPr lang="en-US" sz="900" dirty="0" err="1">
                          <a:effectLst/>
                          <a:latin typeface="Arial" panose="020B0604020202020204" pitchFamily="34" charset="0"/>
                          <a:ea typeface="Calibri" panose="020F0502020204030204" pitchFamily="34" charset="0"/>
                          <a:cs typeface="Arial" panose="020B0604020202020204" pitchFamily="34" charset="0"/>
                        </a:rPr>
                        <a:t>profissionais</a:t>
                      </a:r>
                      <a:endParaRPr lang="pt-PT" sz="900" b="0" dirty="0">
                        <a:effectLst/>
                        <a:latin typeface="Arial" panose="020B0604020202020204" pitchFamily="34" charset="0"/>
                        <a:ea typeface="Calibri" panose="020F0502020204030204" pitchFamily="34" charset="0"/>
                        <a:cs typeface="Arial" panose="020B0604020202020204" pitchFamily="34" charset="0"/>
                      </a:endParaRPr>
                    </a:p>
                    <a:p>
                      <a:pPr marL="171450" indent="-171450">
                        <a:lnSpc>
                          <a:spcPct val="115000"/>
                        </a:lnSpc>
                        <a:spcAft>
                          <a:spcPts val="0"/>
                        </a:spcAft>
                        <a:buFont typeface="Arial" panose="020B0604020202020204" pitchFamily="34" charset="0"/>
                        <a:buChar char="•"/>
                      </a:pPr>
                      <a:r>
                        <a:rPr lang="pt-PT" sz="900" b="1" dirty="0">
                          <a:effectLst/>
                          <a:latin typeface="Arial" panose="020B0604020202020204" pitchFamily="34" charset="0"/>
                          <a:ea typeface="Calibri" panose="020F0502020204030204" pitchFamily="34" charset="0"/>
                          <a:cs typeface="Arial" panose="020B0604020202020204" pitchFamily="34" charset="0"/>
                        </a:rPr>
                        <a:t>Conclusão</a:t>
                      </a:r>
                    </a:p>
                    <a:p>
                      <a:pPr marL="171450" indent="-171450">
                        <a:lnSpc>
                          <a:spcPct val="115000"/>
                        </a:lnSpc>
                        <a:spcAft>
                          <a:spcPts val="0"/>
                        </a:spcAft>
                        <a:buFont typeface="Arial" panose="020B0604020202020204" pitchFamily="34" charset="0"/>
                        <a:buChar char="•"/>
                      </a:pPr>
                      <a:r>
                        <a:rPr lang="en-US" sz="900" dirty="0" err="1">
                          <a:effectLst/>
                          <a:latin typeface="Arial" panose="020B0604020202020204" pitchFamily="34" charset="0"/>
                          <a:ea typeface="Calibri" panose="020F0502020204030204" pitchFamily="34" charset="0"/>
                          <a:cs typeface="Arial" panose="020B0604020202020204" pitchFamily="34" charset="0"/>
                        </a:rPr>
                        <a:t>Atividades</a:t>
                      </a:r>
                      <a:r>
                        <a:rPr lang="en-US" sz="900" dirty="0">
                          <a:effectLst/>
                          <a:latin typeface="Arial" panose="020B0604020202020204" pitchFamily="34" charset="0"/>
                          <a:ea typeface="Calibri" panose="020F0502020204030204" pitchFamily="34" charset="0"/>
                          <a:cs typeface="Arial" panose="020B0604020202020204" pitchFamily="34" charset="0"/>
                        </a:rPr>
                        <a:t> &amp; </a:t>
                      </a:r>
                      <a:r>
                        <a:rPr lang="en-US" sz="900" dirty="0" err="1">
                          <a:effectLst/>
                          <a:latin typeface="Arial" panose="020B0604020202020204" pitchFamily="34" charset="0"/>
                          <a:ea typeface="Calibri" panose="020F0502020204030204" pitchFamily="34" charset="0"/>
                          <a:cs typeface="Arial" panose="020B0604020202020204" pitchFamily="34" charset="0"/>
                        </a:rPr>
                        <a:t>Materiais</a:t>
                      </a:r>
                      <a:r>
                        <a:rPr lang="en-US" sz="900" dirty="0">
                          <a:effectLst/>
                          <a:latin typeface="Arial" panose="020B0604020202020204" pitchFamily="34" charset="0"/>
                          <a:ea typeface="Calibri" panose="020F0502020204030204" pitchFamily="34" charset="0"/>
                          <a:cs typeface="Arial" panose="020B0604020202020204" pitchFamily="34" charset="0"/>
                        </a:rPr>
                        <a:t>:</a:t>
                      </a:r>
                      <a:endParaRPr lang="pt-PT" sz="900" i="0" dirty="0">
                        <a:effectLst/>
                        <a:latin typeface="Arial" panose="020B0604020202020204" pitchFamily="34" charset="0"/>
                        <a:ea typeface="Calibri" panose="020F0502020204030204" pitchFamily="34" charset="0"/>
                        <a:cs typeface="Arial" panose="020B0604020202020204" pitchFamily="34" charset="0"/>
                      </a:endParaRPr>
                    </a:p>
                    <a:p>
                      <a:pPr marL="628650" lvl="1" indent="-171450">
                        <a:lnSpc>
                          <a:spcPct val="115000"/>
                        </a:lnSpc>
                        <a:spcAft>
                          <a:spcPts val="0"/>
                        </a:spcAft>
                        <a:buFont typeface="Arial" panose="020B0604020202020204" pitchFamily="34" charset="0"/>
                        <a:buChar char="•"/>
                      </a:pPr>
                      <a:r>
                        <a:rPr lang="en-US" sz="900" i="1" dirty="0" err="1">
                          <a:effectLst/>
                          <a:latin typeface="Arial" panose="020B0604020202020204" pitchFamily="34" charset="0"/>
                          <a:ea typeface="Calibri" panose="020F0502020204030204" pitchFamily="34" charset="0"/>
                          <a:cs typeface="Arial" panose="020B0604020202020204" pitchFamily="34" charset="0"/>
                        </a:rPr>
                        <a:t>Atividade</a:t>
                      </a:r>
                      <a:r>
                        <a:rPr lang="en-US" sz="900" i="1" dirty="0">
                          <a:effectLst/>
                          <a:latin typeface="Arial" panose="020B0604020202020204" pitchFamily="34" charset="0"/>
                          <a:ea typeface="Calibri" panose="020F0502020204030204" pitchFamily="34" charset="0"/>
                          <a:cs typeface="Arial" panose="020B0604020202020204" pitchFamily="34" charset="0"/>
                        </a:rPr>
                        <a:t>: </a:t>
                      </a:r>
                      <a:r>
                        <a:rPr lang="en-US" sz="900" i="1" dirty="0" err="1">
                          <a:effectLst/>
                          <a:latin typeface="Arial" panose="020B0604020202020204" pitchFamily="34" charset="0"/>
                          <a:ea typeface="Calibri" panose="020F0502020204030204" pitchFamily="34" charset="0"/>
                          <a:cs typeface="Arial" panose="020B0604020202020204" pitchFamily="34" charset="0"/>
                        </a:rPr>
                        <a:t>Vê</a:t>
                      </a:r>
                      <a:r>
                        <a:rPr lang="en-US" sz="900" i="1" dirty="0">
                          <a:effectLst/>
                          <a:latin typeface="Arial" panose="020B0604020202020204" pitchFamily="34" charset="0"/>
                          <a:ea typeface="Calibri" panose="020F0502020204030204" pitchFamily="34" charset="0"/>
                          <a:cs typeface="Arial" panose="020B0604020202020204" pitchFamily="34" charset="0"/>
                        </a:rPr>
                        <a:t> &amp; </a:t>
                      </a:r>
                      <a:r>
                        <a:rPr lang="en-US" sz="900" i="1" dirty="0" err="1">
                          <a:effectLst/>
                          <a:latin typeface="Arial" panose="020B0604020202020204" pitchFamily="34" charset="0"/>
                          <a:ea typeface="Calibri" panose="020F0502020204030204" pitchFamily="34" charset="0"/>
                          <a:cs typeface="Arial" panose="020B0604020202020204" pitchFamily="34" charset="0"/>
                        </a:rPr>
                        <a:t>Reflete</a:t>
                      </a:r>
                      <a:r>
                        <a:rPr lang="en-US" sz="900" i="1" dirty="0">
                          <a:effectLst/>
                          <a:latin typeface="Arial" panose="020B0604020202020204" pitchFamily="34" charset="0"/>
                          <a:ea typeface="Calibri" panose="020F0502020204030204" pitchFamily="34" charset="0"/>
                          <a:cs typeface="Arial" panose="020B0604020202020204" pitchFamily="34" charset="0"/>
                        </a:rPr>
                        <a:t> 4.3.- 4.4.  </a:t>
                      </a:r>
                      <a:endParaRPr lang="pt-PT" sz="900" i="0" dirty="0">
                        <a:effectLst/>
                        <a:latin typeface="Arial" panose="020B0604020202020204" pitchFamily="34" charset="0"/>
                        <a:ea typeface="Calibri" panose="020F0502020204030204" pitchFamily="34" charset="0"/>
                        <a:cs typeface="Arial" panose="020B0604020202020204" pitchFamily="34" charset="0"/>
                      </a:endParaRPr>
                    </a:p>
                    <a:p>
                      <a:pPr marL="628650" lvl="1" indent="-171450">
                        <a:lnSpc>
                          <a:spcPct val="115000"/>
                        </a:lnSpc>
                        <a:spcAft>
                          <a:spcPts val="0"/>
                        </a:spcAft>
                        <a:buFont typeface="Arial" panose="020B0604020202020204" pitchFamily="34" charset="0"/>
                        <a:buChar char="•"/>
                      </a:pPr>
                      <a:r>
                        <a:rPr lang="en-GB" sz="900" i="1" dirty="0" err="1">
                          <a:effectLst/>
                          <a:latin typeface="Arial" panose="020B0604020202020204" pitchFamily="34" charset="0"/>
                          <a:ea typeface="Calibri" panose="020F0502020204030204" pitchFamily="34" charset="0"/>
                          <a:cs typeface="Arial" panose="020B0604020202020204" pitchFamily="34" charset="0"/>
                        </a:rPr>
                        <a:t>Atividade</a:t>
                      </a:r>
                      <a:r>
                        <a:rPr lang="en-GB" sz="900" i="1" dirty="0">
                          <a:effectLst/>
                          <a:latin typeface="Arial" panose="020B0604020202020204" pitchFamily="34" charset="0"/>
                          <a:ea typeface="Calibri" panose="020F0502020204030204" pitchFamily="34" charset="0"/>
                          <a:cs typeface="Arial" panose="020B0604020202020204" pitchFamily="34" charset="0"/>
                        </a:rPr>
                        <a:t>: Lê &amp; </a:t>
                      </a:r>
                      <a:r>
                        <a:rPr lang="en-GB" sz="900" i="1" dirty="0" err="1">
                          <a:effectLst/>
                          <a:latin typeface="Arial" panose="020B0604020202020204" pitchFamily="34" charset="0"/>
                          <a:ea typeface="Calibri" panose="020F0502020204030204" pitchFamily="34" charset="0"/>
                          <a:cs typeface="Arial" panose="020B0604020202020204" pitchFamily="34" charset="0"/>
                        </a:rPr>
                        <a:t>Reflete</a:t>
                      </a:r>
                      <a:r>
                        <a:rPr lang="en-GB" sz="900" i="1" dirty="0">
                          <a:effectLst/>
                          <a:latin typeface="Arial" panose="020B0604020202020204" pitchFamily="34" charset="0"/>
                          <a:ea typeface="Calibri" panose="020F0502020204030204" pitchFamily="34" charset="0"/>
                          <a:cs typeface="Arial" panose="020B0604020202020204" pitchFamily="34" charset="0"/>
                        </a:rPr>
                        <a:t> 4.3.- 4.4. </a:t>
                      </a:r>
                      <a:endParaRPr lang="pt-PT" sz="900" i="0" dirty="0">
                        <a:effectLst/>
                        <a:latin typeface="Arial" panose="020B0604020202020204" pitchFamily="34" charset="0"/>
                        <a:ea typeface="Calibri" panose="020F0502020204030204" pitchFamily="34" charset="0"/>
                        <a:cs typeface="Arial" panose="020B0604020202020204" pitchFamily="34" charset="0"/>
                      </a:endParaRPr>
                    </a:p>
                    <a:p>
                      <a:pPr marL="628650" lvl="1" indent="-171450">
                        <a:lnSpc>
                          <a:spcPct val="115000"/>
                        </a:lnSpc>
                        <a:spcAft>
                          <a:spcPts val="0"/>
                        </a:spcAft>
                        <a:buFont typeface="Arial" panose="020B0604020202020204" pitchFamily="34" charset="0"/>
                        <a:buChar char="•"/>
                      </a:pPr>
                      <a:r>
                        <a:rPr lang="en-GB" sz="900" i="1" dirty="0" err="1">
                          <a:effectLst/>
                          <a:latin typeface="Arial" panose="020B0604020202020204" pitchFamily="34" charset="0"/>
                          <a:ea typeface="Calibri" panose="020F0502020204030204" pitchFamily="34" charset="0"/>
                          <a:cs typeface="Arial" panose="020B0604020202020204" pitchFamily="34" charset="0"/>
                        </a:rPr>
                        <a:t>Atividade</a:t>
                      </a:r>
                      <a:r>
                        <a:rPr lang="en-GB" sz="900" i="1" dirty="0">
                          <a:effectLst/>
                          <a:latin typeface="Arial" panose="020B0604020202020204" pitchFamily="34" charset="0"/>
                          <a:ea typeface="Calibri" panose="020F0502020204030204" pitchFamily="34" charset="0"/>
                          <a:cs typeface="Arial" panose="020B0604020202020204" pitchFamily="34" charset="0"/>
                        </a:rPr>
                        <a:t>: </a:t>
                      </a:r>
                      <a:r>
                        <a:rPr lang="en-GB" sz="900" i="1" dirty="0" err="1">
                          <a:effectLst/>
                          <a:latin typeface="Arial" panose="020B0604020202020204" pitchFamily="34" charset="0"/>
                          <a:ea typeface="Calibri" panose="020F0502020204030204" pitchFamily="34" charset="0"/>
                          <a:cs typeface="Arial" panose="020B0604020202020204" pitchFamily="34" charset="0"/>
                        </a:rPr>
                        <a:t>Discute</a:t>
                      </a:r>
                      <a:r>
                        <a:rPr lang="en-GB" sz="900" i="1" dirty="0">
                          <a:effectLst/>
                          <a:latin typeface="Arial" panose="020B0604020202020204" pitchFamily="34" charset="0"/>
                          <a:ea typeface="Calibri" panose="020F0502020204030204" pitchFamily="34" charset="0"/>
                          <a:cs typeface="Arial" panose="020B0604020202020204" pitchFamily="34" charset="0"/>
                        </a:rPr>
                        <a:t> &amp; </a:t>
                      </a:r>
                      <a:r>
                        <a:rPr lang="en-GB" sz="900" i="1" dirty="0" err="1">
                          <a:effectLst/>
                          <a:latin typeface="Arial" panose="020B0604020202020204" pitchFamily="34" charset="0"/>
                          <a:ea typeface="Calibri" panose="020F0502020204030204" pitchFamily="34" charset="0"/>
                          <a:cs typeface="Arial" panose="020B0604020202020204" pitchFamily="34" charset="0"/>
                        </a:rPr>
                        <a:t>Reflete</a:t>
                      </a:r>
                      <a:r>
                        <a:rPr lang="en-GB" sz="900" i="1" dirty="0">
                          <a:effectLst/>
                          <a:latin typeface="Arial" panose="020B0604020202020204" pitchFamily="34" charset="0"/>
                          <a:ea typeface="Calibri" panose="020F0502020204030204" pitchFamily="34" charset="0"/>
                          <a:cs typeface="Arial" panose="020B0604020202020204" pitchFamily="34" charset="0"/>
                        </a:rPr>
                        <a:t> 4.3.- 4.4. </a:t>
                      </a:r>
                      <a:endParaRPr lang="pt-PT" sz="900" i="1"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US" sz="900" dirty="0" err="1">
                          <a:effectLst/>
                          <a:latin typeface="Arial" panose="020B0604020202020204" pitchFamily="34" charset="0"/>
                          <a:ea typeface="Calibri" panose="020F0502020204030204" pitchFamily="34" charset="0"/>
                          <a:cs typeface="Arial" panose="020B0604020202020204" pitchFamily="34" charset="0"/>
                        </a:rPr>
                        <a:t>Referências</a:t>
                      </a:r>
                      <a:r>
                        <a:rPr lang="en-US" sz="900" dirty="0">
                          <a:effectLst/>
                          <a:latin typeface="Arial" panose="020B0604020202020204" pitchFamily="34" charset="0"/>
                          <a:ea typeface="Calibri" panose="020F0502020204030204" pitchFamily="34" charset="0"/>
                          <a:cs typeface="Arial" panose="020B0604020202020204" pitchFamily="34" charset="0"/>
                        </a:rPr>
                        <a:t> &amp; </a:t>
                      </a:r>
                      <a:r>
                        <a:rPr lang="en-US" sz="900" dirty="0" err="1">
                          <a:effectLst/>
                          <a:latin typeface="Arial" panose="020B0604020202020204" pitchFamily="34" charset="0"/>
                          <a:ea typeface="Calibri" panose="020F0502020204030204" pitchFamily="34" charset="0"/>
                          <a:cs typeface="Arial" panose="020B0604020202020204" pitchFamily="34" charset="0"/>
                        </a:rPr>
                        <a:t>Recursos</a:t>
                      </a:r>
                      <a:endParaRPr lang="pt-PT" sz="9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pt-PT" sz="900" dirty="0">
                          <a:effectLst/>
                          <a:latin typeface="Arial" panose="020B0604020202020204" pitchFamily="34" charset="0"/>
                          <a:ea typeface="Calibri" panose="020F0502020204030204" pitchFamily="34" charset="0"/>
                          <a:cs typeface="Arial" panose="020B0604020202020204" pitchFamily="34" charset="0"/>
                        </a:rPr>
                        <a:t>Até</a:t>
                      </a:r>
                      <a:r>
                        <a:rPr lang="pt-PT" sz="900" baseline="0" dirty="0">
                          <a:effectLst/>
                          <a:latin typeface="Arial" panose="020B0604020202020204" pitchFamily="34" charset="0"/>
                          <a:ea typeface="Calibri" panose="020F0502020204030204" pitchFamily="34" charset="0"/>
                          <a:cs typeface="Arial" panose="020B0604020202020204" pitchFamily="34" charset="0"/>
                        </a:rPr>
                        <a:t> breve!</a:t>
                      </a:r>
                      <a:endParaRPr lang="pt-PT" sz="900" dirty="0">
                        <a:effectLst/>
                        <a:latin typeface="Arial" panose="020B0604020202020204" pitchFamily="34" charset="0"/>
                        <a:ea typeface="Calibri" panose="020F0502020204030204" pitchFamily="34" charset="0"/>
                        <a:cs typeface="Arial" panose="020B0604020202020204" pitchFamily="34" charset="0"/>
                      </a:endParaRPr>
                    </a:p>
                  </a:txBody>
                  <a:tcPr marL="22465" marR="22465" marT="0" marB="0">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F2DBDB"/>
                    </a:solidFill>
                  </a:tcPr>
                </a:tc>
                <a:extLst>
                  <a:ext uri="{0D108BD9-81ED-4DB2-BD59-A6C34878D82A}">
                    <a16:rowId xmlns:a16="http://schemas.microsoft.com/office/drawing/2014/main" val="4269149008"/>
                  </a:ext>
                </a:extLst>
              </a:tr>
            </a:tbl>
          </a:graphicData>
        </a:graphic>
      </p:graphicFrame>
    </p:spTree>
    <p:extLst>
      <p:ext uri="{BB962C8B-B14F-4D97-AF65-F5344CB8AC3E}">
        <p14:creationId xmlns:p14="http://schemas.microsoft.com/office/powerpoint/2010/main" val="1911457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8</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6429867" cy="1009651"/>
          </a:xfrm>
          <a:prstGeom prst="rect">
            <a:avLst/>
          </a:prstGeom>
          <a:solidFill>
            <a:srgbClr val="FFF2CC"/>
          </a:solidFill>
          <a:ln>
            <a:noFill/>
          </a:ln>
        </p:spPr>
        <p:txBody>
          <a:bodyPr spcFirstLastPara="1" wrap="square" lIns="121900" tIns="60933" rIns="121900" bIns="60933" anchor="ctr" anchorCtr="0">
            <a:noAutofit/>
          </a:bodyPr>
          <a:lstStyle/>
          <a:p>
            <a:pPr algn="ctr">
              <a:buClr>
                <a:srgbClr val="C00000"/>
              </a:buClr>
            </a:pPr>
            <a:r>
              <a:rPr lang="en-US" sz="4800" b="1" dirty="0" err="1">
                <a:latin typeface="Arial Narrow" panose="020B0606020202030204" pitchFamily="34" charset="0"/>
              </a:rPr>
              <a:t>Atividade</a:t>
            </a:r>
            <a:r>
              <a:rPr lang="en-US" sz="4800" b="1" dirty="0">
                <a:latin typeface="Arial Narrow" panose="020B0606020202030204" pitchFamily="34" charset="0"/>
              </a:rPr>
              <a:t> de Boas-</a:t>
            </a:r>
            <a:r>
              <a:rPr lang="en-US" sz="4800" b="1" dirty="0" err="1">
                <a:latin typeface="Arial Narrow" panose="020B0606020202030204" pitchFamily="34" charset="0"/>
              </a:rPr>
              <a:t>vindas</a:t>
            </a:r>
            <a:r>
              <a:rPr lang="en-US" sz="4800" b="1" dirty="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a:r>
              <a:rPr lang="en-US" sz="2800" b="1" dirty="0">
                <a:latin typeface="Arial Narrow" panose="020B0606020202030204" pitchFamily="34" charset="0"/>
              </a:rPr>
              <a:t>“</a:t>
            </a:r>
            <a:r>
              <a:rPr lang="en-US" sz="2800" b="1" dirty="0" err="1">
                <a:latin typeface="Arial Narrow" panose="020B0606020202030204" pitchFamily="34" charset="0"/>
              </a:rPr>
              <a:t>nomes</a:t>
            </a:r>
            <a:r>
              <a:rPr lang="en-US" sz="2800" b="1" dirty="0">
                <a:latin typeface="Arial Narrow" panose="020B0606020202030204" pitchFamily="34" charset="0"/>
              </a:rPr>
              <a:t>”</a:t>
            </a:r>
            <a:endParaRPr lang="pt-PT" sz="2800" dirty="0">
              <a:latin typeface="Arial Narrow" panose="020B0606020202030204" pitchFamily="34" charset="0"/>
            </a:endParaRPr>
          </a:p>
        </p:txBody>
      </p:sp>
    </p:spTree>
    <p:extLst>
      <p:ext uri="{BB962C8B-B14F-4D97-AF65-F5344CB8AC3E}">
        <p14:creationId xmlns:p14="http://schemas.microsoft.com/office/powerpoint/2010/main" val="2034966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pt-PT" dirty="0">
                <a:solidFill>
                  <a:prstClr val="black"/>
                </a:solidFill>
                <a:ea typeface="Times New Roman" panose="02020603050405020304" pitchFamily="18" charset="0"/>
              </a:rPr>
              <a:t>O apoio da Comissão Europeia à produção desta publicação não constitui um aval aos seus conteúdos, que refletem apenas os pontos de vista dos seus autores, e a Comissão não pode ser responsabilizada pelo uso que possa ser feito da informação nela contida.</a:t>
            </a:r>
            <a:endParaRPr lang="pt-PT" dirty="0">
              <a:solidFill>
                <a:prstClr val="black"/>
              </a:solidFill>
            </a:endParaRPr>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9</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6442167" cy="1009651"/>
          </a:xfrm>
          <a:prstGeom prst="rect">
            <a:avLst/>
          </a:prstGeom>
          <a:solidFill>
            <a:srgbClr val="FFF2CC"/>
          </a:solidFill>
          <a:ln>
            <a:noFill/>
          </a:ln>
        </p:spPr>
        <p:txBody>
          <a:bodyPr spcFirstLastPara="1" wrap="square" lIns="121900" tIns="60933" rIns="121900" bIns="60933" anchor="ctr" anchorCtr="0">
            <a:noAutofit/>
          </a:bodyPr>
          <a:lstStyle/>
          <a:p>
            <a:pPr>
              <a:buClr>
                <a:srgbClr val="C00000"/>
              </a:buClr>
            </a:pPr>
            <a:r>
              <a:rPr lang="en-GB" sz="4000" b="1" i="1" dirty="0" err="1">
                <a:latin typeface="Arial Narrow" panose="020B0606020202030204" pitchFamily="34" charset="0"/>
              </a:rPr>
              <a:t>Atividade</a:t>
            </a:r>
            <a:r>
              <a:rPr lang="en-GB" sz="4000" b="1" i="1" dirty="0">
                <a:latin typeface="Arial Narrow" panose="020B0606020202030204" pitchFamily="34" charset="0"/>
              </a:rPr>
              <a:t>: Lê &amp; </a:t>
            </a:r>
            <a:r>
              <a:rPr lang="en-GB" sz="4000" b="1" i="1" dirty="0" err="1">
                <a:latin typeface="Arial Narrow" panose="020B0606020202030204" pitchFamily="34" charset="0"/>
              </a:rPr>
              <a:t>Reflete</a:t>
            </a:r>
            <a:r>
              <a:rPr lang="en-GB" sz="4000" b="1" i="1" dirty="0">
                <a:latin typeface="Arial Narrow" panose="020B0606020202030204" pitchFamily="34" charset="0"/>
              </a:rPr>
              <a:t> 4.1.1.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r>
              <a:rPr lang="en-US" sz="2800" b="1" u="sng" dirty="0" err="1">
                <a:solidFill>
                  <a:srgbClr val="0070C0"/>
                </a:solidFill>
                <a:latin typeface="Arial Narrow" panose="020B0606020202030204" pitchFamily="34" charset="0"/>
              </a:rPr>
              <a:t>Relembrar</a:t>
            </a:r>
            <a:r>
              <a:rPr lang="en-US" sz="2800" b="1" u="sng" dirty="0">
                <a:solidFill>
                  <a:srgbClr val="0070C0"/>
                </a:solidFill>
                <a:latin typeface="Arial Narrow" panose="020B0606020202030204" pitchFamily="34" charset="0"/>
              </a:rPr>
              <a:t> o </a:t>
            </a:r>
            <a:r>
              <a:rPr lang="en-US" sz="2800" b="1" u="sng" dirty="0" err="1">
                <a:solidFill>
                  <a:srgbClr val="0070C0"/>
                </a:solidFill>
                <a:latin typeface="Arial Narrow" panose="020B0606020202030204" pitchFamily="34" charset="0"/>
              </a:rPr>
              <a:t>conceito</a:t>
            </a:r>
            <a:r>
              <a:rPr lang="en-US" sz="2800" b="1" u="sng" dirty="0">
                <a:solidFill>
                  <a:srgbClr val="0070C0"/>
                </a:solidFill>
                <a:latin typeface="Arial Narrow" panose="020B0606020202030204" pitchFamily="34" charset="0"/>
              </a:rPr>
              <a:t> de </a:t>
            </a:r>
            <a:r>
              <a:rPr lang="en-US" sz="2800" b="1" u="sng" dirty="0" err="1">
                <a:solidFill>
                  <a:srgbClr val="0070C0"/>
                </a:solidFill>
                <a:latin typeface="Arial Narrow" panose="020B0606020202030204" pitchFamily="34" charset="0"/>
              </a:rPr>
              <a:t>Perturbação</a:t>
            </a:r>
            <a:r>
              <a:rPr lang="en-US" sz="2800" b="1" u="sng" dirty="0">
                <a:solidFill>
                  <a:srgbClr val="0070C0"/>
                </a:solidFill>
                <a:latin typeface="Arial Narrow" panose="020B0606020202030204" pitchFamily="34" charset="0"/>
              </a:rPr>
              <a:t> do </a:t>
            </a:r>
            <a:r>
              <a:rPr lang="en-US" sz="2800" b="1" u="sng" dirty="0" err="1">
                <a:solidFill>
                  <a:srgbClr val="0070C0"/>
                </a:solidFill>
                <a:latin typeface="Arial Narrow" panose="020B0606020202030204" pitchFamily="34" charset="0"/>
              </a:rPr>
              <a:t>Espectro</a:t>
            </a:r>
            <a:r>
              <a:rPr lang="en-US" sz="2800" b="1" u="sng" dirty="0">
                <a:solidFill>
                  <a:srgbClr val="0070C0"/>
                </a:solidFill>
                <a:latin typeface="Arial Narrow" panose="020B0606020202030204" pitchFamily="34" charset="0"/>
              </a:rPr>
              <a:t> do </a:t>
            </a:r>
            <a:r>
              <a:rPr lang="en-US" sz="2800" b="1" u="sng" dirty="0" err="1">
                <a:solidFill>
                  <a:srgbClr val="0070C0"/>
                </a:solidFill>
                <a:latin typeface="Arial Narrow" panose="020B0606020202030204" pitchFamily="34" charset="0"/>
              </a:rPr>
              <a:t>Autismo</a:t>
            </a:r>
            <a:r>
              <a:rPr lang="en-US" sz="2800" b="1" u="sng" dirty="0">
                <a:solidFill>
                  <a:srgbClr val="0070C0"/>
                </a:solidFill>
                <a:latin typeface="Arial Narrow" panose="020B0606020202030204" pitchFamily="34" charset="0"/>
              </a:rPr>
              <a:t> (PEA)</a:t>
            </a:r>
          </a:p>
          <a:p>
            <a:endParaRPr lang="en-US" sz="2800" dirty="0">
              <a:solidFill>
                <a:srgbClr val="0070C0"/>
              </a:solidFill>
              <a:latin typeface="Arial Narrow" panose="020B0606020202030204" pitchFamily="34" charset="0"/>
            </a:endParaRPr>
          </a:p>
          <a:p>
            <a:r>
              <a:rPr lang="en-US" sz="2800" dirty="0">
                <a:latin typeface="Arial Narrow" panose="020B0606020202030204" pitchFamily="34" charset="0"/>
              </a:rPr>
              <a:t>A </a:t>
            </a:r>
            <a:r>
              <a:rPr lang="en-US" sz="2800" dirty="0" err="1">
                <a:latin typeface="Arial Narrow" panose="020B0606020202030204" pitchFamily="34" charset="0"/>
              </a:rPr>
              <a:t>Perturbação</a:t>
            </a:r>
            <a:r>
              <a:rPr lang="en-US" sz="2800" dirty="0">
                <a:latin typeface="Arial Narrow" panose="020B0606020202030204" pitchFamily="34" charset="0"/>
              </a:rPr>
              <a:t> do </a:t>
            </a:r>
            <a:r>
              <a:rPr lang="en-US" sz="2800" dirty="0" err="1">
                <a:latin typeface="Arial Narrow" panose="020B0606020202030204" pitchFamily="34" charset="0"/>
              </a:rPr>
              <a:t>Espectro</a:t>
            </a:r>
            <a:r>
              <a:rPr lang="en-US" sz="2800" dirty="0">
                <a:latin typeface="Arial Narrow" panose="020B0606020202030204" pitchFamily="34" charset="0"/>
              </a:rPr>
              <a:t> do </a:t>
            </a:r>
            <a:r>
              <a:rPr lang="en-US" sz="2800" dirty="0" err="1">
                <a:latin typeface="Arial Narrow" panose="020B0606020202030204" pitchFamily="34" charset="0"/>
              </a:rPr>
              <a:t>Autismo</a:t>
            </a:r>
            <a:r>
              <a:rPr lang="en-US" sz="2800" dirty="0">
                <a:latin typeface="Arial Narrow" panose="020B0606020202030204" pitchFamily="34" charset="0"/>
              </a:rPr>
              <a:t> (PEA) é </a:t>
            </a:r>
            <a:r>
              <a:rPr lang="en-US" sz="2800" dirty="0" err="1">
                <a:latin typeface="Arial Narrow" panose="020B0606020202030204" pitchFamily="34" charset="0"/>
              </a:rPr>
              <a:t>uma</a:t>
            </a:r>
            <a:r>
              <a:rPr lang="en-US" sz="2800" dirty="0">
                <a:latin typeface="Arial Narrow" panose="020B0606020202030204" pitchFamily="34" charset="0"/>
              </a:rPr>
              <a:t> </a:t>
            </a:r>
            <a:r>
              <a:rPr lang="en-US" sz="2800" dirty="0" err="1">
                <a:latin typeface="Arial Narrow" panose="020B0606020202030204" pitchFamily="34" charset="0"/>
              </a:rPr>
              <a:t>perturbação</a:t>
            </a:r>
            <a:r>
              <a:rPr lang="en-US" sz="2800" dirty="0">
                <a:latin typeface="Arial Narrow" panose="020B0606020202030204" pitchFamily="34" charset="0"/>
              </a:rPr>
              <a:t> </a:t>
            </a:r>
            <a:r>
              <a:rPr lang="en-US" sz="2800" dirty="0" err="1">
                <a:latin typeface="Arial Narrow" panose="020B0606020202030204" pitchFamily="34" charset="0"/>
              </a:rPr>
              <a:t>neurodesenvolvimental</a:t>
            </a:r>
            <a:r>
              <a:rPr lang="en-US" sz="2800" dirty="0">
                <a:latin typeface="Arial Narrow" panose="020B0606020202030204" pitchFamily="34" charset="0"/>
              </a:rPr>
              <a:t> </a:t>
            </a:r>
            <a:r>
              <a:rPr lang="en-US" sz="2800" dirty="0" err="1">
                <a:latin typeface="Arial Narrow" panose="020B0606020202030204" pitchFamily="34" charset="0"/>
              </a:rPr>
              <a:t>caracterizada</a:t>
            </a:r>
            <a:r>
              <a:rPr lang="en-US" sz="2800" dirty="0">
                <a:latin typeface="Arial Narrow" panose="020B0606020202030204" pitchFamily="34" charset="0"/>
              </a:rPr>
              <a:t> por </a:t>
            </a:r>
            <a:r>
              <a:rPr lang="en-US" sz="2800" dirty="0" err="1">
                <a:latin typeface="Arial Narrow" panose="020B0606020202030204" pitchFamily="34" charset="0"/>
              </a:rPr>
              <a:t>défices</a:t>
            </a:r>
            <a:r>
              <a:rPr lang="en-US" sz="2800" dirty="0">
                <a:latin typeface="Arial Narrow" panose="020B0606020202030204" pitchFamily="34" charset="0"/>
              </a:rPr>
              <a:t> </a:t>
            </a:r>
            <a:r>
              <a:rPr lang="en-US" sz="2800" dirty="0" err="1">
                <a:latin typeface="Arial Narrow" panose="020B0606020202030204" pitchFamily="34" charset="0"/>
              </a:rPr>
              <a:t>na</a:t>
            </a:r>
            <a:r>
              <a:rPr lang="en-US" sz="2800" dirty="0">
                <a:latin typeface="Arial Narrow" panose="020B0606020202030204" pitchFamily="34" charset="0"/>
              </a:rPr>
              <a:t> </a:t>
            </a:r>
            <a:r>
              <a:rPr lang="en-US" sz="2800" b="1" dirty="0" err="1">
                <a:latin typeface="Arial Narrow" panose="020B0606020202030204" pitchFamily="34" charset="0"/>
              </a:rPr>
              <a:t>comunicação</a:t>
            </a:r>
            <a:r>
              <a:rPr lang="en-US" sz="2800" b="1" dirty="0">
                <a:latin typeface="Arial Narrow" panose="020B0606020202030204" pitchFamily="34" charset="0"/>
              </a:rPr>
              <a:t> social </a:t>
            </a:r>
            <a:r>
              <a:rPr lang="en-US" sz="2800" dirty="0">
                <a:latin typeface="Arial Narrow" panose="020B0606020202030204" pitchFamily="34" charset="0"/>
              </a:rPr>
              <a:t>e </a:t>
            </a:r>
            <a:r>
              <a:rPr lang="en-US" sz="2800" dirty="0" err="1">
                <a:latin typeface="Arial Narrow" panose="020B0606020202030204" pitchFamily="34" charset="0"/>
              </a:rPr>
              <a:t>na</a:t>
            </a:r>
            <a:r>
              <a:rPr lang="en-US" sz="2800" dirty="0">
                <a:latin typeface="Arial Narrow" panose="020B0606020202030204" pitchFamily="34" charset="0"/>
              </a:rPr>
              <a:t> </a:t>
            </a:r>
            <a:r>
              <a:rPr lang="en-US" sz="2800" b="1" dirty="0" err="1">
                <a:latin typeface="Arial Narrow" panose="020B0606020202030204" pitchFamily="34" charset="0"/>
              </a:rPr>
              <a:t>interação</a:t>
            </a:r>
            <a:r>
              <a:rPr lang="en-US" sz="2800" b="1" dirty="0">
                <a:latin typeface="Arial Narrow" panose="020B0606020202030204" pitchFamily="34" charset="0"/>
              </a:rPr>
              <a:t> social</a:t>
            </a:r>
            <a:r>
              <a:rPr lang="en-US" sz="2800" dirty="0">
                <a:latin typeface="Arial Narrow" panose="020B0606020202030204" pitchFamily="34" charset="0"/>
              </a:rPr>
              <a:t> e pela </a:t>
            </a:r>
            <a:r>
              <a:rPr lang="en-US" sz="2800" dirty="0" err="1">
                <a:latin typeface="Arial Narrow" panose="020B0606020202030204" pitchFamily="34" charset="0"/>
              </a:rPr>
              <a:t>presença</a:t>
            </a:r>
            <a:r>
              <a:rPr lang="en-US" sz="2800" dirty="0">
                <a:latin typeface="Arial Narrow" panose="020B0606020202030204" pitchFamily="34" charset="0"/>
              </a:rPr>
              <a:t> de </a:t>
            </a:r>
            <a:r>
              <a:rPr lang="en-US" sz="2800" dirty="0" err="1">
                <a:latin typeface="Arial Narrow" panose="020B0606020202030204" pitchFamily="34" charset="0"/>
              </a:rPr>
              <a:t>comportamentos</a:t>
            </a:r>
            <a:r>
              <a:rPr lang="en-US" sz="2800" dirty="0">
                <a:latin typeface="Arial Narrow" panose="020B0606020202030204" pitchFamily="34" charset="0"/>
              </a:rPr>
              <a:t> </a:t>
            </a:r>
            <a:r>
              <a:rPr lang="en-US" sz="2800" dirty="0" err="1">
                <a:latin typeface="Arial Narrow" panose="020B0606020202030204" pitchFamily="34" charset="0"/>
              </a:rPr>
              <a:t>restritos</a:t>
            </a:r>
            <a:r>
              <a:rPr lang="en-US" sz="2800" dirty="0">
                <a:latin typeface="Arial Narrow" panose="020B0606020202030204" pitchFamily="34" charset="0"/>
              </a:rPr>
              <a:t> e </a:t>
            </a:r>
            <a:r>
              <a:rPr lang="en-US" sz="2800" dirty="0" err="1">
                <a:latin typeface="Arial Narrow" panose="020B0606020202030204" pitchFamily="34" charset="0"/>
              </a:rPr>
              <a:t>repetitivos</a:t>
            </a:r>
            <a:r>
              <a:rPr lang="en-US" sz="2800" dirty="0">
                <a:latin typeface="Arial Narrow" panose="020B0606020202030204" pitchFamily="34" charset="0"/>
              </a:rPr>
              <a:t>.</a:t>
            </a:r>
          </a:p>
          <a:p>
            <a:endParaRPr lang="en-US" sz="2000" dirty="0">
              <a:latin typeface="Arial Narrow" panose="020B0606020202030204" pitchFamily="34" charset="0"/>
            </a:endParaRPr>
          </a:p>
          <a:p>
            <a:r>
              <a:rPr lang="en-US" sz="2000" dirty="0" err="1">
                <a:latin typeface="Arial Narrow" panose="020B0606020202030204" pitchFamily="34" charset="0"/>
              </a:rPr>
              <a:t>Lê</a:t>
            </a:r>
            <a:r>
              <a:rPr lang="en-US" sz="2000" dirty="0">
                <a:latin typeface="Arial Narrow" panose="020B0606020202030204" pitchFamily="34" charset="0"/>
              </a:rPr>
              <a:t> a </a:t>
            </a:r>
            <a:r>
              <a:rPr lang="en-US" sz="2000" dirty="0" err="1">
                <a:latin typeface="Arial Narrow" panose="020B0606020202030204" pitchFamily="34" charset="0"/>
              </a:rPr>
              <a:t>Ficha</a:t>
            </a:r>
            <a:r>
              <a:rPr lang="en-US" sz="2000" dirty="0">
                <a:latin typeface="Arial Narrow" panose="020B0606020202030204" pitchFamily="34" charset="0"/>
              </a:rPr>
              <a:t> de </a:t>
            </a:r>
            <a:r>
              <a:rPr lang="en-US" sz="2000" dirty="0" err="1">
                <a:latin typeface="Arial Narrow" panose="020B0606020202030204" pitchFamily="34" charset="0"/>
              </a:rPr>
              <a:t>Trabalho</a:t>
            </a:r>
            <a:r>
              <a:rPr lang="en-US" sz="2000" dirty="0">
                <a:latin typeface="Arial Narrow" panose="020B0606020202030204" pitchFamily="34" charset="0"/>
              </a:rPr>
              <a:t> 1.4.1. </a:t>
            </a:r>
            <a:r>
              <a:rPr lang="en-US" sz="2000" dirty="0" err="1">
                <a:latin typeface="Arial Narrow" panose="020B0606020202030204" pitchFamily="34" charset="0"/>
              </a:rPr>
              <a:t>Conceito</a:t>
            </a:r>
            <a:r>
              <a:rPr lang="en-US" sz="2000" dirty="0">
                <a:latin typeface="Arial Narrow" panose="020B0606020202030204" pitchFamily="34" charset="0"/>
              </a:rPr>
              <a:t> e </a:t>
            </a:r>
            <a:r>
              <a:rPr lang="en-US" sz="2000" dirty="0" err="1">
                <a:latin typeface="Arial Narrow" panose="020B0606020202030204" pitchFamily="34" charset="0"/>
              </a:rPr>
              <a:t>critérios</a:t>
            </a:r>
            <a:r>
              <a:rPr lang="en-US" sz="2000" dirty="0">
                <a:latin typeface="Arial Narrow" panose="020B0606020202030204" pitchFamily="34" charset="0"/>
              </a:rPr>
              <a:t> de </a:t>
            </a:r>
            <a:r>
              <a:rPr lang="en-US" sz="2000" dirty="0" err="1">
                <a:latin typeface="Arial Narrow" panose="020B0606020202030204" pitchFamily="34" charset="0"/>
              </a:rPr>
              <a:t>diagnóstico</a:t>
            </a:r>
            <a:r>
              <a:rPr lang="en-US" sz="2000" dirty="0">
                <a:latin typeface="Arial Narrow" panose="020B0606020202030204" pitchFamily="34" charset="0"/>
              </a:rPr>
              <a:t>, e </a:t>
            </a:r>
            <a:r>
              <a:rPr lang="en-US" sz="2000" dirty="0" err="1">
                <a:latin typeface="Arial Narrow" panose="020B0606020202030204" pitchFamily="34" charset="0"/>
              </a:rPr>
              <a:t>reflete</a:t>
            </a:r>
            <a:r>
              <a:rPr lang="en-US" sz="2000" dirty="0">
                <a:latin typeface="Arial Narrow" panose="020B0606020202030204" pitchFamily="34" charset="0"/>
              </a:rPr>
              <a:t> </a:t>
            </a:r>
            <a:r>
              <a:rPr lang="en-US" sz="2000" dirty="0" err="1">
                <a:latin typeface="Arial Narrow" panose="020B0606020202030204" pitchFamily="34" charset="0"/>
              </a:rPr>
              <a:t>sobre</a:t>
            </a:r>
            <a:r>
              <a:rPr lang="en-US" sz="2000" dirty="0">
                <a:latin typeface="Arial Narrow" panose="020B0606020202030204" pitchFamily="34" charset="0"/>
              </a:rPr>
              <a:t> o </a:t>
            </a:r>
            <a:r>
              <a:rPr lang="en-US" sz="2000" dirty="0" err="1">
                <a:latin typeface="Arial Narrow" panose="020B0606020202030204" pitchFamily="34" charset="0"/>
              </a:rPr>
              <a:t>conceito</a:t>
            </a:r>
            <a:r>
              <a:rPr lang="en-US" sz="2000" dirty="0">
                <a:latin typeface="Arial Narrow" panose="020B0606020202030204" pitchFamily="34" charset="0"/>
              </a:rPr>
              <a:t> de PEA (5 </a:t>
            </a:r>
            <a:r>
              <a:rPr lang="en-US" sz="2000" dirty="0" err="1">
                <a:latin typeface="Arial Narrow" panose="020B0606020202030204" pitchFamily="34" charset="0"/>
              </a:rPr>
              <a:t>minutos</a:t>
            </a:r>
            <a:r>
              <a:rPr lang="en-US" sz="2000" dirty="0">
                <a:latin typeface="Arial Narrow" panose="020B0606020202030204" pitchFamily="34" charset="0"/>
              </a:rPr>
              <a:t>)</a:t>
            </a:r>
          </a:p>
          <a:p>
            <a:endParaRPr lang="en-US" sz="2800" dirty="0"/>
          </a:p>
        </p:txBody>
      </p:sp>
    </p:spTree>
    <p:extLst>
      <p:ext uri="{BB962C8B-B14F-4D97-AF65-F5344CB8AC3E}">
        <p14:creationId xmlns:p14="http://schemas.microsoft.com/office/powerpoint/2010/main" val="12652084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1446</TotalTime>
  <Words>4643</Words>
  <Application>Microsoft Macintosh PowerPoint</Application>
  <PresentationFormat>Widescreen</PresentationFormat>
  <Paragraphs>354</Paragraphs>
  <Slides>34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Arial Narrow</vt:lpstr>
      <vt:lpstr>Calibri</vt:lpstr>
      <vt:lpstr>Calibri Light</vt:lpstr>
      <vt:lpstr>Office Theme</vt:lpstr>
      <vt:lpstr>Currículo do Curso de Formação  “Autism Spectrum Disorder (ASD) Officer”  https://www.autrain.eu/pt/curriculo/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Currículo para o Curso de Formação “Autism Spectrum Disorder (ASD) Officer”  https://www.autrain.eu/pt/curriculo/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Koller Jasmin</dc:creator>
  <cp:lastModifiedBy>Koller Jasmin</cp:lastModifiedBy>
  <cp:revision>17</cp:revision>
  <dcterms:created xsi:type="dcterms:W3CDTF">2021-06-03T08:33:53Z</dcterms:created>
  <dcterms:modified xsi:type="dcterms:W3CDTF">2021-07-27T08:13:14Z</dcterms:modified>
</cp:coreProperties>
</file>