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06" r:id="rId3"/>
    <p:sldId id="313" r:id="rId4"/>
    <p:sldId id="340" r:id="rId5"/>
    <p:sldId id="341" r:id="rId6"/>
    <p:sldId id="342" r:id="rId7"/>
    <p:sldId id="343" r:id="rId8"/>
    <p:sldId id="344" r:id="rId9"/>
    <p:sldId id="345" r:id="rId10"/>
    <p:sldId id="346" r:id="rId11"/>
    <p:sldId id="347" r:id="rId12"/>
    <p:sldId id="348" r:id="rId13"/>
    <p:sldId id="334" r:id="rId14"/>
    <p:sldId id="349" r:id="rId15"/>
    <p:sldId id="350" r:id="rId16"/>
    <p:sldId id="351" r:id="rId17"/>
    <p:sldId id="352" r:id="rId18"/>
    <p:sldId id="353" r:id="rId19"/>
    <p:sldId id="354" r:id="rId20"/>
    <p:sldId id="299" r:id="rId21"/>
    <p:sldId id="355" r:id="rId22"/>
    <p:sldId id="356" r:id="rId23"/>
    <p:sldId id="357" r:id="rId24"/>
    <p:sldId id="358" r:id="rId25"/>
    <p:sldId id="359" r:id="rId26"/>
    <p:sldId id="360" r:id="rId27"/>
    <p:sldId id="361" r:id="rId28"/>
    <p:sldId id="339" r:id="rId29"/>
    <p:sldId id="362" r:id="rId3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1ABEF-3070-4EB3-9C1A-A70BA0A4DC8C}" v="21" dt="2021-07-05T20:12:39.416"/>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5" autoAdjust="0"/>
    <p:restoredTop sz="94719"/>
  </p:normalViewPr>
  <p:slideViewPr>
    <p:cSldViewPr snapToGrid="0" snapToObjects="1">
      <p:cViewPr varScale="1">
        <p:scale>
          <a:sx n="104" d="100"/>
          <a:sy n="104" d="100"/>
        </p:scale>
        <p:origin x="224"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26.07.21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wKlMcLTqRL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aPknwW8mPA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bies.202000254" TargetMode="External"/><Relationship Id="rId2" Type="http://schemas.openxmlformats.org/officeDocument/2006/relationships/hyperlink" Target="https://doi.org/10.1007/s00018-018-2988-4" TargetMode="External"/><Relationship Id="rId1" Type="http://schemas.openxmlformats.org/officeDocument/2006/relationships/slideLayout" Target="../slideLayouts/slideLayout2.xml"/><Relationship Id="rId6" Type="http://schemas.openxmlformats.org/officeDocument/2006/relationships/hyperlink" Target="https://doi.org/10.1111/jcpp.12645" TargetMode="External"/><Relationship Id="rId5" Type="http://schemas.openxmlformats.org/officeDocument/2006/relationships/hyperlink" Target="https://doi.org/10.1192/bjp.bp.114.160192" TargetMode="External"/><Relationship Id="rId4" Type="http://schemas.openxmlformats.org/officeDocument/2006/relationships/hyperlink" Target="https://doi.org/10.1177/136236131875552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7/CHI.0b013e318179964f" TargetMode="External"/><Relationship Id="rId2" Type="http://schemas.openxmlformats.org/officeDocument/2006/relationships/hyperlink" Target="https://doi.org/10.1177/1362361320951370" TargetMode="External"/><Relationship Id="rId1" Type="http://schemas.openxmlformats.org/officeDocument/2006/relationships/slideLayout" Target="../slideLayouts/slideLayout2.xml"/><Relationship Id="rId4" Type="http://schemas.openxmlformats.org/officeDocument/2006/relationships/hyperlink" Target="https://doi.org/10.1038/nrg.2017.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news-room/fact-sheets/detail/autism-spectrum-disorders" TargetMode="External"/><Relationship Id="rId2" Type="http://schemas.openxmlformats.org/officeDocument/2006/relationships/hyperlink" Target="https://www.psychiatry.org/patients-families/autism/what-is-autism-spectrum-disorder" TargetMode="External"/><Relationship Id="rId1" Type="http://schemas.openxmlformats.org/officeDocument/2006/relationships/slideLayout" Target="../slideLayouts/slideLayout2.xml"/><Relationship Id="rId6" Type="http://schemas.openxmlformats.org/officeDocument/2006/relationships/hyperlink" Target="https://www.cdc.gov/ncbddd/autism/addm.html" TargetMode="External"/><Relationship Id="rId5" Type="http://schemas.openxmlformats.org/officeDocument/2006/relationships/hyperlink" Target="https://autisticadvocacy.org/" TargetMode="External"/><Relationship Id="rId4" Type="http://schemas.openxmlformats.org/officeDocument/2006/relationships/hyperlink" Target="https://www.spectrumnews.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autism.org.uk/advice-and-guidance/what-is-autism"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v=d4G0HTIUBl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Currículo para o Curso de Formação</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362136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6081077" cy="1009651"/>
          </a:xfrm>
          <a:prstGeom prst="rect">
            <a:avLst/>
          </a:prstGeom>
          <a:solidFill>
            <a:srgbClr val="FFF2CC"/>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Lê &amp; Vê </a:t>
            </a:r>
            <a:r>
              <a:rPr lang="en-GB" sz="4000" b="1" dirty="0">
                <a:latin typeface="Arial Narrow" panose="020B0606020202030204" pitchFamily="34" charset="0"/>
              </a:rPr>
              <a:t>2.1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pt-PT" sz="3200" b="1" dirty="0">
                <a:solidFill>
                  <a:prstClr val="black"/>
                </a:solidFill>
                <a:latin typeface="Arial Narrow" panose="020B0606020202030204" pitchFamily="34" charset="0"/>
              </a:rPr>
              <a:t>Quais são as causas da PEA?</a:t>
            </a:r>
          </a:p>
          <a:p>
            <a:r>
              <a:rPr lang="pt-PT" sz="2800" dirty="0">
                <a:solidFill>
                  <a:prstClr val="black"/>
                </a:solidFill>
                <a:latin typeface="Arial Narrow" panose="020B0606020202030204" pitchFamily="34" charset="0"/>
              </a:rPr>
              <a:t>Vê estes dois filmes (2:35 min.,14:47 min.)</a:t>
            </a: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pic>
        <p:nvPicPr>
          <p:cNvPr id="11" name="Bildobjekt 1">
            <a:extLst>
              <a:ext uri="{FF2B5EF4-FFF2-40B4-BE49-F238E27FC236}">
                <a16:creationId xmlns:a16="http://schemas.microsoft.com/office/drawing/2014/main" id="{22AE9B04-5772-3145-B37B-8BA9C2F7CA40}"/>
              </a:ext>
            </a:extLst>
          </p:cNvPr>
          <p:cNvPicPr>
            <a:picLocks noChangeAspect="1"/>
          </p:cNvPicPr>
          <p:nvPr/>
        </p:nvPicPr>
        <p:blipFill rotWithShape="1">
          <a:blip r:embed="rId2"/>
          <a:srcRect l="22697" t="26677" r="31452" b="32391"/>
          <a:stretch/>
        </p:blipFill>
        <p:spPr>
          <a:xfrm>
            <a:off x="2061821" y="3352973"/>
            <a:ext cx="3660537" cy="2042429"/>
          </a:xfrm>
          <a:prstGeom prst="rect">
            <a:avLst/>
          </a:prstGeom>
        </p:spPr>
      </p:pic>
      <p:pic>
        <p:nvPicPr>
          <p:cNvPr id="12" name="Bildobjekt 6">
            <a:extLst>
              <a:ext uri="{FF2B5EF4-FFF2-40B4-BE49-F238E27FC236}">
                <a16:creationId xmlns:a16="http://schemas.microsoft.com/office/drawing/2014/main" id="{7A246A36-59AC-5F4B-A8A1-59AB2F158606}"/>
              </a:ext>
            </a:extLst>
          </p:cNvPr>
          <p:cNvPicPr>
            <a:picLocks noChangeAspect="1"/>
          </p:cNvPicPr>
          <p:nvPr/>
        </p:nvPicPr>
        <p:blipFill rotWithShape="1">
          <a:blip r:embed="rId3"/>
          <a:srcRect l="1328" t="19345" r="38464" b="33119"/>
          <a:stretch/>
        </p:blipFill>
        <p:spPr>
          <a:xfrm>
            <a:off x="5857582" y="3352973"/>
            <a:ext cx="4191492" cy="2068279"/>
          </a:xfrm>
          <a:prstGeom prst="rect">
            <a:avLst/>
          </a:prstGeom>
        </p:spPr>
      </p:pic>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Tree>
    <p:extLst>
      <p:ext uri="{BB962C8B-B14F-4D97-AF65-F5344CB8AC3E}">
        <p14:creationId xmlns:p14="http://schemas.microsoft.com/office/powerpoint/2010/main" val="201026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099930"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Atividade</a:t>
            </a:r>
            <a:r>
              <a:rPr lang="en-GB" sz="4000" b="1" dirty="0">
                <a:latin typeface="Arial Narrow" panose="020B0606020202030204" pitchFamily="34" charset="0"/>
              </a:rPr>
              <a:t>: Lê &amp; </a:t>
            </a:r>
            <a:r>
              <a:rPr lang="en-GB" sz="4000" b="1" dirty="0" err="1">
                <a:latin typeface="Arial Narrow" panose="020B0606020202030204" pitchFamily="34" charset="0"/>
              </a:rPr>
              <a:t>Vê</a:t>
            </a:r>
            <a:r>
              <a:rPr lang="en-GB" sz="4000" b="1" dirty="0">
                <a:latin typeface="Arial Narrow" panose="020B0606020202030204" pitchFamily="34" charset="0"/>
              </a:rPr>
              <a:t> 2.1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pt-PT" sz="3200" b="1" dirty="0">
                <a:solidFill>
                  <a:prstClr val="black"/>
                </a:solidFill>
                <a:latin typeface="Arial Narrow" panose="020B0606020202030204" pitchFamily="34" charset="0"/>
              </a:rPr>
              <a:t>Qual é a frequência da PEA?</a:t>
            </a:r>
            <a:endParaRPr lang="pt-PT" sz="3200" b="1" i="1" dirty="0">
              <a:solidFill>
                <a:prstClr val="black"/>
              </a:solidFill>
              <a:latin typeface="Arial Narrow" panose="020B0606020202030204" pitchFamily="34" charset="0"/>
            </a:endParaRPr>
          </a:p>
          <a:p>
            <a:r>
              <a:rPr lang="pt-PT" sz="2800" dirty="0">
                <a:solidFill>
                  <a:prstClr val="black"/>
                </a:solidFill>
                <a:latin typeface="Arial Narrow" panose="020B0606020202030204" pitchFamily="34" charset="0"/>
              </a:rPr>
              <a:t>Lê a publicação 2.1 (10 min.) e a ficha de trabalho 2.2 (5 min.)</a:t>
            </a:r>
          </a:p>
          <a:p>
            <a:r>
              <a:rPr lang="pt-PT" sz="2800" dirty="0">
                <a:solidFill>
                  <a:prstClr val="black"/>
                </a:solidFill>
                <a:latin typeface="Arial Narrow" panose="020B0606020202030204" pitchFamily="34" charset="0"/>
              </a:rPr>
              <a:t>Se houver tempo, podes também querer ver este vídeo (15:43 min), </a:t>
            </a:r>
            <a:r>
              <a:rPr lang="pt-PT" sz="2800" b="1" i="1" dirty="0">
                <a:solidFill>
                  <a:prstClr val="black"/>
                </a:solidFill>
                <a:latin typeface="Arial Narrow" panose="020B0606020202030204" pitchFamily="34" charset="0"/>
              </a:rPr>
              <a:t>opcional</a:t>
            </a:r>
            <a:endParaRPr lang="pt-PT"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pPr defTabSz="685800"/>
            <a:r>
              <a:rPr lang="en-US" dirty="0">
                <a:solidFill>
                  <a:srgbClr val="B32C16">
                    <a:lumMod val="75000"/>
                  </a:srgbClr>
                </a:solidFill>
                <a:latin typeface="Arial Narrow" panose="020B0606020202030204" pitchFamily="34" charset="0"/>
                <a:hlinkClick r:id="rId2"/>
              </a:rPr>
              <a:t>https://www.youtube.com/watch?v=wKlMcLTqRLs</a:t>
            </a:r>
            <a:r>
              <a:rPr lang="en-US" dirty="0">
                <a:solidFill>
                  <a:srgbClr val="B32C16">
                    <a:lumMod val="75000"/>
                  </a:srgbClr>
                </a:solidFill>
                <a:latin typeface="Arial Narrow" panose="020B0606020202030204" pitchFamily="34" charset="0"/>
              </a:rPr>
              <a:t> </a:t>
            </a:r>
            <a:r>
              <a:rPr lang="en-US" dirty="0">
                <a:latin typeface="Arial Narrow" panose="020B0606020202030204" pitchFamily="34" charset="0"/>
              </a:rPr>
              <a:t>(se </a:t>
            </a:r>
            <a:r>
              <a:rPr lang="en-US" dirty="0" err="1">
                <a:latin typeface="Arial Narrow" panose="020B0606020202030204" pitchFamily="34" charset="0"/>
              </a:rPr>
              <a:t>os</a:t>
            </a:r>
            <a:r>
              <a:rPr lang="en-US" dirty="0">
                <a:latin typeface="Arial Narrow" panose="020B0606020202030204" pitchFamily="34" charset="0"/>
              </a:rPr>
              <a:t> </a:t>
            </a:r>
            <a:r>
              <a:rPr lang="en-US" dirty="0" err="1">
                <a:latin typeface="Arial Narrow" panose="020B0606020202030204" pitchFamily="34" charset="0"/>
              </a:rPr>
              <a:t>participantes</a:t>
            </a:r>
            <a:r>
              <a:rPr lang="en-US" dirty="0">
                <a:latin typeface="Arial Narrow" panose="020B0606020202030204" pitchFamily="34" charset="0"/>
              </a:rPr>
              <a:t> </a:t>
            </a:r>
            <a:r>
              <a:rPr lang="en-US" dirty="0" err="1">
                <a:latin typeface="Arial Narrow" panose="020B0606020202030204" pitchFamily="34" charset="0"/>
              </a:rPr>
              <a:t>quiserem</a:t>
            </a:r>
            <a:r>
              <a:rPr lang="en-US" dirty="0">
                <a:latin typeface="Arial Narrow" panose="020B0606020202030204" pitchFamily="34" charset="0"/>
              </a:rPr>
              <a:t> </a:t>
            </a:r>
            <a:r>
              <a:rPr lang="en-US" dirty="0" err="1">
                <a:latin typeface="Arial Narrow" panose="020B0606020202030204" pitchFamily="34" charset="0"/>
              </a:rPr>
              <a:t>ver</a:t>
            </a:r>
            <a:r>
              <a:rPr lang="en-US" dirty="0">
                <a:latin typeface="Arial Narrow" panose="020B0606020202030204" pitchFamily="34" charset="0"/>
              </a:rPr>
              <a:t> </a:t>
            </a:r>
            <a:r>
              <a:rPr lang="en-US" dirty="0" err="1">
                <a:latin typeface="Arial Narrow" panose="020B0606020202030204" pitchFamily="34" charset="0"/>
              </a:rPr>
              <a:t>mais</a:t>
            </a:r>
            <a:r>
              <a:rPr lang="en-US" dirty="0">
                <a:latin typeface="Arial Narrow" panose="020B0606020202030204" pitchFamily="34" charset="0"/>
              </a:rPr>
              <a:t> </a:t>
            </a:r>
            <a:r>
              <a:rPr lang="en-US" dirty="0" err="1">
                <a:latin typeface="Arial Narrow" panose="020B0606020202030204" pitchFamily="34" charset="0"/>
              </a:rPr>
              <a:t>tarde</a:t>
            </a:r>
            <a:r>
              <a:rPr lang="en-US" dirty="0">
                <a:latin typeface="Arial Narrow" panose="020B0606020202030204" pitchFamily="34" charset="0"/>
              </a:rPr>
              <a:t>)</a:t>
            </a:r>
          </a:p>
        </p:txBody>
      </p:sp>
      <p:pic>
        <p:nvPicPr>
          <p:cNvPr id="13" name="Bildobjekt 4">
            <a:extLst>
              <a:ext uri="{FF2B5EF4-FFF2-40B4-BE49-F238E27FC236}">
                <a16:creationId xmlns:a16="http://schemas.microsoft.com/office/drawing/2014/main" id="{49D66C0D-EB82-724E-B0BC-A81694998010}"/>
              </a:ext>
            </a:extLst>
          </p:cNvPr>
          <p:cNvPicPr>
            <a:picLocks noChangeAspect="1"/>
          </p:cNvPicPr>
          <p:nvPr/>
        </p:nvPicPr>
        <p:blipFill rotWithShape="1">
          <a:blip r:embed="rId3"/>
          <a:srcRect l="13403" t="20805" r="29375" b="24264"/>
          <a:stretch/>
        </p:blipFill>
        <p:spPr>
          <a:xfrm>
            <a:off x="4038600" y="3429000"/>
            <a:ext cx="3346595" cy="2007872"/>
          </a:xfrm>
          <a:prstGeom prst="rect">
            <a:avLst/>
          </a:prstGeom>
        </p:spPr>
      </p:pic>
    </p:spTree>
    <p:extLst>
      <p:ext uri="{BB962C8B-B14F-4D97-AF65-F5344CB8AC3E}">
        <p14:creationId xmlns:p14="http://schemas.microsoft.com/office/powerpoint/2010/main" val="163596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166676" cy="1009651"/>
          </a:xfrm>
          <a:prstGeom prst="rect">
            <a:avLst/>
          </a:prstGeom>
          <a:solidFill>
            <a:srgbClr val="FFF2CC"/>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Discute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pt-PT" sz="2800" b="1" dirty="0">
                <a:solidFill>
                  <a:prstClr val="black"/>
                </a:solidFill>
                <a:latin typeface="Arial Narrow" panose="020B0606020202030204" pitchFamily="34" charset="0"/>
              </a:rPr>
              <a:t>Perguntas para a discussão?</a:t>
            </a:r>
            <a:endParaRPr lang="pt-PT" sz="2800" dirty="0">
              <a:solidFill>
                <a:prstClr val="black"/>
              </a:solidFill>
              <a:latin typeface="Arial Narrow" panose="020B0606020202030204" pitchFamily="34" charset="0"/>
            </a:endParaRPr>
          </a:p>
          <a:p>
            <a:endParaRPr lang="pt-PT" sz="2400" b="1" i="1"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400" b="1" i="1" dirty="0">
                <a:solidFill>
                  <a:prstClr val="black"/>
                </a:solidFill>
                <a:latin typeface="Arial Narrow" panose="020B0606020202030204" pitchFamily="34" charset="0"/>
              </a:rPr>
              <a:t>Critérios de diagnóstico</a:t>
            </a:r>
            <a:r>
              <a:rPr lang="pt-PT" sz="2400" dirty="0">
                <a:solidFill>
                  <a:prstClr val="black"/>
                </a:solidFill>
                <a:latin typeface="Arial Narrow" panose="020B0606020202030204" pitchFamily="34" charset="0"/>
              </a:rPr>
              <a:t>:</a:t>
            </a:r>
          </a:p>
          <a:p>
            <a:pPr lvl="1"/>
            <a:r>
              <a:rPr lang="pt-PT" sz="2000" dirty="0">
                <a:solidFill>
                  <a:prstClr val="black"/>
                </a:solidFill>
                <a:latin typeface="Arial Narrow" panose="020B0606020202030204" pitchFamily="34" charset="0"/>
              </a:rPr>
              <a:t>São informativos para ti – ficas com uma boa ideia sobre o que o </a:t>
            </a:r>
            <a:r>
              <a:rPr lang="pt-PT" sz="2000" dirty="0" err="1">
                <a:solidFill>
                  <a:prstClr val="black"/>
                </a:solidFill>
                <a:latin typeface="Arial Narrow" panose="020B0606020202030204" pitchFamily="34" charset="0"/>
              </a:rPr>
              <a:t>austimo</a:t>
            </a:r>
            <a:r>
              <a:rPr lang="pt-PT" sz="2000" dirty="0">
                <a:solidFill>
                  <a:prstClr val="black"/>
                </a:solidFill>
                <a:latin typeface="Arial Narrow" panose="020B0606020202030204" pitchFamily="34" charset="0"/>
              </a:rPr>
              <a:t> é?</a:t>
            </a:r>
          </a:p>
          <a:p>
            <a:pPr marL="457200" indent="-457200">
              <a:buFont typeface="Arial" panose="020B0604020202020204" pitchFamily="34" charset="0"/>
              <a:buChar char="•"/>
            </a:pPr>
            <a:endParaRPr lang="pt-PT"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400" b="1" i="1" dirty="0">
                <a:solidFill>
                  <a:prstClr val="black"/>
                </a:solidFill>
                <a:latin typeface="Arial Narrow" panose="020B0606020202030204" pitchFamily="34" charset="0"/>
              </a:rPr>
              <a:t>Causas:</a:t>
            </a:r>
          </a:p>
          <a:p>
            <a:pPr lvl="1"/>
            <a:r>
              <a:rPr lang="pt-PT" sz="2000" dirty="0">
                <a:solidFill>
                  <a:prstClr val="black"/>
                </a:solidFill>
                <a:latin typeface="Arial Narrow" panose="020B0606020202030204" pitchFamily="34" charset="0"/>
              </a:rPr>
              <a:t>As causas relatadas estão em sintonia com o que tu pensavas ou estás surpreendido(a), ouviste outras teorias?</a:t>
            </a:r>
            <a:endParaRPr lang="pt-PT" sz="2800" dirty="0">
              <a:solidFill>
                <a:prstClr val="black"/>
              </a:solidFill>
              <a:latin typeface="Arial Narrow" panose="020B0606020202030204" pitchFamily="34" charset="0"/>
            </a:endParaRPr>
          </a:p>
          <a:p>
            <a:pPr marL="457200" indent="-457200">
              <a:buFont typeface="Arial" panose="020B0604020202020204" pitchFamily="34" charset="0"/>
              <a:buChar char="•"/>
            </a:pPr>
            <a:endParaRPr lang="pt-PT"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400" b="1" i="1" dirty="0">
                <a:solidFill>
                  <a:prstClr val="black"/>
                </a:solidFill>
                <a:latin typeface="Arial Narrow" panose="020B0606020202030204" pitchFamily="34" charset="0"/>
              </a:rPr>
              <a:t>Frequência do autismo:</a:t>
            </a:r>
          </a:p>
          <a:p>
            <a:pPr lvl="1"/>
            <a:r>
              <a:rPr lang="pt-PT" sz="2000" dirty="0">
                <a:solidFill>
                  <a:prstClr val="black"/>
                </a:solidFill>
                <a:latin typeface="Arial Narrow" panose="020B0606020202030204" pitchFamily="34" charset="0"/>
              </a:rPr>
              <a:t>Tens a sensação de que a PEA é hoje diagnosticada com mais frequência do que antigamente? O que pensas sobre isto?</a:t>
            </a:r>
            <a:endParaRPr lang="pt-PT"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13597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10:00 – 10:30 </a:t>
            </a:r>
            <a:endParaRPr lang="pt-PT" sz="2800" dirty="0">
              <a:latin typeface="Arial Narrow" panose="020B0606020202030204" pitchFamily="34" charset="0"/>
            </a:endParaRPr>
          </a:p>
          <a:p>
            <a:pPr algn="ctr"/>
            <a:r>
              <a:rPr lang="pt-PT" sz="2800" b="1" dirty="0">
                <a:latin typeface="Arial Narrow" panose="020B0606020202030204" pitchFamily="34" charset="0"/>
              </a:rPr>
              <a:t>Intervalo</a:t>
            </a:r>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13</a:t>
            </a:fld>
            <a:endParaRPr lang="pt-PT"/>
          </a:p>
        </p:txBody>
      </p:sp>
    </p:spTree>
    <p:extLst>
      <p:ext uri="{BB962C8B-B14F-4D97-AF65-F5344CB8AC3E}">
        <p14:creationId xmlns:p14="http://schemas.microsoft.com/office/powerpoint/2010/main" val="218653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DESENVOLVIMENTO</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010328" y="2964370"/>
            <a:ext cx="6729573" cy="3315740"/>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en-US" sz="2000" dirty="0" err="1">
                <a:solidFill>
                  <a:prstClr val="black"/>
                </a:solidFill>
                <a:latin typeface="Arial Narrow" panose="020B0606020202030204" pitchFamily="34" charset="0"/>
              </a:rPr>
              <a:t>Condições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mentais</a:t>
            </a:r>
            <a:r>
              <a:rPr lang="en-US" sz="2000" dirty="0">
                <a:solidFill>
                  <a:prstClr val="black"/>
                </a:solidFill>
                <a:latin typeface="Arial Narrow" panose="020B0606020202030204" pitchFamily="34" charset="0"/>
              </a:rPr>
              <a:t> e </a:t>
            </a:r>
            <a:r>
              <a:rPr lang="en-US" sz="2000" dirty="0" err="1">
                <a:solidFill>
                  <a:prstClr val="black"/>
                </a:solidFill>
                <a:latin typeface="Arial Narrow" panose="020B0606020202030204" pitchFamily="34" charset="0"/>
              </a:rPr>
              <a:t>físicas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coocorrentes</a:t>
            </a:r>
            <a:endParaRPr lang="en-US" sz="2000" dirty="0">
              <a:solidFill>
                <a:prstClr val="black"/>
              </a:solidFill>
              <a:latin typeface="Arial Narrow" panose="020B0606020202030204" pitchFamily="34" charset="0"/>
            </a:endParaRPr>
          </a:p>
          <a:p>
            <a:pPr algn="ctr" defTabSz="685800"/>
            <a:r>
              <a:rPr lang="en-US" sz="2000" dirty="0" err="1">
                <a:solidFill>
                  <a:prstClr val="black"/>
                </a:solidFill>
                <a:latin typeface="Arial Narrow" panose="020B0606020202030204" pitchFamily="34" charset="0"/>
              </a:rPr>
              <a:t>Experiências</a:t>
            </a:r>
            <a:r>
              <a:rPr lang="en-US" sz="2000" dirty="0">
                <a:solidFill>
                  <a:prstClr val="black"/>
                </a:solidFill>
                <a:latin typeface="Arial Narrow" panose="020B0606020202030204" pitchFamily="34" charset="0"/>
              </a:rPr>
              <a:t>, </a:t>
            </a:r>
            <a:r>
              <a:rPr lang="en-US" sz="2000" dirty="0" err="1">
                <a:solidFill>
                  <a:prstClr val="black"/>
                </a:solidFill>
                <a:latin typeface="Arial Narrow" panose="020B0606020202030204" pitchFamily="34" charset="0"/>
              </a:rPr>
              <a:t>pensamento</a:t>
            </a:r>
            <a:r>
              <a:rPr lang="en-US" sz="2000" dirty="0">
                <a:solidFill>
                  <a:prstClr val="black"/>
                </a:solidFill>
                <a:latin typeface="Arial Narrow" panose="020B0606020202030204" pitchFamily="34" charset="0"/>
              </a:rPr>
              <a:t>, e </a:t>
            </a:r>
            <a:r>
              <a:rPr lang="en-US" sz="2000" dirty="0" err="1">
                <a:solidFill>
                  <a:prstClr val="black"/>
                </a:solidFill>
                <a:latin typeface="Arial Narrow" panose="020B0606020202030204" pitchFamily="34" charset="0"/>
              </a:rPr>
              <a:t>perceções</a:t>
            </a:r>
            <a:r>
              <a:rPr lang="en-US" sz="2000" dirty="0">
                <a:solidFill>
                  <a:prstClr val="black"/>
                </a:solidFill>
                <a:latin typeface="Arial Narrow" panose="020B0606020202030204" pitchFamily="34" charset="0"/>
              </a:rPr>
              <a:t> das </a:t>
            </a:r>
            <a:r>
              <a:rPr lang="en-US" sz="2000" dirty="0" err="1">
                <a:solidFill>
                  <a:prstClr val="black"/>
                </a:solidFill>
                <a:latin typeface="Arial Narrow" panose="020B0606020202030204" pitchFamily="34" charset="0"/>
              </a:rPr>
              <a:t>pessoas</a:t>
            </a:r>
            <a:r>
              <a:rPr lang="en-US" sz="2000" dirty="0">
                <a:solidFill>
                  <a:prstClr val="black"/>
                </a:solidFill>
                <a:latin typeface="Arial Narrow" panose="020B0606020202030204" pitchFamily="34" charset="0"/>
              </a:rPr>
              <a:t> com </a:t>
            </a:r>
            <a:r>
              <a:rPr lang="en-US" sz="2000" dirty="0" err="1">
                <a:solidFill>
                  <a:prstClr val="black"/>
                </a:solidFill>
                <a:latin typeface="Arial Narrow" panose="020B0606020202030204" pitchFamily="34" charset="0"/>
              </a:rPr>
              <a:t>autismo</a:t>
            </a:r>
            <a:endParaRPr lang="en-US" sz="2000" dirty="0">
              <a:solidFill>
                <a:prstClr val="black"/>
              </a:solidFill>
              <a:latin typeface="Arial Narrow" panose="020B0606020202030204" pitchFamily="34" charset="0"/>
            </a:endParaRPr>
          </a:p>
          <a:p>
            <a:pPr algn="ctr" defTabSz="685800"/>
            <a:r>
              <a:rPr lang="en-US" sz="2000" dirty="0" err="1">
                <a:solidFill>
                  <a:prstClr val="black"/>
                </a:solidFill>
                <a:latin typeface="Arial Narrow" panose="020B0606020202030204" pitchFamily="34" charset="0"/>
              </a:rPr>
              <a:t>Atividades</a:t>
            </a:r>
            <a:r>
              <a:rPr lang="en-US" sz="2000" dirty="0">
                <a:solidFill>
                  <a:prstClr val="black"/>
                </a:solidFill>
                <a:latin typeface="Arial Narrow" panose="020B0606020202030204" pitchFamily="34" charset="0"/>
              </a:rPr>
              <a:t> &amp; </a:t>
            </a:r>
            <a:r>
              <a:rPr lang="en-US" sz="2000" dirty="0" err="1">
                <a:solidFill>
                  <a:prstClr val="black"/>
                </a:solidFill>
                <a:latin typeface="Arial Narrow" panose="020B0606020202030204" pitchFamily="34" charset="0"/>
              </a:rPr>
              <a:t>Materiais</a:t>
            </a:r>
            <a:r>
              <a:rPr lang="en-US" sz="2000" dirty="0">
                <a:solidFill>
                  <a:prstClr val="black"/>
                </a:solidFill>
                <a:latin typeface="Arial Narrow" panose="020B0606020202030204" pitchFamily="34" charset="0"/>
              </a:rPr>
              <a:t>:</a:t>
            </a:r>
          </a:p>
          <a:p>
            <a:pPr algn="ctr" defTabSz="685800"/>
            <a:r>
              <a:rPr lang="en-US" sz="2000" dirty="0">
                <a:solidFill>
                  <a:prstClr val="black"/>
                </a:solidFill>
                <a:latin typeface="Arial Narrow" panose="020B0606020202030204" pitchFamily="34" charset="0"/>
              </a:rPr>
              <a:t> </a:t>
            </a:r>
            <a:r>
              <a:rPr lang="en-US" sz="2000" i="1" dirty="0">
                <a:solidFill>
                  <a:prstClr val="black"/>
                </a:solidFill>
                <a:latin typeface="Arial Narrow" panose="020B0606020202030204" pitchFamily="34" charset="0"/>
              </a:rPr>
              <a:t>Lê</a:t>
            </a:r>
            <a:r>
              <a:rPr lang="en-US" i="1" dirty="0">
                <a:solidFill>
                  <a:prstClr val="black"/>
                </a:solidFill>
                <a:latin typeface="Arial Narrow" panose="020B0606020202030204" pitchFamily="34" charset="0"/>
              </a:rPr>
              <a:t> &amp; </a:t>
            </a:r>
            <a:r>
              <a:rPr lang="en-US" i="1" dirty="0" err="1">
                <a:solidFill>
                  <a:prstClr val="black"/>
                </a:solidFill>
                <a:latin typeface="Arial Narrow" panose="020B0606020202030204" pitchFamily="34" charset="0"/>
              </a:rPr>
              <a:t>Vê</a:t>
            </a:r>
            <a:r>
              <a:rPr lang="en-US" i="1" dirty="0">
                <a:solidFill>
                  <a:prstClr val="black"/>
                </a:solidFill>
                <a:latin typeface="Arial Narrow" panose="020B0606020202030204" pitchFamily="34" charset="0"/>
              </a:rPr>
              <a:t> 2.2, </a:t>
            </a:r>
            <a:r>
              <a:rPr lang="en-US" i="1" dirty="0" err="1">
                <a:solidFill>
                  <a:prstClr val="black"/>
                </a:solidFill>
                <a:latin typeface="Arial Narrow" panose="020B0606020202030204" pitchFamily="34" charset="0"/>
              </a:rPr>
              <a:t>Discute</a:t>
            </a:r>
            <a:r>
              <a:rPr lang="en-US" i="1" dirty="0">
                <a:solidFill>
                  <a:prstClr val="black"/>
                </a:solidFill>
                <a:latin typeface="Arial Narrow" panose="020B0606020202030204" pitchFamily="34" charset="0"/>
              </a:rPr>
              <a:t> 2.2, </a:t>
            </a:r>
            <a:r>
              <a:rPr lang="en-US" i="1" dirty="0" err="1">
                <a:solidFill>
                  <a:prstClr val="black"/>
                </a:solidFill>
                <a:latin typeface="Arial Narrow" panose="020B0606020202030204" pitchFamily="34" charset="0"/>
              </a:rPr>
              <a:t>Pensa</a:t>
            </a:r>
            <a:r>
              <a:rPr lang="en-US" i="1" dirty="0">
                <a:solidFill>
                  <a:prstClr val="black"/>
                </a:solidFill>
                <a:latin typeface="Arial Narrow" panose="020B0606020202030204" pitchFamily="34" charset="0"/>
              </a:rPr>
              <a:t> &amp; </a:t>
            </a:r>
            <a:r>
              <a:rPr lang="en-US" i="1" dirty="0" err="1">
                <a:solidFill>
                  <a:prstClr val="black"/>
                </a:solidFill>
                <a:latin typeface="Arial Narrow" panose="020B0606020202030204" pitchFamily="34" charset="0"/>
              </a:rPr>
              <a:t>Reflete</a:t>
            </a:r>
            <a:r>
              <a:rPr lang="en-US" i="1" dirty="0">
                <a:solidFill>
                  <a:prstClr val="black"/>
                </a:solidFill>
                <a:latin typeface="Arial Narrow" panose="020B0606020202030204" pitchFamily="34" charset="0"/>
              </a:rPr>
              <a:t> 2.1</a:t>
            </a:r>
          </a:p>
          <a:p>
            <a:pPr algn="ctr" defTabSz="685800"/>
            <a:r>
              <a:rPr lang="en-US" i="1" dirty="0">
                <a:solidFill>
                  <a:prstClr val="black"/>
                </a:solidFill>
                <a:latin typeface="Arial Narrow" panose="020B0606020202030204" pitchFamily="34" charset="0"/>
              </a:rPr>
              <a:t>Material: </a:t>
            </a:r>
            <a:r>
              <a:rPr lang="en-US" i="1" dirty="0" err="1">
                <a:solidFill>
                  <a:prstClr val="black"/>
                </a:solidFill>
                <a:latin typeface="Arial Narrow" panose="020B0606020202030204" pitchFamily="34" charset="0"/>
              </a:rPr>
              <a:t>Ficha</a:t>
            </a:r>
            <a:r>
              <a:rPr lang="en-US" i="1" dirty="0">
                <a:solidFill>
                  <a:prstClr val="black"/>
                </a:solidFill>
                <a:latin typeface="Arial Narrow" panose="020B0606020202030204" pitchFamily="34" charset="0"/>
              </a:rPr>
              <a:t> de </a:t>
            </a:r>
            <a:r>
              <a:rPr lang="en-US" i="1" dirty="0" err="1">
                <a:solidFill>
                  <a:prstClr val="black"/>
                </a:solidFill>
                <a:latin typeface="Arial Narrow" panose="020B0606020202030204" pitchFamily="34" charset="0"/>
              </a:rPr>
              <a:t>Trabalho</a:t>
            </a:r>
            <a:r>
              <a:rPr lang="en-US" i="1" dirty="0">
                <a:solidFill>
                  <a:prstClr val="black"/>
                </a:solidFill>
                <a:latin typeface="Arial Narrow" panose="020B0606020202030204" pitchFamily="34" charset="0"/>
              </a:rPr>
              <a:t> 2.3, </a:t>
            </a:r>
            <a:r>
              <a:rPr lang="en-US" i="1" dirty="0" err="1">
                <a:solidFill>
                  <a:prstClr val="black"/>
                </a:solidFill>
                <a:latin typeface="Arial Narrow" panose="020B0606020202030204" pitchFamily="34" charset="0"/>
              </a:rPr>
              <a:t>Ficha</a:t>
            </a:r>
            <a:r>
              <a:rPr lang="en-US" i="1" dirty="0">
                <a:solidFill>
                  <a:prstClr val="black"/>
                </a:solidFill>
                <a:latin typeface="Arial Narrow" panose="020B0606020202030204" pitchFamily="34" charset="0"/>
              </a:rPr>
              <a:t> de </a:t>
            </a:r>
            <a:r>
              <a:rPr lang="en-US" i="1" dirty="0" err="1">
                <a:solidFill>
                  <a:prstClr val="black"/>
                </a:solidFill>
                <a:latin typeface="Arial Narrow" panose="020B0606020202030204" pitchFamily="34" charset="0"/>
              </a:rPr>
              <a:t>Trabalho</a:t>
            </a:r>
            <a:r>
              <a:rPr lang="en-US" i="1" dirty="0">
                <a:solidFill>
                  <a:prstClr val="black"/>
                </a:solidFill>
                <a:latin typeface="Arial Narrow" panose="020B0606020202030204" pitchFamily="34" charset="0"/>
              </a:rPr>
              <a:t> 2.4,</a:t>
            </a:r>
          </a:p>
          <a:p>
            <a:pPr algn="ctr" defTabSz="685800"/>
            <a:r>
              <a:rPr lang="en-US" i="1" dirty="0" err="1">
                <a:solidFill>
                  <a:prstClr val="black"/>
                </a:solidFill>
                <a:latin typeface="Arial Narrow" panose="020B0606020202030204" pitchFamily="34" charset="0"/>
              </a:rPr>
              <a:t>Ficha</a:t>
            </a:r>
            <a:r>
              <a:rPr lang="en-US" i="1" dirty="0">
                <a:solidFill>
                  <a:prstClr val="black"/>
                </a:solidFill>
                <a:latin typeface="Arial Narrow" panose="020B0606020202030204" pitchFamily="34" charset="0"/>
              </a:rPr>
              <a:t> de </a:t>
            </a:r>
            <a:r>
              <a:rPr lang="en-US" i="1" dirty="0" err="1">
                <a:solidFill>
                  <a:prstClr val="black"/>
                </a:solidFill>
                <a:latin typeface="Arial Narrow" panose="020B0606020202030204" pitchFamily="34" charset="0"/>
              </a:rPr>
              <a:t>Trabalho</a:t>
            </a:r>
            <a:r>
              <a:rPr lang="en-US" i="1" dirty="0">
                <a:solidFill>
                  <a:prstClr val="black"/>
                </a:solidFill>
                <a:latin typeface="Arial Narrow" panose="020B0606020202030204" pitchFamily="34" charset="0"/>
              </a:rPr>
              <a:t> 2.5, </a:t>
            </a:r>
            <a:r>
              <a:rPr lang="en-US" i="1" dirty="0" err="1">
                <a:solidFill>
                  <a:prstClr val="black"/>
                </a:solidFill>
                <a:latin typeface="Arial Narrow" panose="020B0606020202030204" pitchFamily="34" charset="0"/>
              </a:rPr>
              <a:t>Vídeo</a:t>
            </a:r>
            <a:r>
              <a:rPr lang="en-US" i="1" dirty="0">
                <a:solidFill>
                  <a:prstClr val="black"/>
                </a:solidFill>
                <a:latin typeface="Arial Narrow" panose="020B0606020202030204" pitchFamily="34" charset="0"/>
              </a:rPr>
              <a:t>/internet 2.6</a:t>
            </a:r>
          </a:p>
        </p:txBody>
      </p:sp>
    </p:spTree>
    <p:extLst>
      <p:ext uri="{BB962C8B-B14F-4D97-AF65-F5344CB8AC3E}">
        <p14:creationId xmlns:p14="http://schemas.microsoft.com/office/powerpoint/2010/main" val="79689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553893" cy="1009651"/>
          </a:xfrm>
          <a:prstGeom prst="rect">
            <a:avLst/>
          </a:prstGeom>
          <a:solidFill>
            <a:srgbClr val="DAE3F3"/>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Lê &amp; Vê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pt-PT" sz="3200" b="1" dirty="0">
                <a:latin typeface="Arial Narrow" panose="020B0606020202030204" pitchFamily="34" charset="0"/>
              </a:rPr>
              <a:t>Materiais</a:t>
            </a:r>
            <a:endParaRPr lang="pt-PT" sz="3600" b="1" dirty="0">
              <a:latin typeface="Arial Narrow" panose="020B0606020202030204" pitchFamily="34" charset="0"/>
            </a:endParaRPr>
          </a:p>
          <a:p>
            <a:pPr defTabSz="685800"/>
            <a:r>
              <a:rPr lang="pt-PT" sz="2800" i="1" dirty="0">
                <a:solidFill>
                  <a:prstClr val="black"/>
                </a:solidFill>
                <a:latin typeface="Arial Narrow" panose="020B0606020202030204" pitchFamily="34" charset="0"/>
              </a:rPr>
              <a:t>Ficha de Trabalho 2.3, Ficha de Trabalho 2.4, Ficha de Trabalho 2.5</a:t>
            </a:r>
          </a:p>
          <a:p>
            <a:pPr defTabSz="685800"/>
            <a:r>
              <a:rPr lang="pt-PT" sz="2800" i="1" dirty="0">
                <a:solidFill>
                  <a:prstClr val="black"/>
                </a:solidFill>
                <a:latin typeface="Arial Narrow" panose="020B0606020202030204" pitchFamily="34" charset="0"/>
              </a:rPr>
              <a:t>Vídeo/internet 2.6</a:t>
            </a: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as fichas de trabalho</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Vê o vídeo</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Faz anotações dos teus pensamentos e impressões para usares nas atividades posteriores</a:t>
            </a:r>
            <a:endParaRPr lang="pt-PT"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89166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156491" cy="1009651"/>
          </a:xfrm>
          <a:prstGeom prst="rect">
            <a:avLst/>
          </a:prstGeom>
          <a:solidFill>
            <a:srgbClr val="DAE3F3"/>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Lê &amp; Vê 2.2 (</a:t>
            </a:r>
            <a:r>
              <a:rPr lang="pt-PT" sz="4000" b="1" dirty="0" err="1">
                <a:latin typeface="Arial Narrow" panose="020B0606020202030204" pitchFamily="34" charset="0"/>
              </a:rPr>
              <a:t>cont</a:t>
            </a:r>
            <a:r>
              <a:rPr lang="pt-PT" sz="4000" b="1" dirty="0">
                <a:latin typeface="Arial Narrow" panose="020B0606020202030204" pitchFamily="34" charset="0"/>
              </a:rPr>
              <a: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defTabSz="685800"/>
            <a:r>
              <a:rPr lang="pt-PT" sz="2800" i="1" dirty="0">
                <a:solidFill>
                  <a:prstClr val="black"/>
                </a:solidFill>
                <a:latin typeface="Arial Narrow" panose="020B0606020202030204" pitchFamily="34" charset="0"/>
              </a:rPr>
              <a:t>Ficha de Trabalho 2.3, Ficha de Trabalho 2.4, Ficha de Trabalho 2.5</a:t>
            </a:r>
          </a:p>
          <a:p>
            <a:pPr defTabSz="685800"/>
            <a:r>
              <a:rPr lang="pt-PT" sz="2800" i="1" dirty="0">
                <a:solidFill>
                  <a:prstClr val="black"/>
                </a:solidFill>
                <a:latin typeface="Arial Narrow" panose="020B0606020202030204" pitchFamily="34" charset="0"/>
              </a:rPr>
              <a:t>Vídeo/internet 2.6</a:t>
            </a:r>
          </a:p>
          <a:p>
            <a:endParaRPr lang="pt-PT"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 ficha de trabalho 2.3 caso de autismo: a história de Alex (10 min.)</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 ficha de trabalho 2.4 comportamentos coocorrentes (10 min.)</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Vê o vídeo 2.6 simulador de autismo (1:29 min.)</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 ficha de trabalho 2.5 experiência de autismo (10 min.)</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Faz anotações dos teus pensamentos e impressões para usares nas atividades posteriores</a:t>
            </a:r>
            <a:endParaRPr lang="pt-PT" sz="28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428103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109357"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Atividade</a:t>
            </a:r>
            <a:r>
              <a:rPr lang="en-GB" sz="4000" b="1" dirty="0">
                <a:latin typeface="Arial Narrow" panose="020B0606020202030204" pitchFamily="34" charset="0"/>
              </a:rPr>
              <a:t>: Lê &amp; </a:t>
            </a:r>
            <a:r>
              <a:rPr lang="en-GB" sz="4000" b="1" dirty="0" err="1">
                <a:latin typeface="Arial Narrow" panose="020B0606020202030204" pitchFamily="34" charset="0"/>
              </a:rPr>
              <a:t>Vê</a:t>
            </a:r>
            <a:r>
              <a:rPr lang="en-GB" sz="4000" b="1" dirty="0">
                <a:latin typeface="Arial Narrow" panose="020B0606020202030204" pitchFamily="34" charset="0"/>
              </a:rPr>
              <a:t> 2.2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pt-PT" sz="3200" b="1" dirty="0">
                <a:solidFill>
                  <a:prstClr val="black"/>
                </a:solidFill>
                <a:latin typeface="Arial Narrow" panose="020B0606020202030204" pitchFamily="34" charset="0"/>
              </a:rPr>
              <a:t>Simulador de autismo</a:t>
            </a:r>
          </a:p>
        </p:txBody>
      </p:sp>
      <p:pic>
        <p:nvPicPr>
          <p:cNvPr id="9" name="Bildobjekt 1">
            <a:hlinkClick r:id="rId2"/>
            <a:extLst>
              <a:ext uri="{FF2B5EF4-FFF2-40B4-BE49-F238E27FC236}">
                <a16:creationId xmlns:a16="http://schemas.microsoft.com/office/drawing/2014/main" id="{25D767C7-4114-C840-99E4-35A04304FBA1}"/>
              </a:ext>
            </a:extLst>
          </p:cNvPr>
          <p:cNvPicPr>
            <a:picLocks noChangeAspect="1"/>
          </p:cNvPicPr>
          <p:nvPr/>
        </p:nvPicPr>
        <p:blipFill rotWithShape="1">
          <a:blip r:embed="rId3"/>
          <a:srcRect l="2178" t="18162" r="27635" b="23229"/>
          <a:stretch/>
        </p:blipFill>
        <p:spPr>
          <a:xfrm>
            <a:off x="3078805" y="2579215"/>
            <a:ext cx="6034389" cy="3149383"/>
          </a:xfrm>
          <a:prstGeom prst="rect">
            <a:avLst/>
          </a:prstGeom>
        </p:spPr>
      </p:pic>
    </p:spTree>
    <p:extLst>
      <p:ext uri="{BB962C8B-B14F-4D97-AF65-F5344CB8AC3E}">
        <p14:creationId xmlns:p14="http://schemas.microsoft.com/office/powerpoint/2010/main" val="22830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5176103" cy="1009651"/>
          </a:xfrm>
          <a:prstGeom prst="rect">
            <a:avLst/>
          </a:prstGeom>
          <a:solidFill>
            <a:srgbClr val="DAE3F3"/>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Discussão </a:t>
            </a:r>
            <a:r>
              <a:rPr lang="en-GB" sz="4000" b="1" dirty="0">
                <a:latin typeface="Arial Narrow" panose="020B0606020202030204" pitchFamily="34" charset="0"/>
              </a:rPr>
              <a:t>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pt-PT" sz="3200" b="1" dirty="0">
                <a:latin typeface="Arial Narrow" panose="020B0606020202030204" pitchFamily="34" charset="0"/>
              </a:rPr>
              <a:t>Perguntas para discutir? </a:t>
            </a:r>
          </a:p>
          <a:p>
            <a:endParaRPr lang="en-US" sz="3200" b="1" dirty="0">
              <a:latin typeface="Arial Narrow" panose="020B0606020202030204" pitchFamily="34" charset="0"/>
            </a:endParaRPr>
          </a:p>
          <a:p>
            <a:pPr marL="457200" indent="-457200">
              <a:buFont typeface="Arial" panose="020B0604020202020204" pitchFamily="34" charset="0"/>
              <a:buChar char="•"/>
            </a:pPr>
            <a:r>
              <a:rPr lang="pt-PT" sz="2800" b="1" dirty="0">
                <a:latin typeface="Arial Narrow" panose="020B0606020202030204" pitchFamily="34" charset="0"/>
              </a:rPr>
              <a:t>Caso de autismo:</a:t>
            </a:r>
          </a:p>
          <a:p>
            <a:pPr lvl="1"/>
            <a:r>
              <a:rPr lang="pt-PT" sz="2400" dirty="0">
                <a:latin typeface="Arial Narrow" panose="020B0606020202030204" pitchFamily="34" charset="0"/>
              </a:rPr>
              <a:t>Que critérios de diagnóstico se aplicam à </a:t>
            </a:r>
            <a:r>
              <a:rPr lang="pt-PT" sz="2400" dirty="0" err="1">
                <a:latin typeface="Arial Narrow" panose="020B0606020202030204" pitchFamily="34" charset="0"/>
              </a:rPr>
              <a:t>Alexis</a:t>
            </a:r>
            <a:r>
              <a:rPr lang="pt-PT" sz="2400" dirty="0">
                <a:latin typeface="Arial Narrow" panose="020B0606020202030204" pitchFamily="34" charset="0"/>
              </a:rPr>
              <a:t>? Estão a ser aplicados de forma clara?</a:t>
            </a:r>
          </a:p>
          <a:p>
            <a:endParaRPr lang="en-US" sz="3200" b="1" dirty="0">
              <a:latin typeface="Arial Narrow" panose="020B0606020202030204" pitchFamily="34" charset="0"/>
            </a:endParaRPr>
          </a:p>
          <a:p>
            <a:pPr marL="457200" indent="-457200">
              <a:buFont typeface="Arial" panose="020B0604020202020204" pitchFamily="34" charset="0"/>
              <a:buChar char="•"/>
            </a:pPr>
            <a:r>
              <a:rPr lang="pt-PT" sz="2800" b="1" dirty="0">
                <a:latin typeface="Arial Narrow" panose="020B0606020202030204" pitchFamily="34" charset="0"/>
              </a:rPr>
              <a:t>Comportamentos coocorrentes:</a:t>
            </a:r>
          </a:p>
          <a:p>
            <a:pPr lvl="1"/>
            <a:r>
              <a:rPr lang="pt-PT" sz="2400" dirty="0">
                <a:latin typeface="Arial Narrow" panose="020B0606020202030204" pitchFamily="34" charset="0"/>
              </a:rPr>
              <a:t>Conheces estes comportamentos, o que sabes sobre eles?</a:t>
            </a: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67241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6250760"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Atividade</a:t>
            </a:r>
            <a:r>
              <a:rPr lang="en-GB" sz="4000" b="1" dirty="0">
                <a:latin typeface="Arial Narrow" panose="020B0606020202030204" pitchFamily="34" charset="0"/>
              </a:rPr>
              <a:t>: </a:t>
            </a:r>
            <a:r>
              <a:rPr lang="en-GB" sz="4000" b="1" dirty="0" err="1">
                <a:latin typeface="Arial Narrow" panose="020B0606020202030204" pitchFamily="34" charset="0"/>
              </a:rPr>
              <a:t>Pensa</a:t>
            </a:r>
            <a:r>
              <a:rPr lang="en-GB" sz="4000" b="1" dirty="0">
                <a:latin typeface="Arial Narrow" panose="020B0606020202030204" pitchFamily="34" charset="0"/>
              </a:rPr>
              <a:t> &amp; </a:t>
            </a:r>
            <a:r>
              <a:rPr lang="en-GB" sz="4000" b="1" dirty="0" err="1">
                <a:latin typeface="Arial Narrow" panose="020B0606020202030204" pitchFamily="34" charset="0"/>
              </a:rPr>
              <a:t>Reflete</a:t>
            </a:r>
            <a:r>
              <a:rPr lang="en-GB" sz="4000" b="1" dirty="0">
                <a:latin typeface="Arial Narrow" panose="020B0606020202030204" pitchFamily="34" charset="0"/>
              </a:rPr>
              <a:t>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pt-PT" sz="3200" b="1" dirty="0">
                <a:latin typeface="Arial Narrow" panose="020B0606020202030204" pitchFamily="34" charset="0"/>
              </a:rPr>
              <a:t>Pensa sobre isto!</a:t>
            </a:r>
          </a:p>
          <a:p>
            <a:endParaRPr lang="pt-PT" sz="2200" b="1" dirty="0">
              <a:latin typeface="Arial Narrow" panose="020B0606020202030204" pitchFamily="34" charset="0"/>
            </a:endParaRPr>
          </a:p>
          <a:p>
            <a:pPr marL="457200" indent="-457200" algn="just">
              <a:buFont typeface="Arial" panose="020B0604020202020204" pitchFamily="34" charset="0"/>
              <a:buChar char="•"/>
            </a:pPr>
            <a:r>
              <a:rPr lang="pt-PT" sz="2800" dirty="0">
                <a:latin typeface="Arial Narrow" panose="020B0606020202030204" pitchFamily="34" charset="0"/>
              </a:rPr>
              <a:t>Como é que o simulador de autismo te faz sentir? Ficas com uma ideia das dificuldades por que as pessoas com autismo passam?</a:t>
            </a:r>
          </a:p>
          <a:p>
            <a:pPr marL="457200" indent="-457200" algn="just">
              <a:buFont typeface="Arial" panose="020B0604020202020204" pitchFamily="34" charset="0"/>
              <a:buChar char="•"/>
            </a:pPr>
            <a:endParaRPr lang="pt-PT" sz="2800" dirty="0">
              <a:latin typeface="Arial Narrow" panose="020B0606020202030204" pitchFamily="34" charset="0"/>
            </a:endParaRPr>
          </a:p>
          <a:p>
            <a:pPr marL="457200" indent="-457200" algn="just">
              <a:buFont typeface="Arial" panose="020B0604020202020204" pitchFamily="34" charset="0"/>
              <a:buChar char="•"/>
            </a:pPr>
            <a:r>
              <a:rPr lang="pt-PT" sz="2800" dirty="0">
                <a:latin typeface="Arial Narrow" panose="020B0606020202030204" pitchFamily="34" charset="0"/>
              </a:rPr>
              <a:t>Qual pensas ser o mais importante desafio mostrado no simulador?</a:t>
            </a:r>
          </a:p>
          <a:p>
            <a:pPr marL="457200" indent="-457200" algn="just">
              <a:buFont typeface="Arial" panose="020B0604020202020204" pitchFamily="34" charset="0"/>
              <a:buChar char="•"/>
            </a:pPr>
            <a:endParaRPr lang="pt-PT" sz="2800" dirty="0">
              <a:latin typeface="Arial Narrow" panose="020B0606020202030204" pitchFamily="34" charset="0"/>
            </a:endParaRPr>
          </a:p>
          <a:p>
            <a:pPr marL="457200" indent="-457200" algn="just">
              <a:buFont typeface="Arial" panose="020B0604020202020204" pitchFamily="34" charset="0"/>
              <a:buChar char="•"/>
            </a:pPr>
            <a:r>
              <a:rPr lang="pt-PT" sz="2800" dirty="0">
                <a:latin typeface="Arial Narrow" panose="020B0606020202030204" pitchFamily="34" charset="0"/>
              </a:rPr>
              <a:t>Como poderemos conseguir uma melhor compreensão, cada um de nós, da alteridade de pensamento e das experiências das pessoas com autismo, e agir de acordo com ela? Como poderemos fazer melhor?</a:t>
            </a:r>
            <a:endParaRPr lang="pt-PT" sz="32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3379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INÍCIO</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945999" y="3038291"/>
            <a:ext cx="6917191" cy="3039722"/>
          </a:xfrm>
          <a:prstGeom prst="rect">
            <a:avLst/>
          </a:prstGeom>
          <a:solidFill>
            <a:srgbClr val="FFF2CC"/>
          </a:solidFill>
          <a:ln>
            <a:noFill/>
          </a:ln>
        </p:spPr>
        <p:txBody>
          <a:bodyPr spcFirstLastPara="1" wrap="square" lIns="121900" tIns="60933" rIns="121900" bIns="60933" anchor="t" anchorCtr="0">
            <a:noAutofit/>
          </a:bodyPr>
          <a:lstStyle/>
          <a:p>
            <a:pPr algn="ctr">
              <a:spcAft>
                <a:spcPts val="600"/>
              </a:spcAft>
              <a:buClr>
                <a:schemeClr val="accent2">
                  <a:lumMod val="75000"/>
                </a:schemeClr>
              </a:buClr>
              <a:buSzPct val="102000"/>
            </a:pPr>
            <a:r>
              <a:rPr lang="de-DE" dirty="0">
                <a:latin typeface="Arial Narrow" panose="020B0606020202030204" pitchFamily="34" charset="0"/>
              </a:rPr>
              <a:t>Objetivos, Conteúdos, Resultados de Aprendizagem</a:t>
            </a:r>
          </a:p>
          <a:p>
            <a:pPr algn="ctr">
              <a:spcAft>
                <a:spcPts val="600"/>
              </a:spcAft>
              <a:buClr>
                <a:schemeClr val="accent2">
                  <a:lumMod val="75000"/>
                </a:schemeClr>
              </a:buClr>
              <a:buSzPct val="102000"/>
            </a:pPr>
            <a:r>
              <a:rPr lang="en-GB" dirty="0" err="1">
                <a:latin typeface="Arial Narrow" panose="020B0606020202030204" pitchFamily="34" charset="0"/>
              </a:rPr>
              <a:t>Organização</a:t>
            </a:r>
            <a:endParaRPr lang="en-GB" dirty="0">
              <a:latin typeface="Arial Narrow" panose="020B0606020202030204" pitchFamily="34" charset="0"/>
            </a:endParaRPr>
          </a:p>
          <a:p>
            <a:pPr algn="ctr">
              <a:spcAft>
                <a:spcPts val="600"/>
              </a:spcAft>
              <a:buClr>
                <a:schemeClr val="accent2">
                  <a:lumMod val="75000"/>
                </a:schemeClr>
              </a:buClr>
              <a:buSzPct val="102000"/>
            </a:pPr>
            <a:r>
              <a:rPr lang="en-US" dirty="0">
                <a:latin typeface="Arial Narrow" panose="020B0606020202030204" pitchFamily="34" charset="0"/>
              </a:rPr>
              <a:t>A </a:t>
            </a:r>
            <a:r>
              <a:rPr lang="en-US" dirty="0" err="1">
                <a:latin typeface="Arial Narrow" panose="020B0606020202030204" pitchFamily="34" charset="0"/>
              </a:rPr>
              <a:t>visão</a:t>
            </a:r>
            <a:r>
              <a:rPr lang="en-US" dirty="0">
                <a:latin typeface="Arial Narrow" panose="020B0606020202030204" pitchFamily="34" charset="0"/>
              </a:rPr>
              <a:t> formal do </a:t>
            </a:r>
            <a:r>
              <a:rPr lang="en-US" dirty="0" err="1">
                <a:latin typeface="Arial Narrow" panose="020B0606020202030204" pitchFamily="34" charset="0"/>
              </a:rPr>
              <a:t>autismo</a:t>
            </a:r>
            <a:r>
              <a:rPr lang="en-US" dirty="0">
                <a:latin typeface="Arial Narrow" panose="020B0606020202030204" pitchFamily="34" charset="0"/>
              </a:rPr>
              <a:t> </a:t>
            </a:r>
            <a:r>
              <a:rPr lang="en-US" dirty="0" err="1">
                <a:latin typeface="Arial Narrow" panose="020B0606020202030204" pitchFamily="34" charset="0"/>
              </a:rPr>
              <a:t>na</a:t>
            </a:r>
            <a:r>
              <a:rPr lang="en-US" dirty="0">
                <a:latin typeface="Arial Narrow" panose="020B0606020202030204" pitchFamily="34" charset="0"/>
              </a:rPr>
              <a:t> </a:t>
            </a:r>
            <a:r>
              <a:rPr lang="en-US" dirty="0" err="1">
                <a:latin typeface="Arial Narrow" panose="020B0606020202030204" pitchFamily="34" charset="0"/>
              </a:rPr>
              <a:t>biomedicina</a:t>
            </a:r>
            <a:r>
              <a:rPr lang="en-US" dirty="0">
                <a:latin typeface="Arial Narrow" panose="020B0606020202030204" pitchFamily="34" charset="0"/>
              </a:rPr>
              <a:t>, a </a:t>
            </a:r>
            <a:r>
              <a:rPr lang="en-US" dirty="0" err="1">
                <a:latin typeface="Arial Narrow" panose="020B0606020202030204" pitchFamily="34" charset="0"/>
              </a:rPr>
              <a:t>frequência</a:t>
            </a:r>
            <a:r>
              <a:rPr lang="en-US" dirty="0">
                <a:latin typeface="Arial Narrow" panose="020B0606020202030204" pitchFamily="34" charset="0"/>
              </a:rPr>
              <a:t> e </a:t>
            </a:r>
            <a:r>
              <a:rPr lang="en-US" dirty="0" err="1">
                <a:latin typeface="Arial Narrow" panose="020B0606020202030204" pitchFamily="34" charset="0"/>
              </a:rPr>
              <a:t>causas</a:t>
            </a:r>
            <a:r>
              <a:rPr lang="en-US" dirty="0">
                <a:latin typeface="Arial Narrow" panose="020B0606020202030204" pitchFamily="34" charset="0"/>
              </a:rPr>
              <a:t> do </a:t>
            </a:r>
            <a:r>
              <a:rPr lang="en-US" dirty="0" err="1">
                <a:latin typeface="Arial Narrow" panose="020B0606020202030204" pitchFamily="34" charset="0"/>
              </a:rPr>
              <a:t>autismo</a:t>
            </a:r>
            <a:endParaRPr lang="en-GB" dirty="0">
              <a:latin typeface="Arial Narrow" panose="020B0606020202030204" pitchFamily="34" charset="0"/>
            </a:endParaRPr>
          </a:p>
          <a:p>
            <a:pPr algn="ctr">
              <a:spcAft>
                <a:spcPts val="600"/>
              </a:spcAft>
              <a:buClr>
                <a:schemeClr val="accent2">
                  <a:lumMod val="75000"/>
                </a:schemeClr>
              </a:buClr>
              <a:buSzPct val="102000"/>
            </a:pPr>
            <a:r>
              <a:rPr lang="en-GB" dirty="0" err="1">
                <a:latin typeface="Arial Narrow" panose="020B0606020202030204" pitchFamily="34" charset="0"/>
              </a:rPr>
              <a:t>Atividades</a:t>
            </a:r>
            <a:r>
              <a:rPr lang="en-GB" dirty="0">
                <a:latin typeface="Arial Narrow" panose="020B0606020202030204" pitchFamily="34" charset="0"/>
              </a:rPr>
              <a:t> &amp; </a:t>
            </a:r>
            <a:r>
              <a:rPr lang="en-GB" dirty="0" err="1">
                <a:latin typeface="Arial Narrow" panose="020B0606020202030204" pitchFamily="34" charset="0"/>
              </a:rPr>
              <a:t>Materiais</a:t>
            </a:r>
            <a:r>
              <a:rPr lang="en-GB" dirty="0">
                <a:latin typeface="Arial Narrow" panose="020B0606020202030204" pitchFamily="34" charset="0"/>
              </a:rPr>
              <a:t>:</a:t>
            </a:r>
          </a:p>
          <a:p>
            <a:pPr algn="ctr">
              <a:spcAft>
                <a:spcPts val="600"/>
              </a:spcAft>
              <a:buClr>
                <a:schemeClr val="accent2">
                  <a:lumMod val="75000"/>
                </a:schemeClr>
              </a:buClr>
              <a:buSzPct val="102000"/>
            </a:pPr>
            <a:r>
              <a:rPr lang="en-GB" i="1" dirty="0">
                <a:latin typeface="Arial Narrow" panose="020B0606020202030204" pitchFamily="34" charset="0"/>
              </a:rPr>
              <a:t>Lê &amp; </a:t>
            </a:r>
            <a:r>
              <a:rPr lang="en-GB" i="1" dirty="0" err="1">
                <a:latin typeface="Arial Narrow" panose="020B0606020202030204" pitchFamily="34" charset="0"/>
              </a:rPr>
              <a:t>Vê</a:t>
            </a:r>
            <a:r>
              <a:rPr lang="en-GB" i="1" dirty="0">
                <a:latin typeface="Arial Narrow" panose="020B0606020202030204" pitchFamily="34" charset="0"/>
              </a:rPr>
              <a:t> 2.1, </a:t>
            </a:r>
            <a:r>
              <a:rPr lang="en-GB" i="1" dirty="0" err="1">
                <a:latin typeface="Arial Narrow" panose="020B0606020202030204" pitchFamily="34" charset="0"/>
              </a:rPr>
              <a:t>Discute</a:t>
            </a:r>
            <a:r>
              <a:rPr lang="en-GB" i="1" dirty="0">
                <a:latin typeface="Arial Narrow" panose="020B0606020202030204" pitchFamily="34" charset="0"/>
              </a:rPr>
              <a:t> 2.1</a:t>
            </a:r>
          </a:p>
          <a:p>
            <a:pPr algn="ctr">
              <a:spcAft>
                <a:spcPts val="600"/>
              </a:spcAft>
              <a:buClr>
                <a:schemeClr val="accent2">
                  <a:lumMod val="75000"/>
                </a:schemeClr>
              </a:buClr>
              <a:buSzPct val="102000"/>
            </a:pPr>
            <a:r>
              <a:rPr lang="en-GB" i="1" dirty="0" err="1">
                <a:latin typeface="Arial Narrow" panose="020B0606020202030204" pitchFamily="34" charset="0"/>
              </a:rPr>
              <a:t>Ficha</a:t>
            </a:r>
            <a:r>
              <a:rPr lang="en-GB" i="1" dirty="0">
                <a:latin typeface="Arial Narrow" panose="020B0606020202030204" pitchFamily="34" charset="0"/>
              </a:rPr>
              <a:t> de </a:t>
            </a:r>
            <a:r>
              <a:rPr lang="en-GB" i="1" dirty="0" err="1">
                <a:latin typeface="Arial Narrow" panose="020B0606020202030204" pitchFamily="34" charset="0"/>
              </a:rPr>
              <a:t>Trabalho</a:t>
            </a:r>
            <a:r>
              <a:rPr lang="en-GB" i="1" dirty="0">
                <a:latin typeface="Arial Narrow" panose="020B0606020202030204" pitchFamily="34" charset="0"/>
              </a:rPr>
              <a:t> 2.1, 2.2; </a:t>
            </a:r>
            <a:r>
              <a:rPr lang="en-GB" i="1" dirty="0" err="1">
                <a:latin typeface="Arial Narrow" panose="020B0606020202030204" pitchFamily="34" charset="0"/>
              </a:rPr>
              <a:t>Publicação</a:t>
            </a:r>
            <a:r>
              <a:rPr lang="en-GB" i="1" dirty="0">
                <a:latin typeface="Arial Narrow" panose="020B0606020202030204" pitchFamily="34" charset="0"/>
              </a:rPr>
              <a:t> 2.1</a:t>
            </a:r>
          </a:p>
          <a:p>
            <a:pPr algn="ctr">
              <a:spcAft>
                <a:spcPts val="600"/>
              </a:spcAft>
              <a:buClr>
                <a:schemeClr val="accent2">
                  <a:lumMod val="75000"/>
                </a:schemeClr>
              </a:buClr>
              <a:buSzPct val="102000"/>
            </a:pPr>
            <a:r>
              <a:rPr lang="en-GB" i="1" dirty="0" err="1">
                <a:latin typeface="Arial Narrow" panose="020B0606020202030204" pitchFamily="34" charset="0"/>
              </a:rPr>
              <a:t>Vídeo</a:t>
            </a:r>
            <a:r>
              <a:rPr lang="en-GB" i="1" dirty="0">
                <a:latin typeface="Arial Narrow" panose="020B0606020202030204" pitchFamily="34" charset="0"/>
              </a:rPr>
              <a:t>/internet 2.1, 2.2, 2.3, 2.4, 2.5</a:t>
            </a:r>
            <a:endParaRPr lang="pt-PT"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11:30 – 11:45 </a:t>
            </a:r>
            <a:endParaRPr lang="pt-PT" sz="2800" dirty="0">
              <a:latin typeface="Arial Narrow" panose="020B0606020202030204" pitchFamily="34" charset="0"/>
            </a:endParaRPr>
          </a:p>
          <a:p>
            <a:pPr algn="ctr"/>
            <a:r>
              <a:rPr lang="en-US" sz="2800" b="1" dirty="0" err="1">
                <a:latin typeface="Arial Narrow" panose="020B0606020202030204" pitchFamily="34" charset="0"/>
              </a:rPr>
              <a:t>Intervalo</a:t>
            </a:r>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20</a:t>
            </a:fld>
            <a:endParaRPr lang="pt-PT"/>
          </a:p>
        </p:txBody>
      </p:sp>
    </p:spTree>
    <p:extLst>
      <p:ext uri="{BB962C8B-B14F-4D97-AF65-F5344CB8AC3E}">
        <p14:creationId xmlns:p14="http://schemas.microsoft.com/office/powerpoint/2010/main" val="2092730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FINAL</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250058" y="2971938"/>
            <a:ext cx="5691883" cy="3185561"/>
          </a:xfrm>
          <a:prstGeom prst="rect">
            <a:avLst/>
          </a:prstGeom>
          <a:solidFill>
            <a:srgbClr val="F9DAD9"/>
          </a:solidFill>
          <a:ln>
            <a:noFill/>
          </a:ln>
        </p:spPr>
        <p:txBody>
          <a:bodyPr spcFirstLastPara="1" wrap="square" lIns="121900" tIns="60933" rIns="121900" bIns="60933" anchor="ctr" anchorCtr="0">
            <a:noAutofit/>
          </a:bodyPr>
          <a:lstStyle/>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Conceções</a:t>
            </a:r>
            <a:r>
              <a:rPr lang="en-US" sz="2000" kern="0" dirty="0">
                <a:solidFill>
                  <a:prstClr val="black"/>
                </a:solidFill>
                <a:latin typeface="Arial Narrow" panose="020B0606020202030204" pitchFamily="34" charset="0"/>
              </a:rPr>
              <a:t> </a:t>
            </a:r>
            <a:r>
              <a:rPr lang="en-US" sz="2000" kern="0" dirty="0" err="1">
                <a:solidFill>
                  <a:prstClr val="black"/>
                </a:solidFill>
                <a:latin typeface="Arial Narrow" panose="020B0606020202030204" pitchFamily="34" charset="0"/>
              </a:rPr>
              <a:t>erradas</a:t>
            </a:r>
            <a:r>
              <a:rPr lang="en-US" sz="2000" kern="0" dirty="0">
                <a:solidFill>
                  <a:prstClr val="black"/>
                </a:solidFill>
                <a:latin typeface="Arial Narrow" panose="020B0606020202030204" pitchFamily="34" charset="0"/>
              </a:rPr>
              <a:t> </a:t>
            </a:r>
            <a:r>
              <a:rPr lang="en-US" sz="2000" kern="0" dirty="0" err="1">
                <a:solidFill>
                  <a:prstClr val="black"/>
                </a:solidFill>
                <a:latin typeface="Arial Narrow" panose="020B0606020202030204" pitchFamily="34" charset="0"/>
              </a:rPr>
              <a:t>comuns</a:t>
            </a:r>
            <a:r>
              <a:rPr lang="en-US" sz="2000" kern="0" dirty="0">
                <a:solidFill>
                  <a:prstClr val="black"/>
                </a:solidFill>
                <a:latin typeface="Arial Narrow" panose="020B0606020202030204" pitchFamily="34" charset="0"/>
              </a:rPr>
              <a:t> </a:t>
            </a:r>
            <a:r>
              <a:rPr lang="en-US" sz="2000" kern="0" dirty="0" err="1">
                <a:solidFill>
                  <a:prstClr val="black"/>
                </a:solidFill>
                <a:latin typeface="Arial Narrow" panose="020B0606020202030204" pitchFamily="34" charset="0"/>
              </a:rPr>
              <a:t>acerca</a:t>
            </a:r>
            <a:r>
              <a:rPr lang="en-US" sz="2000" kern="0" dirty="0">
                <a:solidFill>
                  <a:prstClr val="black"/>
                </a:solidFill>
                <a:latin typeface="Arial Narrow" panose="020B0606020202030204" pitchFamily="34" charset="0"/>
              </a:rPr>
              <a:t> do </a:t>
            </a:r>
            <a:r>
              <a:rPr lang="en-US" sz="2000" kern="0" dirty="0" err="1">
                <a:solidFill>
                  <a:prstClr val="black"/>
                </a:solidFill>
                <a:latin typeface="Arial Narrow" panose="020B0606020202030204" pitchFamily="34" charset="0"/>
              </a:rPr>
              <a:t>autismo</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Conclusão</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Referências</a:t>
            </a:r>
            <a:r>
              <a:rPr lang="en-US" sz="2000" kern="0" dirty="0">
                <a:solidFill>
                  <a:prstClr val="black"/>
                </a:solidFill>
                <a:latin typeface="Arial Narrow" panose="020B0606020202030204" pitchFamily="34" charset="0"/>
              </a:rPr>
              <a:t> &amp; </a:t>
            </a:r>
            <a:r>
              <a:rPr lang="en-US" sz="2000" kern="0" dirty="0" err="1">
                <a:solidFill>
                  <a:prstClr val="black"/>
                </a:solidFill>
                <a:latin typeface="Arial Narrow" panose="020B0606020202030204" pitchFamily="34" charset="0"/>
              </a:rPr>
              <a:t>Recursos</a:t>
            </a: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Até</a:t>
            </a:r>
            <a:r>
              <a:rPr lang="en-US" sz="2000" kern="0" dirty="0">
                <a:solidFill>
                  <a:prstClr val="black"/>
                </a:solidFill>
                <a:latin typeface="Arial Narrow" panose="020B0606020202030204" pitchFamily="34" charset="0"/>
              </a:rPr>
              <a:t> breve</a:t>
            </a:r>
          </a:p>
          <a:p>
            <a:pPr lvl="0" algn="ctr">
              <a:buClr>
                <a:srgbClr val="7598D9">
                  <a:lumMod val="75000"/>
                </a:srgbClr>
              </a:buClr>
              <a:buSzPct val="102000"/>
              <a:defRPr/>
            </a:pP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err="1">
                <a:solidFill>
                  <a:prstClr val="black"/>
                </a:solidFill>
                <a:latin typeface="Arial Narrow" panose="020B0606020202030204" pitchFamily="34" charset="0"/>
              </a:rPr>
              <a:t>Atividades</a:t>
            </a:r>
            <a:r>
              <a:rPr lang="en-US" sz="2000" kern="0" dirty="0">
                <a:solidFill>
                  <a:prstClr val="black"/>
                </a:solidFill>
                <a:latin typeface="Arial Narrow" panose="020B0606020202030204" pitchFamily="34" charset="0"/>
              </a:rPr>
              <a:t> &amp; </a:t>
            </a:r>
            <a:r>
              <a:rPr lang="en-US" sz="2000" kern="0" dirty="0" err="1">
                <a:solidFill>
                  <a:prstClr val="black"/>
                </a:solidFill>
                <a:latin typeface="Arial Narrow" panose="020B0606020202030204" pitchFamily="34" charset="0"/>
              </a:rPr>
              <a:t>Materiais</a:t>
            </a:r>
            <a:r>
              <a:rPr lang="en-US" sz="2000" kern="0" dirty="0">
                <a:solidFill>
                  <a:prstClr val="black"/>
                </a:solidFill>
                <a:latin typeface="Arial Narrow" panose="020B0606020202030204" pitchFamily="34" charset="0"/>
              </a:rPr>
              <a:t>:</a:t>
            </a:r>
          </a:p>
          <a:p>
            <a:pPr lvl="0" algn="ctr">
              <a:buClr>
                <a:srgbClr val="7598D9">
                  <a:lumMod val="75000"/>
                </a:srgbClr>
              </a:buClr>
              <a:buSzPct val="102000"/>
              <a:defRPr/>
            </a:pPr>
            <a:r>
              <a:rPr lang="en-US" sz="2000" i="1" kern="0" dirty="0">
                <a:solidFill>
                  <a:prstClr val="black"/>
                </a:solidFill>
                <a:latin typeface="Arial Narrow" panose="020B0606020202030204" pitchFamily="34" charset="0"/>
              </a:rPr>
              <a:t>Lê &amp; </a:t>
            </a:r>
            <a:r>
              <a:rPr lang="en-US" sz="2000" i="1" kern="0" dirty="0" err="1">
                <a:solidFill>
                  <a:prstClr val="black"/>
                </a:solidFill>
                <a:latin typeface="Arial Narrow" panose="020B0606020202030204" pitchFamily="34" charset="0"/>
              </a:rPr>
              <a:t>Vê</a:t>
            </a:r>
            <a:r>
              <a:rPr lang="en-US" sz="2000" i="1" kern="0" dirty="0">
                <a:solidFill>
                  <a:prstClr val="black"/>
                </a:solidFill>
                <a:latin typeface="Arial Narrow" panose="020B0606020202030204" pitchFamily="34" charset="0"/>
              </a:rPr>
              <a:t> 2.3, </a:t>
            </a:r>
            <a:r>
              <a:rPr lang="en-US" sz="2000" i="1" kern="0" dirty="0" err="1">
                <a:solidFill>
                  <a:prstClr val="black"/>
                </a:solidFill>
                <a:latin typeface="Arial Narrow" panose="020B0606020202030204" pitchFamily="34" charset="0"/>
              </a:rPr>
              <a:t>Pensa</a:t>
            </a:r>
            <a:r>
              <a:rPr lang="en-US" sz="2000" i="1" kern="0" dirty="0">
                <a:solidFill>
                  <a:prstClr val="black"/>
                </a:solidFill>
                <a:latin typeface="Arial Narrow" panose="020B0606020202030204" pitchFamily="34" charset="0"/>
              </a:rPr>
              <a:t> &amp; </a:t>
            </a:r>
            <a:r>
              <a:rPr lang="en-US" sz="2000" i="1" kern="0" dirty="0" err="1">
                <a:solidFill>
                  <a:prstClr val="black"/>
                </a:solidFill>
                <a:latin typeface="Arial Narrow" panose="020B0606020202030204" pitchFamily="34" charset="0"/>
              </a:rPr>
              <a:t>Reflete</a:t>
            </a:r>
            <a:r>
              <a:rPr lang="en-US" sz="2000" i="1" kern="0" dirty="0">
                <a:solidFill>
                  <a:prstClr val="black"/>
                </a:solidFill>
                <a:latin typeface="Arial Narrow" panose="020B0606020202030204" pitchFamily="34" charset="0"/>
              </a:rPr>
              <a:t> 2.2, </a:t>
            </a:r>
            <a:r>
              <a:rPr lang="en-US" sz="2000" i="1" kern="0" dirty="0" err="1">
                <a:solidFill>
                  <a:prstClr val="black"/>
                </a:solidFill>
                <a:latin typeface="Arial Narrow" panose="020B0606020202030204" pitchFamily="34" charset="0"/>
              </a:rPr>
              <a:t>Ficha</a:t>
            </a:r>
            <a:r>
              <a:rPr lang="en-US" sz="2000" i="1" kern="0" dirty="0">
                <a:solidFill>
                  <a:prstClr val="black"/>
                </a:solidFill>
                <a:latin typeface="Arial Narrow" panose="020B0606020202030204" pitchFamily="34" charset="0"/>
              </a:rPr>
              <a:t> de </a:t>
            </a:r>
            <a:r>
              <a:rPr lang="en-US" sz="2000" i="1" kern="0" dirty="0" err="1">
                <a:solidFill>
                  <a:prstClr val="black"/>
                </a:solidFill>
                <a:latin typeface="Arial Narrow" panose="020B0606020202030204" pitchFamily="34" charset="0"/>
              </a:rPr>
              <a:t>Trabalho</a:t>
            </a:r>
            <a:r>
              <a:rPr lang="en-US" sz="2000" i="1" kern="0" dirty="0">
                <a:solidFill>
                  <a:prstClr val="black"/>
                </a:solidFill>
                <a:latin typeface="Arial Narrow" panose="020B0606020202030204" pitchFamily="34" charset="0"/>
              </a:rPr>
              <a:t> 2.6</a:t>
            </a:r>
          </a:p>
        </p:txBody>
      </p:sp>
    </p:spTree>
    <p:extLst>
      <p:ext uri="{BB962C8B-B14F-4D97-AF65-F5344CB8AC3E}">
        <p14:creationId xmlns:p14="http://schemas.microsoft.com/office/powerpoint/2010/main" val="371447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F9DAD9"/>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Lê &amp; Vê 2.3</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defTabSz="685800"/>
            <a:r>
              <a:rPr lang="pt-PT" sz="3200" i="1" dirty="0">
                <a:solidFill>
                  <a:prstClr val="black"/>
                </a:solidFill>
                <a:latin typeface="Arial Narrow" panose="020B0606020202030204" pitchFamily="34" charset="0"/>
              </a:rPr>
              <a:t>Ficha de Trabalho 2.6</a:t>
            </a:r>
          </a:p>
          <a:p>
            <a:pPr defTabSz="685800"/>
            <a:endParaRPr lang="pt-PT" sz="3200" dirty="0">
              <a:solidFill>
                <a:prstClr val="black"/>
              </a:solidFill>
              <a:latin typeface="Arial Narrow" panose="020B0606020202030204" pitchFamily="34" charset="0"/>
            </a:endParaRPr>
          </a:p>
          <a:p>
            <a:pPr marL="285750" indent="-285750">
              <a:buFontTx/>
              <a:buChar char="-"/>
            </a:pPr>
            <a:r>
              <a:rPr lang="pt-PT" sz="3200" dirty="0">
                <a:solidFill>
                  <a:prstClr val="black"/>
                </a:solidFill>
                <a:latin typeface="Arial Narrow" panose="020B0606020202030204" pitchFamily="34" charset="0"/>
              </a:rPr>
              <a:t>Lê a ficha de trabalho 2.6 (10 min.)</a:t>
            </a:r>
          </a:p>
          <a:p>
            <a:pPr marL="285750" indent="-285750">
              <a:buFontTx/>
              <a:buChar char="-"/>
            </a:pPr>
            <a:r>
              <a:rPr lang="pt-PT" sz="3200" dirty="0">
                <a:solidFill>
                  <a:prstClr val="black"/>
                </a:solidFill>
                <a:latin typeface="Arial Narrow" panose="020B0606020202030204" pitchFamily="34" charset="0"/>
              </a:rPr>
              <a:t>Faz anotações dos tens pensamentos para usares nas atividades posteriores</a:t>
            </a:r>
            <a:endParaRPr lang="pt-PT"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1882471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6250759" cy="1009651"/>
          </a:xfrm>
          <a:prstGeom prst="rect">
            <a:avLst/>
          </a:prstGeom>
          <a:solidFill>
            <a:srgbClr val="F9DAD9"/>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Pensa &amp; Reflete </a:t>
            </a:r>
            <a:r>
              <a:rPr lang="en-GB" sz="4000" b="1" dirty="0">
                <a:latin typeface="Arial Narrow" panose="020B0606020202030204" pitchFamily="34" charset="0"/>
              </a:rPr>
              <a:t>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r>
              <a:rPr lang="pt-PT" sz="3200" b="1" dirty="0">
                <a:latin typeface="Arial Narrow" panose="020B0606020202030204" pitchFamily="34" charset="0"/>
              </a:rPr>
              <a:t>Pensa sobre isto! (10 min.)</a:t>
            </a:r>
          </a:p>
          <a:p>
            <a:endParaRPr lang="pt-PT" sz="3200" b="1" dirty="0">
              <a:latin typeface="Arial Narrow" panose="020B0606020202030204" pitchFamily="34" charset="0"/>
            </a:endParaRPr>
          </a:p>
          <a:p>
            <a:pPr marL="457200" indent="-457200">
              <a:lnSpc>
                <a:spcPct val="150000"/>
              </a:lnSpc>
              <a:buFont typeface="Arial" panose="020B0604020202020204" pitchFamily="34" charset="0"/>
              <a:buChar char="•"/>
            </a:pPr>
            <a:r>
              <a:rPr lang="pt-PT" sz="2800" dirty="0">
                <a:latin typeface="Arial Narrow" panose="020B0606020202030204" pitchFamily="34" charset="0"/>
              </a:rPr>
              <a:t>Tens conceções erradas acerca do autismo?</a:t>
            </a:r>
          </a:p>
          <a:p>
            <a:pPr marL="457200" indent="-457200">
              <a:lnSpc>
                <a:spcPct val="150000"/>
              </a:lnSpc>
              <a:buFont typeface="Arial" panose="020B0604020202020204" pitchFamily="34" charset="0"/>
              <a:buChar char="•"/>
            </a:pPr>
            <a:r>
              <a:rPr lang="pt-PT" sz="2800" dirty="0">
                <a:latin typeface="Arial Narrow" panose="020B0606020202030204" pitchFamily="34" charset="0"/>
              </a:rPr>
              <a:t>Talvez algumas das mencionadas nas fichas de trabalho?</a:t>
            </a:r>
          </a:p>
          <a:p>
            <a:pPr marL="457200" indent="-457200">
              <a:lnSpc>
                <a:spcPct val="150000"/>
              </a:lnSpc>
              <a:buFont typeface="Arial" panose="020B0604020202020204" pitchFamily="34" charset="0"/>
              <a:buChar char="•"/>
            </a:pPr>
            <a:r>
              <a:rPr lang="pt-PT" sz="2800" dirty="0">
                <a:latin typeface="Arial Narrow" panose="020B0606020202030204" pitchFamily="34" charset="0"/>
              </a:rPr>
              <a:t>Encontraste estas conceções erradas algures?</a:t>
            </a:r>
          </a:p>
          <a:p>
            <a:pPr marL="457200" indent="-457200">
              <a:lnSpc>
                <a:spcPct val="150000"/>
              </a:lnSpc>
              <a:buFont typeface="Arial" panose="020B0604020202020204" pitchFamily="34" charset="0"/>
              <a:buChar char="•"/>
            </a:pPr>
            <a:r>
              <a:rPr lang="pt-PT" sz="2800" dirty="0">
                <a:latin typeface="Arial Narrow" panose="020B0606020202030204" pitchFamily="34" charset="0"/>
              </a:rPr>
              <a:t>O que podemos fazer quanto a elas</a:t>
            </a:r>
            <a:r>
              <a:rPr lang="en-US" sz="2800" dirty="0">
                <a:latin typeface="Arial Narrow" panose="020B0606020202030204" pitchFamily="34" charset="0"/>
              </a:rPr>
              <a:t>?</a:t>
            </a:r>
            <a:endParaRPr lang="en-US" sz="28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219295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508317"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a:latin typeface="Arial Narrow" panose="020B0606020202030204" pitchFamily="34" charset="0"/>
              </a:rPr>
              <a:t>Conclusão</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457200" indent="-457200" algn="just">
              <a:buSzPct val="102000"/>
              <a:buFont typeface="Arial" panose="020B0604020202020204" pitchFamily="34" charset="0"/>
              <a:buChar char="•"/>
            </a:pPr>
            <a:r>
              <a:rPr lang="pt-PT" sz="2100" dirty="0">
                <a:latin typeface="Arial Narrow" panose="020B0606020202030204" pitchFamily="34" charset="0"/>
              </a:rPr>
              <a:t>Há uma definição formal de PEA, mas esta não nos dá informação suficiente acerca da forma que o autismo pode ter em cada indivíduo, sobre a forma como as pessoas com autismo experienciam e pensam.</a:t>
            </a:r>
          </a:p>
          <a:p>
            <a:pPr marL="457200" indent="-457200" algn="just">
              <a:buSzPct val="102000"/>
              <a:buFont typeface="Arial" panose="020B0604020202020204" pitchFamily="34" charset="0"/>
              <a:buChar char="•"/>
            </a:pPr>
            <a:r>
              <a:rPr lang="pt-PT" sz="2100" dirty="0">
                <a:latin typeface="Arial Narrow" panose="020B0606020202030204" pitchFamily="34" charset="0"/>
              </a:rPr>
              <a:t>O autismo é hoje vulgarmente diagnosticado transversalmente com um largo espectro de apresentações, e há muitas razões possíveis para o aumento das taxas de diagnóstico.</a:t>
            </a:r>
          </a:p>
          <a:p>
            <a:pPr marL="457200" indent="-457200" algn="just">
              <a:buSzPct val="102000"/>
              <a:buFont typeface="Arial" panose="020B0604020202020204" pitchFamily="34" charset="0"/>
              <a:buChar char="•"/>
            </a:pPr>
            <a:r>
              <a:rPr lang="pt-PT" sz="2100" dirty="0">
                <a:latin typeface="Arial Narrow" panose="020B0606020202030204" pitchFamily="34" charset="0"/>
              </a:rPr>
              <a:t>O autismo é predominantemente genético na sua origem, mas fatores ambientais também desempenham um papel. Embora os fatores psicossociais e o ambiente imediato sejam menos importantes nas causas do autismo, eles são muito importantes no desenvolvimento e sucesso dos indivíduos com autismo.</a:t>
            </a:r>
          </a:p>
          <a:p>
            <a:pPr marL="457200" indent="-457200" algn="just">
              <a:buSzPct val="102000"/>
              <a:buFont typeface="Arial" panose="020B0604020202020204" pitchFamily="34" charset="0"/>
              <a:buChar char="•"/>
            </a:pPr>
            <a:r>
              <a:rPr lang="pt-PT" sz="2100" dirty="0">
                <a:latin typeface="Arial Narrow" panose="020B0606020202030204" pitchFamily="34" charset="0"/>
              </a:rPr>
              <a:t>O autismo não é uma doença, mas as pessoas com autismo apresentam maior risco de doenças mentais e físicas. Por vezes, estes problemas adicionais mascaram o autismo.</a:t>
            </a:r>
          </a:p>
          <a:p>
            <a:pPr marL="457200" indent="-457200" algn="just">
              <a:buSzPct val="102000"/>
              <a:buFont typeface="Arial" panose="020B0604020202020204" pitchFamily="34" charset="0"/>
              <a:buChar char="•"/>
            </a:pPr>
            <a:r>
              <a:rPr lang="pt-PT" sz="2100" dirty="0">
                <a:latin typeface="Arial Narrow" panose="020B0606020202030204" pitchFamily="34" charset="0"/>
              </a:rPr>
              <a:t>A PEA é uma responsabilidade de toda a sociedade. Ainda há muitas conceções erradas acerca do autismo.</a:t>
            </a:r>
          </a:p>
        </p:txBody>
      </p:sp>
    </p:spTree>
    <p:extLst>
      <p:ext uri="{BB962C8B-B14F-4D97-AF65-F5344CB8AC3E}">
        <p14:creationId xmlns:p14="http://schemas.microsoft.com/office/powerpoint/2010/main" val="4197789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659146"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Referências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Girdler, S., &amp; </a:t>
            </a:r>
            <a:r>
              <a:rPr lang="en-US" sz="1600" dirty="0" err="1">
                <a:latin typeface="Arial Narrow" panose="020B0606020202030204" pitchFamily="34" charset="0"/>
              </a:rPr>
              <a:t>Marschik</a:t>
            </a:r>
            <a:r>
              <a:rPr lang="en-US" sz="1600" dirty="0">
                <a:latin typeface="Arial Narrow" panose="020B0606020202030204" pitchFamily="34" charset="0"/>
              </a:rPr>
              <a:t>, P. B. (2019). The contribution of environmental exposure to the etiology of autism spectrum disorder. </a:t>
            </a:r>
            <a:r>
              <a:rPr lang="en-US" sz="1600" i="1" dirty="0">
                <a:latin typeface="Arial Narrow" panose="020B0606020202030204" pitchFamily="34" charset="0"/>
              </a:rPr>
              <a:t>Cellular and molecular life sciences : CMLS</a:t>
            </a:r>
            <a:r>
              <a:rPr lang="en-US" sz="1600" dirty="0">
                <a:latin typeface="Arial Narrow" panose="020B0606020202030204" pitchFamily="34" charset="0"/>
              </a:rPr>
              <a:t>, </a:t>
            </a:r>
            <a:r>
              <a:rPr lang="en-US" sz="1600" i="1" dirty="0">
                <a:latin typeface="Arial Narrow" panose="020B0606020202030204" pitchFamily="34" charset="0"/>
              </a:rPr>
              <a:t>76</a:t>
            </a:r>
            <a:r>
              <a:rPr lang="en-US" sz="1600" dirty="0">
                <a:latin typeface="Arial Narrow" panose="020B0606020202030204" pitchFamily="34" charset="0"/>
              </a:rPr>
              <a:t>(7), 1275–1297. </a:t>
            </a:r>
            <a:r>
              <a:rPr lang="en-US" sz="1600" dirty="0">
                <a:latin typeface="Arial Narrow" panose="020B0606020202030204" pitchFamily="34" charset="0"/>
                <a:hlinkClick r:id="rId2"/>
              </a:rPr>
              <a:t>https://doi.org/10.1007/s00018-018-2988-4</a:t>
            </a:r>
            <a:endParaRPr lang="en-US" sz="1600" dirty="0">
              <a:latin typeface="Arial Narrow" panose="020B0606020202030204" pitchFamily="34" charset="0"/>
            </a:endParaRPr>
          </a:p>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Lawson, W. B., </a:t>
            </a:r>
            <a:r>
              <a:rPr lang="en-US" sz="1600" dirty="0" err="1">
                <a:latin typeface="Arial Narrow" panose="020B0606020202030204" pitchFamily="34" charset="0"/>
              </a:rPr>
              <a:t>Marschik</a:t>
            </a:r>
            <a:r>
              <a:rPr lang="en-US" sz="1600" dirty="0">
                <a:latin typeface="Arial Narrow" panose="020B0606020202030204" pitchFamily="34" charset="0"/>
              </a:rPr>
              <a:t>, P. B., &amp; Girdler, S. (2021). Reconciling the seemingly irreconcilable: The WHO's ICF system integrates biological and psychosocial environmental determinants of autism and ADHD: The International Classification of Functioning (ICF) allows to model opposed biomedical and neurodiverse views of autism and ADHD within one framework. </a:t>
            </a:r>
            <a:r>
              <a:rPr lang="en-US" sz="1600" i="1" dirty="0" err="1">
                <a:latin typeface="Arial Narrow" panose="020B0606020202030204" pitchFamily="34" charset="0"/>
              </a:rPr>
              <a:t>BioEssays</a:t>
            </a:r>
            <a:r>
              <a:rPr lang="en-US" sz="1600" i="1" dirty="0">
                <a:latin typeface="Arial Narrow" panose="020B0606020202030204" pitchFamily="34" charset="0"/>
              </a:rPr>
              <a:t> : news and reviews in molecular, cellular and developmental biology</a:t>
            </a:r>
            <a:r>
              <a:rPr lang="en-US" sz="1600" dirty="0">
                <a:latin typeface="Arial Narrow" panose="020B0606020202030204" pitchFamily="34" charset="0"/>
              </a:rPr>
              <a:t>, e2000254. Advance online publication. </a:t>
            </a:r>
            <a:r>
              <a:rPr lang="en-US" sz="1600" dirty="0">
                <a:latin typeface="Arial Narrow" panose="020B0606020202030204" pitchFamily="34" charset="0"/>
                <a:hlinkClick r:id="rId3"/>
              </a:rPr>
              <a:t>https://doi.org/10.1002/bies.202000254</a:t>
            </a:r>
            <a:endParaRPr lang="en-US"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Bölte</a:t>
            </a:r>
            <a:r>
              <a:rPr lang="en-AU" sz="1600" dirty="0">
                <a:latin typeface="Arial Narrow" panose="020B0606020202030204" pitchFamily="34" charset="0"/>
              </a:rPr>
              <a:t>, S., Mahdi, S., de Vries, P. J., </a:t>
            </a:r>
            <a:r>
              <a:rPr lang="en-AU" sz="1600" dirty="0" err="1">
                <a:latin typeface="Arial Narrow" panose="020B0606020202030204" pitchFamily="34" charset="0"/>
              </a:rPr>
              <a:t>Granlund</a:t>
            </a:r>
            <a:r>
              <a:rPr lang="en-AU" sz="1600" dirty="0">
                <a:latin typeface="Arial Narrow" panose="020B0606020202030204" pitchFamily="34" charset="0"/>
              </a:rPr>
              <a:t>, M., Robison, J. E., Shulman, C., </a:t>
            </a:r>
            <a:r>
              <a:rPr lang="en-AU" sz="1600" dirty="0" err="1">
                <a:latin typeface="Arial Narrow" panose="020B0606020202030204" pitchFamily="34" charset="0"/>
              </a:rPr>
              <a:t>Swedo</a:t>
            </a:r>
            <a:r>
              <a:rPr lang="en-AU" sz="1600" dirty="0">
                <a:latin typeface="Arial Narrow" panose="020B0606020202030204" pitchFamily="34" charset="0"/>
              </a:rPr>
              <a:t>, S., </a:t>
            </a:r>
            <a:r>
              <a:rPr lang="en-AU" sz="1600" dirty="0" err="1">
                <a:latin typeface="Arial Narrow" panose="020B0606020202030204" pitchFamily="34" charset="0"/>
              </a:rPr>
              <a:t>Tonge</a:t>
            </a:r>
            <a:r>
              <a:rPr lang="en-AU" sz="1600" dirty="0">
                <a:latin typeface="Arial Narrow" panose="020B0606020202030204" pitchFamily="34" charset="0"/>
              </a:rPr>
              <a:t>, B., Wong, V., </a:t>
            </a:r>
            <a:r>
              <a:rPr lang="en-AU" sz="1600" dirty="0" err="1">
                <a:latin typeface="Arial Narrow" panose="020B0606020202030204" pitchFamily="34" charset="0"/>
              </a:rPr>
              <a:t>Zwaigenbaum</a:t>
            </a:r>
            <a:r>
              <a:rPr lang="en-AU" sz="1600" dirty="0">
                <a:latin typeface="Arial Narrow" panose="020B0606020202030204" pitchFamily="34" charset="0"/>
              </a:rPr>
              <a:t>, L., </a:t>
            </a:r>
            <a:r>
              <a:rPr lang="en-AU" sz="1600" dirty="0" err="1">
                <a:latin typeface="Arial Narrow" panose="020B0606020202030204" pitchFamily="34" charset="0"/>
              </a:rPr>
              <a:t>Segerer</a:t>
            </a:r>
            <a:r>
              <a:rPr lang="en-AU" sz="1600" dirty="0">
                <a:latin typeface="Arial Narrow" panose="020B0606020202030204" pitchFamily="34" charset="0"/>
              </a:rPr>
              <a:t>, W., &amp; </a:t>
            </a:r>
            <a:r>
              <a:rPr lang="en-AU" sz="1600" dirty="0" err="1">
                <a:latin typeface="Arial Narrow" panose="020B0606020202030204" pitchFamily="34" charset="0"/>
              </a:rPr>
              <a:t>Selb</a:t>
            </a:r>
            <a:r>
              <a:rPr lang="en-AU" sz="1600" dirty="0">
                <a:latin typeface="Arial Narrow" panose="020B0606020202030204" pitchFamily="34" charset="0"/>
              </a:rPr>
              <a:t>, M. (2019). The Gestalt of functioning in autism spectrum disorder: Results of the international conference to develop final consensus International Classification of Functioning, Disability and Health core sets. </a:t>
            </a:r>
            <a:r>
              <a:rPr lang="en-AU" sz="1600" i="1" dirty="0">
                <a:latin typeface="Arial Narrow" panose="020B0606020202030204" pitchFamily="34" charset="0"/>
              </a:rPr>
              <a:t>Autism : the international journal of research and practice</a:t>
            </a:r>
            <a:r>
              <a:rPr lang="en-AU" sz="1600" dirty="0">
                <a:latin typeface="Arial Narrow" panose="020B0606020202030204" pitchFamily="34" charset="0"/>
              </a:rPr>
              <a:t>, </a:t>
            </a:r>
            <a:r>
              <a:rPr lang="en-AU" sz="1600" i="1" dirty="0">
                <a:latin typeface="Arial Narrow" panose="020B0606020202030204" pitchFamily="34" charset="0"/>
              </a:rPr>
              <a:t>23</a:t>
            </a:r>
            <a:r>
              <a:rPr lang="en-AU" sz="1600" dirty="0">
                <a:latin typeface="Arial Narrow" panose="020B0606020202030204" pitchFamily="34" charset="0"/>
              </a:rPr>
              <a:t>(2), 449–467. </a:t>
            </a:r>
            <a:r>
              <a:rPr lang="en-AU" sz="1600" dirty="0">
                <a:latin typeface="Arial Narrow" panose="020B0606020202030204" pitchFamily="34" charset="0"/>
                <a:hlinkClick r:id="rId4"/>
              </a:rPr>
              <a:t>https://doi.org/10.1177/1362361318755522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Hirvikoski</a:t>
            </a:r>
            <a:r>
              <a:rPr lang="en-AU" sz="1600" dirty="0">
                <a:latin typeface="Arial Narrow" panose="020B0606020202030204" pitchFamily="34" charset="0"/>
              </a:rPr>
              <a:t>, T., </a:t>
            </a:r>
            <a:r>
              <a:rPr lang="en-AU" sz="1600" dirty="0" err="1">
                <a:latin typeface="Arial Narrow" panose="020B0606020202030204" pitchFamily="34" charset="0"/>
              </a:rPr>
              <a:t>Mittendorfer-Rutz</a:t>
            </a:r>
            <a:r>
              <a:rPr lang="en-AU" sz="1600" dirty="0">
                <a:latin typeface="Arial Narrow" panose="020B0606020202030204" pitchFamily="34" charset="0"/>
              </a:rPr>
              <a:t>, E., </a:t>
            </a:r>
            <a:r>
              <a:rPr lang="en-AU" sz="1600" dirty="0" err="1">
                <a:latin typeface="Arial Narrow" panose="020B0606020202030204" pitchFamily="34" charset="0"/>
              </a:rPr>
              <a:t>Boman</a:t>
            </a:r>
            <a:r>
              <a:rPr lang="en-AU" sz="1600" dirty="0">
                <a:latin typeface="Arial Narrow" panose="020B0606020202030204" pitchFamily="34" charset="0"/>
              </a:rPr>
              <a:t>, M., Larsson, H., Lichtenstein, P., &amp; </a:t>
            </a:r>
            <a:r>
              <a:rPr lang="en-AU" sz="1600" dirty="0" err="1">
                <a:latin typeface="Arial Narrow" panose="020B0606020202030204" pitchFamily="34" charset="0"/>
              </a:rPr>
              <a:t>Bölte</a:t>
            </a:r>
            <a:r>
              <a:rPr lang="en-AU" sz="1600" dirty="0">
                <a:latin typeface="Arial Narrow" panose="020B0606020202030204" pitchFamily="34" charset="0"/>
              </a:rPr>
              <a:t>, S. (2016). Premature mortality in autism spectrum disorder. </a:t>
            </a:r>
            <a:r>
              <a:rPr lang="en-AU" sz="1600" i="1" dirty="0">
                <a:latin typeface="Arial Narrow" panose="020B0606020202030204" pitchFamily="34" charset="0"/>
              </a:rPr>
              <a:t>The British journal of psychiatry : the journal of mental science</a:t>
            </a:r>
            <a:r>
              <a:rPr lang="en-AU" sz="1600" dirty="0">
                <a:latin typeface="Arial Narrow" panose="020B0606020202030204" pitchFamily="34" charset="0"/>
              </a:rPr>
              <a:t>, </a:t>
            </a:r>
            <a:r>
              <a:rPr lang="en-AU" sz="1600" i="1" dirty="0">
                <a:latin typeface="Arial Narrow" panose="020B0606020202030204" pitchFamily="34" charset="0"/>
              </a:rPr>
              <a:t>208</a:t>
            </a:r>
            <a:r>
              <a:rPr lang="en-AU" sz="1600" dirty="0">
                <a:latin typeface="Arial Narrow" panose="020B0606020202030204" pitchFamily="34" charset="0"/>
              </a:rPr>
              <a:t>(3), 232–238. </a:t>
            </a:r>
            <a:r>
              <a:rPr lang="en-AU" sz="1600" dirty="0">
                <a:latin typeface="Arial Narrow" panose="020B0606020202030204" pitchFamily="34" charset="0"/>
                <a:hlinkClick r:id="rId5"/>
              </a:rPr>
              <a:t>https://doi.org/10.1192/bjp.bp.114.160192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a:latin typeface="Arial Narrow" panose="020B0606020202030204" pitchFamily="34" charset="0"/>
              </a:rPr>
              <a:t>Jonsson, U., </a:t>
            </a:r>
            <a:r>
              <a:rPr lang="en-AU" sz="1600" dirty="0" err="1">
                <a:latin typeface="Arial Narrow" panose="020B0606020202030204" pitchFamily="34" charset="0"/>
              </a:rPr>
              <a:t>Alaie</a:t>
            </a:r>
            <a:r>
              <a:rPr lang="en-AU" sz="1600" dirty="0">
                <a:latin typeface="Arial Narrow" panose="020B0606020202030204" pitchFamily="34" charset="0"/>
              </a:rPr>
              <a:t>, I., </a:t>
            </a:r>
            <a:r>
              <a:rPr lang="en-AU" sz="1600" dirty="0" err="1">
                <a:latin typeface="Arial Narrow" panose="020B0606020202030204" pitchFamily="34" charset="0"/>
              </a:rPr>
              <a:t>Löfgren</a:t>
            </a:r>
            <a:r>
              <a:rPr lang="en-AU" sz="1600" dirty="0">
                <a:latin typeface="Arial Narrow" panose="020B0606020202030204" pitchFamily="34" charset="0"/>
              </a:rPr>
              <a:t> </a:t>
            </a:r>
            <a:r>
              <a:rPr lang="en-AU" sz="1600" dirty="0" err="1">
                <a:latin typeface="Arial Narrow" panose="020B0606020202030204" pitchFamily="34" charset="0"/>
              </a:rPr>
              <a:t>Wilteus</a:t>
            </a:r>
            <a:r>
              <a:rPr lang="en-AU" sz="1600" dirty="0">
                <a:latin typeface="Arial Narrow" panose="020B0606020202030204" pitchFamily="34" charset="0"/>
              </a:rPr>
              <a:t>, A., Zander, E., </a:t>
            </a:r>
            <a:r>
              <a:rPr lang="en-AU" sz="1600" dirty="0" err="1">
                <a:latin typeface="Arial Narrow" panose="020B0606020202030204" pitchFamily="34" charset="0"/>
              </a:rPr>
              <a:t>Marschik</a:t>
            </a:r>
            <a:r>
              <a:rPr lang="en-AU" sz="1600" dirty="0">
                <a:latin typeface="Arial Narrow" panose="020B0606020202030204" pitchFamily="34" charset="0"/>
              </a:rPr>
              <a:t>, P. B., Coghill, D., &amp; </a:t>
            </a:r>
            <a:r>
              <a:rPr lang="en-AU" sz="1600" dirty="0" err="1">
                <a:latin typeface="Arial Narrow" panose="020B0606020202030204" pitchFamily="34" charset="0"/>
              </a:rPr>
              <a:t>Bölte</a:t>
            </a:r>
            <a:r>
              <a:rPr lang="en-AU" sz="1600" dirty="0">
                <a:latin typeface="Arial Narrow" panose="020B0606020202030204" pitchFamily="34" charset="0"/>
              </a:rPr>
              <a:t>, S. (2017). Annual Research Review: Quality of life and childhood mental and behavioural disorders - a critical review of the research. </a:t>
            </a:r>
            <a:r>
              <a:rPr lang="en-AU" sz="1600" i="1" dirty="0">
                <a:latin typeface="Arial Narrow" panose="020B0606020202030204" pitchFamily="34" charset="0"/>
              </a:rPr>
              <a:t>Journal of child psychology and psychiatry, and allied disciplines</a:t>
            </a:r>
            <a:r>
              <a:rPr lang="en-AU" sz="1600" dirty="0">
                <a:latin typeface="Arial Narrow" panose="020B0606020202030204" pitchFamily="34" charset="0"/>
              </a:rPr>
              <a:t>, </a:t>
            </a:r>
            <a:r>
              <a:rPr lang="en-AU" sz="1600" i="1" dirty="0">
                <a:latin typeface="Arial Narrow" panose="020B0606020202030204" pitchFamily="34" charset="0"/>
              </a:rPr>
              <a:t>58</a:t>
            </a:r>
            <a:r>
              <a:rPr lang="en-AU" sz="1600" dirty="0">
                <a:latin typeface="Arial Narrow" panose="020B0606020202030204" pitchFamily="34" charset="0"/>
              </a:rPr>
              <a:t>(4), 439–469. </a:t>
            </a:r>
            <a:r>
              <a:rPr lang="en-AU" sz="1600" dirty="0">
                <a:latin typeface="Arial Narrow" panose="020B0606020202030204" pitchFamily="34" charset="0"/>
                <a:hlinkClick r:id="rId6"/>
              </a:rPr>
              <a:t>https://doi.org/10.1111/jcpp.12645</a:t>
            </a:r>
            <a:endParaRPr lang="en-AU" sz="1600" dirty="0">
              <a:latin typeface="Arial Narrow" panose="020B0606020202030204" pitchFamily="34" charset="0"/>
            </a:endParaRPr>
          </a:p>
          <a:p>
            <a:pPr>
              <a:defRPr/>
            </a:pPr>
            <a:endParaRPr lang="en-AU" sz="1600" dirty="0">
              <a:latin typeface="Arial Narrow" panose="020B0606020202030204" pitchFamily="34" charset="0"/>
            </a:endParaRPr>
          </a:p>
        </p:txBody>
      </p:sp>
    </p:spTree>
    <p:extLst>
      <p:ext uri="{BB962C8B-B14F-4D97-AF65-F5344CB8AC3E}">
        <p14:creationId xmlns:p14="http://schemas.microsoft.com/office/powerpoint/2010/main" val="410073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74320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Referências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285750" indent="-285750">
              <a:buFont typeface="Arial" panose="020B0604020202020204" pitchFamily="34" charset="0"/>
              <a:buChar char="•"/>
              <a:defRPr/>
            </a:pPr>
            <a:r>
              <a:rPr lang="en-US" sz="1600" dirty="0">
                <a:latin typeface="Arial Narrow" panose="020B0606020202030204" pitchFamily="34" charset="0"/>
              </a:rPr>
              <a:t>Pan, P. Y., </a:t>
            </a:r>
            <a:r>
              <a:rPr lang="en-US" sz="1600" dirty="0" err="1">
                <a:latin typeface="Arial Narrow" panose="020B0606020202030204" pitchFamily="34" charset="0"/>
              </a:rPr>
              <a:t>Bölte</a:t>
            </a:r>
            <a:r>
              <a:rPr lang="en-US" sz="1600" dirty="0">
                <a:latin typeface="Arial Narrow" panose="020B0606020202030204" pitchFamily="34" charset="0"/>
              </a:rPr>
              <a:t>, S., Kaur, P., Jamil, S., &amp; Jonsson, U. (2021). Neurological disorders in autism: A systematic review and meta-analysis. </a:t>
            </a:r>
            <a:r>
              <a:rPr lang="en-US" sz="1600" i="1" dirty="0">
                <a:latin typeface="Arial Narrow" panose="020B0606020202030204" pitchFamily="34" charset="0"/>
              </a:rPr>
              <a:t>Autism : the international journal of research and practice</a:t>
            </a:r>
            <a:r>
              <a:rPr lang="en-US" sz="1600" dirty="0">
                <a:latin typeface="Arial Narrow" panose="020B0606020202030204" pitchFamily="34" charset="0"/>
              </a:rPr>
              <a:t>, </a:t>
            </a:r>
            <a:r>
              <a:rPr lang="en-US" sz="1600" i="1" dirty="0">
                <a:latin typeface="Arial Narrow" panose="020B0606020202030204" pitchFamily="34" charset="0"/>
              </a:rPr>
              <a:t>25</a:t>
            </a:r>
            <a:r>
              <a:rPr lang="en-US" sz="1600" dirty="0">
                <a:latin typeface="Arial Narrow" panose="020B0606020202030204" pitchFamily="34" charset="0"/>
              </a:rPr>
              <a:t>(3), 812–830. </a:t>
            </a:r>
            <a:r>
              <a:rPr lang="en-US" sz="1600" dirty="0">
                <a:latin typeface="Arial Narrow" panose="020B0606020202030204" pitchFamily="34" charset="0"/>
                <a:hlinkClick r:id="rId2"/>
              </a:rPr>
              <a:t>https://doi.org/10.1177/1362361320951370</a:t>
            </a:r>
            <a:endParaRPr lang="en-US"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Simonoff</a:t>
            </a:r>
            <a:r>
              <a:rPr lang="en-AU" sz="1600" dirty="0">
                <a:latin typeface="Arial Narrow" panose="020B0606020202030204" pitchFamily="34" charset="0"/>
              </a:rPr>
              <a:t>, E., Pickles, A., Charman, T., Chandler, S., </a:t>
            </a:r>
            <a:r>
              <a:rPr lang="en-AU" sz="1600" dirty="0" err="1">
                <a:latin typeface="Arial Narrow" panose="020B0606020202030204" pitchFamily="34" charset="0"/>
              </a:rPr>
              <a:t>Loucas</a:t>
            </a:r>
            <a:r>
              <a:rPr lang="en-AU" sz="1600" dirty="0">
                <a:latin typeface="Arial Narrow" panose="020B0606020202030204" pitchFamily="34" charset="0"/>
              </a:rPr>
              <a:t>, T., &amp; Baird, G. (2008). Psychiatric disorders in children with autism spectrum disorders: prevalence, comorbidity, and associated factors in a population-derived sample. </a:t>
            </a:r>
            <a:r>
              <a:rPr lang="en-AU" sz="1600" i="1" dirty="0">
                <a:latin typeface="Arial Narrow" panose="020B0606020202030204" pitchFamily="34" charset="0"/>
              </a:rPr>
              <a:t>Journal of the American Academy of Child and Adolescent Psychiatry</a:t>
            </a:r>
            <a:r>
              <a:rPr lang="en-AU" sz="1600" dirty="0">
                <a:latin typeface="Arial Narrow" panose="020B0606020202030204" pitchFamily="34" charset="0"/>
              </a:rPr>
              <a:t>, </a:t>
            </a:r>
            <a:r>
              <a:rPr lang="en-AU" sz="1600" i="1" dirty="0">
                <a:latin typeface="Arial Narrow" panose="020B0606020202030204" pitchFamily="34" charset="0"/>
              </a:rPr>
              <a:t>47</a:t>
            </a:r>
            <a:r>
              <a:rPr lang="en-AU" sz="1600" dirty="0">
                <a:latin typeface="Arial Narrow" panose="020B0606020202030204" pitchFamily="34" charset="0"/>
              </a:rPr>
              <a:t>(8), 921–929. </a:t>
            </a:r>
            <a:r>
              <a:rPr lang="en-AU" sz="1600" dirty="0">
                <a:latin typeface="Arial Narrow" panose="020B0606020202030204" pitchFamily="34" charset="0"/>
                <a:hlinkClick r:id="rId3"/>
              </a:rPr>
              <a:t>https://doi.org/10.1097/CHI.0b013e318179964f</a:t>
            </a:r>
            <a:endParaRPr lang="en-AU"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Vorstman</a:t>
            </a:r>
            <a:r>
              <a:rPr lang="en-AU" sz="1600" dirty="0">
                <a:latin typeface="Arial Narrow" panose="020B0606020202030204" pitchFamily="34" charset="0"/>
              </a:rPr>
              <a:t>, J., Parr, J. R., Moreno-De-Luca, D., </a:t>
            </a:r>
            <a:r>
              <a:rPr lang="en-AU" sz="1600" dirty="0" err="1">
                <a:latin typeface="Arial Narrow" panose="020B0606020202030204" pitchFamily="34" charset="0"/>
              </a:rPr>
              <a:t>Anney</a:t>
            </a:r>
            <a:r>
              <a:rPr lang="en-AU" sz="1600" dirty="0">
                <a:latin typeface="Arial Narrow" panose="020B0606020202030204" pitchFamily="34" charset="0"/>
              </a:rPr>
              <a:t>, R., </a:t>
            </a:r>
            <a:r>
              <a:rPr lang="en-AU" sz="1600" dirty="0" err="1">
                <a:latin typeface="Arial Narrow" panose="020B0606020202030204" pitchFamily="34" charset="0"/>
              </a:rPr>
              <a:t>Nurnberger</a:t>
            </a:r>
            <a:r>
              <a:rPr lang="en-AU" sz="1600" dirty="0">
                <a:latin typeface="Arial Narrow" panose="020B0606020202030204" pitchFamily="34" charset="0"/>
              </a:rPr>
              <a:t>, J. I., Jr, &amp; </a:t>
            </a:r>
            <a:r>
              <a:rPr lang="en-AU" sz="1600" dirty="0" err="1">
                <a:latin typeface="Arial Narrow" panose="020B0606020202030204" pitchFamily="34" charset="0"/>
              </a:rPr>
              <a:t>Hallmayer</a:t>
            </a:r>
            <a:r>
              <a:rPr lang="en-AU" sz="1600" dirty="0">
                <a:latin typeface="Arial Narrow" panose="020B0606020202030204" pitchFamily="34" charset="0"/>
              </a:rPr>
              <a:t>, J. F. (2017). Autism genetics: opportunities and challenges for clinical translation. </a:t>
            </a:r>
            <a:r>
              <a:rPr lang="en-AU" sz="1600" i="1" dirty="0">
                <a:latin typeface="Arial Narrow" panose="020B0606020202030204" pitchFamily="34" charset="0"/>
              </a:rPr>
              <a:t>Nature reviews. Genetics</a:t>
            </a:r>
            <a:r>
              <a:rPr lang="en-AU" sz="1600" dirty="0">
                <a:latin typeface="Arial Narrow" panose="020B0606020202030204" pitchFamily="34" charset="0"/>
              </a:rPr>
              <a:t>, </a:t>
            </a:r>
            <a:r>
              <a:rPr lang="en-AU" sz="1600" i="1" dirty="0">
                <a:latin typeface="Arial Narrow" panose="020B0606020202030204" pitchFamily="34" charset="0"/>
              </a:rPr>
              <a:t>18</a:t>
            </a:r>
            <a:r>
              <a:rPr lang="en-AU" sz="1600" dirty="0">
                <a:latin typeface="Arial Narrow" panose="020B0606020202030204" pitchFamily="34" charset="0"/>
              </a:rPr>
              <a:t>(6), 362–376. </a:t>
            </a:r>
            <a:r>
              <a:rPr lang="en-AU" sz="1600" dirty="0">
                <a:latin typeface="Arial Narrow" panose="020B0606020202030204" pitchFamily="34" charset="0"/>
                <a:hlinkClick r:id="rId4"/>
              </a:rPr>
              <a:t>https://doi.org/10.1038/nrg.2017.4</a:t>
            </a:r>
            <a:endParaRPr lang="en-AU" sz="1600" dirty="0">
              <a:latin typeface="Arial Narrow" panose="020B0606020202030204" pitchFamily="34" charset="0"/>
            </a:endParaRPr>
          </a:p>
        </p:txBody>
      </p:sp>
    </p:spTree>
    <p:extLst>
      <p:ext uri="{BB962C8B-B14F-4D97-AF65-F5344CB8AC3E}">
        <p14:creationId xmlns:p14="http://schemas.microsoft.com/office/powerpoint/2010/main" val="192593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768636"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err="1">
                <a:solidFill>
                  <a:prstClr val="black"/>
                </a:solidFill>
                <a:latin typeface="Arial Narrow" panose="020B0606020202030204" pitchFamily="34" charset="0"/>
              </a:rPr>
              <a:t>Recursos</a:t>
            </a:r>
            <a:r>
              <a:rPr lang="en-US" sz="4000" b="1" kern="0" dirty="0">
                <a:solidFill>
                  <a:prstClr val="black"/>
                </a:solidFill>
                <a:latin typeface="Arial Narrow" panose="020B0606020202030204" pitchFamily="34" charset="0"/>
              </a:rPr>
              <a:t> </a:t>
            </a:r>
            <a:r>
              <a:rPr lang="en-US" sz="4000" b="1" kern="0" dirty="0" err="1">
                <a:solidFill>
                  <a:prstClr val="black"/>
                </a:solidFill>
                <a:latin typeface="Arial Narrow" panose="020B0606020202030204" pitchFamily="34" charset="0"/>
              </a:rPr>
              <a:t>úteis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a:defRPr/>
            </a:pPr>
            <a:r>
              <a:rPr lang="en-US" sz="2000" kern="0" dirty="0" err="1">
                <a:solidFill>
                  <a:prstClr val="black"/>
                </a:solidFill>
                <a:latin typeface="Arial Narrow" panose="020B0606020202030204" pitchFamily="34" charset="0"/>
              </a:rPr>
              <a:t>Associação</a:t>
            </a:r>
            <a:r>
              <a:rPr lang="en-US" sz="2000" kern="0" dirty="0">
                <a:solidFill>
                  <a:prstClr val="black"/>
                </a:solidFill>
                <a:latin typeface="Arial Narrow" panose="020B0606020202030204" pitchFamily="34" charset="0"/>
              </a:rPr>
              <a:t> Americana de </a:t>
            </a:r>
            <a:r>
              <a:rPr lang="en-US" sz="2000" kern="0" dirty="0" err="1">
                <a:solidFill>
                  <a:prstClr val="black"/>
                </a:solidFill>
                <a:latin typeface="Arial Narrow" panose="020B0606020202030204" pitchFamily="34" charset="0"/>
              </a:rPr>
              <a:t>Psiquiatria</a:t>
            </a:r>
            <a:r>
              <a:rPr lang="en-US" sz="2000" kern="0" dirty="0">
                <a:solidFill>
                  <a:prstClr val="black"/>
                </a:solidFill>
                <a:latin typeface="Arial Narrow" panose="020B0606020202030204" pitchFamily="34" charset="0"/>
              </a:rPr>
              <a:t> </a:t>
            </a:r>
            <a:r>
              <a:rPr lang="en-US" sz="2000" kern="0" dirty="0" err="1">
                <a:solidFill>
                  <a:prstClr val="black"/>
                </a:solidFill>
                <a:latin typeface="Arial Narrow" panose="020B0606020202030204" pitchFamily="34" charset="0"/>
              </a:rPr>
              <a:t>sobre</a:t>
            </a:r>
            <a:r>
              <a:rPr lang="en-US" sz="2000" kern="0" dirty="0">
                <a:solidFill>
                  <a:prstClr val="black"/>
                </a:solidFill>
                <a:latin typeface="Arial Narrow" panose="020B0606020202030204" pitchFamily="34" charset="0"/>
              </a:rPr>
              <a:t> a PEA</a:t>
            </a:r>
            <a:r>
              <a:rPr lang="pt-PT" sz="2000" kern="0" dirty="0">
                <a:solidFill>
                  <a:prstClr val="black"/>
                </a:solidFill>
                <a:latin typeface="Arial Narrow" panose="020B0606020202030204" pitchFamily="34" charset="0"/>
              </a:rPr>
              <a:t>:</a:t>
            </a:r>
          </a:p>
          <a:p>
            <a:pPr lvl="0">
              <a:defRPr/>
            </a:pPr>
            <a:r>
              <a:rPr lang="pt-PT" sz="2000" kern="0" dirty="0">
                <a:solidFill>
                  <a:prstClr val="black"/>
                </a:solidFill>
                <a:latin typeface="Arial Narrow" panose="020B0606020202030204" pitchFamily="34" charset="0"/>
                <a:hlinkClick r:id="rId2"/>
              </a:rPr>
              <a:t>https://www.psychiatry.org/patients-families/autism/what-is-autism-spectrum-disorder</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rPr>
              <a:t>Organização Mundial de Saúde sobre a PEA</a:t>
            </a:r>
            <a:endParaRPr lang="en-US"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3"/>
              </a:rPr>
              <a:t>https://www.who.int/news-room/fact-sheets/detail/autism-spectrum-disorders</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Spectrum</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News</a:t>
            </a:r>
            <a:endParaRPr lang="pt-PT"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4"/>
              </a:rPr>
              <a:t>https://www.spectrumnews.org/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The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Autism</a:t>
            </a:r>
            <a:r>
              <a:rPr lang="pt-PT" sz="2000" kern="0" dirty="0">
                <a:solidFill>
                  <a:prstClr val="black"/>
                </a:solidFill>
                <a:latin typeface="Arial Narrow" panose="020B0606020202030204" pitchFamily="34" charset="0"/>
              </a:rPr>
              <a:t> Self </a:t>
            </a:r>
            <a:r>
              <a:rPr lang="pt-PT" sz="2000" kern="0" dirty="0" err="1">
                <a:solidFill>
                  <a:prstClr val="black"/>
                </a:solidFill>
                <a:latin typeface="Arial Narrow" panose="020B0606020202030204" pitchFamily="34" charset="0"/>
              </a:rPr>
              <a:t>Advocacy</a:t>
            </a:r>
            <a:r>
              <a:rPr lang="pt-PT" sz="2000" kern="0" dirty="0">
                <a:solidFill>
                  <a:prstClr val="black"/>
                </a:solidFill>
                <a:latin typeface="Arial Narrow" panose="020B0606020202030204" pitchFamily="34" charset="0"/>
              </a:rPr>
              <a:t> Network</a:t>
            </a:r>
          </a:p>
          <a:p>
            <a:pPr lvl="0">
              <a:defRPr/>
            </a:pPr>
            <a:r>
              <a:rPr lang="pt-PT" sz="2000" kern="0" dirty="0">
                <a:solidFill>
                  <a:prstClr val="black"/>
                </a:solidFill>
                <a:latin typeface="Arial Narrow" panose="020B0606020202030204" pitchFamily="34" charset="0"/>
                <a:hlinkClick r:id="rId5"/>
              </a:rPr>
              <a:t>https://autisticadvocacy.org/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Center</a:t>
            </a:r>
            <a:r>
              <a:rPr lang="pt-PT" sz="2000" kern="0" dirty="0">
                <a:solidFill>
                  <a:prstClr val="black"/>
                </a:solidFill>
                <a:latin typeface="Arial Narrow" panose="020B0606020202030204" pitchFamily="34" charset="0"/>
              </a:rPr>
              <a:t> for </a:t>
            </a:r>
            <a:r>
              <a:rPr lang="pt-PT" sz="2000" kern="0" dirty="0" err="1">
                <a:solidFill>
                  <a:prstClr val="black"/>
                </a:solidFill>
                <a:latin typeface="Arial Narrow" panose="020B0606020202030204" pitchFamily="34" charset="0"/>
              </a:rPr>
              <a:t>Disease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Control</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on</a:t>
            </a:r>
            <a:r>
              <a:rPr lang="pt-PT" sz="2000" kern="0" dirty="0">
                <a:solidFill>
                  <a:prstClr val="black"/>
                </a:solidFill>
                <a:latin typeface="Arial Narrow" panose="020B0606020202030204" pitchFamily="34" charset="0"/>
              </a:rPr>
              <a:t> ASD</a:t>
            </a:r>
          </a:p>
          <a:p>
            <a:pPr lvl="0">
              <a:defRPr/>
            </a:pPr>
            <a:r>
              <a:rPr lang="pt-PT" sz="2000" kern="0" dirty="0">
                <a:solidFill>
                  <a:prstClr val="black"/>
                </a:solidFill>
                <a:latin typeface="Arial Narrow" panose="020B0606020202030204" pitchFamily="34" charset="0"/>
                <a:hlinkClick r:id="rId6"/>
              </a:rPr>
              <a:t>https://www.cdc.gov/ncbddd/autism/addm.html</a:t>
            </a:r>
            <a:endParaRPr lang="pt-PT" sz="20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4598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74966" y="1369564"/>
            <a:ext cx="7042068" cy="4330416"/>
          </a:xfrm>
          <a:prstGeom prst="rect">
            <a:avLst/>
          </a:prstGeom>
          <a:solidFill>
            <a:srgbClr val="F9DAD9"/>
          </a:solidFill>
        </p:spPr>
        <p:txBody>
          <a:bodyPr wrap="square">
            <a:spAutoFit/>
          </a:bodyPr>
          <a:lstStyle/>
          <a:p>
            <a:pPr algn="ctr">
              <a:lnSpc>
                <a:spcPct val="170000"/>
              </a:lnSpc>
            </a:pPr>
            <a:r>
              <a:rPr lang="de-AT" sz="5400" b="1" dirty="0">
                <a:solidFill>
                  <a:srgbClr val="024E94"/>
                </a:solidFill>
                <a:latin typeface="Arial Narrow" panose="020B0606020202030204" pitchFamily="34" charset="0"/>
              </a:rPr>
              <a:t>Perguntas?</a:t>
            </a:r>
          </a:p>
          <a:p>
            <a:pPr algn="ctr">
              <a:lnSpc>
                <a:spcPct val="170000"/>
              </a:lnSpc>
            </a:pPr>
            <a:r>
              <a:rPr lang="de-AT" sz="5400" b="1" dirty="0">
                <a:solidFill>
                  <a:srgbClr val="024E94"/>
                </a:solidFill>
                <a:latin typeface="Arial Narrow" panose="020B0606020202030204" pitchFamily="34" charset="0"/>
              </a:rPr>
              <a:t>Até breve!</a:t>
            </a:r>
          </a:p>
          <a:p>
            <a:pPr algn="ctr">
              <a:lnSpc>
                <a:spcPct val="170000"/>
              </a:lnSpc>
            </a:pPr>
            <a:r>
              <a:rPr lang="de-AT" sz="5400" b="1" dirty="0">
                <a:solidFill>
                  <a:srgbClr val="024E94"/>
                </a:solidFill>
                <a:latin typeface="Arial Narrow" panose="020B0606020202030204" pitchFamily="34" charset="0"/>
              </a:rPr>
              <a:t>Obrigado por ter vindo </a:t>
            </a:r>
            <a:r>
              <a:rPr lang="de-AT" sz="5400" b="1" dirty="0">
                <a:solidFill>
                  <a:srgbClr val="024E94"/>
                </a:solidFill>
                <a:latin typeface="Arial Narrow" panose="020B0606020202030204" pitchFamily="34" charset="0"/>
                <a:sym typeface="Wingdings" panose="05000000000000000000" pitchFamily="2" charset="2"/>
              </a:rPr>
              <a:t></a:t>
            </a:r>
          </a:p>
        </p:txBody>
      </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r>
                <a:rPr lang="en-US" sz="8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28</a:t>
            </a:fld>
            <a:endParaRPr lang="pt-PT"/>
          </a:p>
        </p:txBody>
      </p:sp>
    </p:spTree>
    <p:extLst>
      <p:ext uri="{BB962C8B-B14F-4D97-AF65-F5344CB8AC3E}">
        <p14:creationId xmlns:p14="http://schemas.microsoft.com/office/powerpoint/2010/main" val="2635363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29</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Currículo para o Curso de Formação</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33331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r>
              <a:rPr lang="it" sz="4800" b="1" dirty="0">
                <a:solidFill>
                  <a:srgbClr val="000000"/>
                </a:solidFill>
                <a:latin typeface="Arial Narrow"/>
                <a:ea typeface="Arial Narrow"/>
                <a:cs typeface="Arial Narrow"/>
                <a:sym typeface="Arial Narrow"/>
              </a:rPr>
              <a:t>Objetivo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pt-PT" sz="3200" b="1" dirty="0">
                <a:solidFill>
                  <a:prstClr val="black"/>
                </a:solidFill>
                <a:latin typeface="Arial Narrow" panose="020B0606020202030204" pitchFamily="34" charset="0"/>
              </a:rPr>
              <a:t>Módulo 2: Natureza da Perturbação do Espectro do Autismo </a:t>
            </a:r>
            <a:r>
              <a:rPr lang="en-US" sz="3200" b="1" dirty="0">
                <a:solidFill>
                  <a:prstClr val="black"/>
                </a:solidFill>
                <a:latin typeface="Arial Narrow" panose="020B0606020202030204" pitchFamily="34" charset="0"/>
              </a:rPr>
              <a:t>(PEA)</a:t>
            </a:r>
            <a:endParaRPr lang="en-US" sz="3600" b="1" dirty="0">
              <a:solidFill>
                <a:prstClr val="black"/>
              </a:solidFill>
              <a:latin typeface="Arial Narrow" panose="020B0606020202030204" pitchFamily="34" charset="0"/>
            </a:endParaRPr>
          </a:p>
          <a:p>
            <a:pPr marL="457200" indent="-457200" algn="ctr" defTabSz="685800">
              <a:buFont typeface="Wingdings" panose="05000000000000000000" pitchFamily="2" charset="2"/>
              <a:buChar char="§"/>
            </a:pPr>
            <a:endParaRPr lang="en-US" sz="40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700" dirty="0">
                <a:latin typeface="Arial Narrow" panose="020B0606020202030204" pitchFamily="34" charset="0"/>
              </a:rPr>
              <a:t>A definição formal pura do autismo é limitada, não sendo capaz de transmitir a natureza abrangente e multifacetada do autismo</a:t>
            </a:r>
            <a:r>
              <a:rPr lang="en-US" sz="2700" dirty="0">
                <a:latin typeface="Arial Narrow" panose="020B0606020202030204" pitchFamily="34" charset="0"/>
              </a:rPr>
              <a:t>.</a:t>
            </a:r>
          </a:p>
          <a:p>
            <a:pPr marL="457200" indent="-457200">
              <a:buFont typeface="Arial" panose="020B0604020202020204" pitchFamily="34" charset="0"/>
              <a:buChar char="•"/>
            </a:pPr>
            <a:endParaRPr lang="en-SE" sz="2700" dirty="0">
              <a:latin typeface="Arial Narrow" panose="020B0606020202030204" pitchFamily="34" charset="0"/>
            </a:endParaRPr>
          </a:p>
          <a:p>
            <a:pPr marL="457200" indent="-457200">
              <a:buFont typeface="Arial" panose="020B0604020202020204" pitchFamily="34" charset="0"/>
              <a:buChar char="•"/>
            </a:pPr>
            <a:r>
              <a:rPr lang="pt-PT" sz="2700" dirty="0">
                <a:latin typeface="Arial Narrow" panose="020B0606020202030204" pitchFamily="34" charset="0"/>
              </a:rPr>
              <a:t>Assim, este módulo tem como objetivo fornecer uma melhor compreensão da complexidade e das muitas faces do autismo, particularmente sobre a forma como as pessoas com autismo, elas mesmas, experienciam o fenómeno</a:t>
            </a:r>
            <a:r>
              <a:rPr lang="en-US" sz="2800" dirty="0">
                <a:latin typeface="Arial Narrow" panose="020B0606020202030204" pitchFamily="34" charset="0"/>
              </a:rPr>
              <a:t>.</a:t>
            </a:r>
            <a:endParaRPr lang="en-US" sz="3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75660"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pt-PT" sz="4800" b="1" dirty="0">
                <a:solidFill>
                  <a:prstClr val="black"/>
                </a:solidFill>
                <a:latin typeface="Arial Narrow" panose="020B0606020202030204" pitchFamily="34" charset="0"/>
              </a:rPr>
              <a:t>Conteúdos</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pt-PT" sz="3000" b="1" dirty="0">
                <a:solidFill>
                  <a:prstClr val="black"/>
                </a:solidFill>
                <a:latin typeface="Arial Narrow" panose="020B0606020202030204" pitchFamily="34" charset="0"/>
              </a:rPr>
              <a:t>Módulo 2: Natureza da Perturbação do Espectro do Autismo</a:t>
            </a:r>
          </a:p>
          <a:p>
            <a:pPr algn="ctr" defTabSz="685800"/>
            <a:endParaRPr lang="en-US" sz="30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pt-PT" sz="3000" dirty="0">
                <a:solidFill>
                  <a:prstClr val="black"/>
                </a:solidFill>
                <a:latin typeface="Arial Narrow" panose="020B0606020202030204" pitchFamily="34" charset="0"/>
              </a:rPr>
              <a:t>A visão formal do autismo na biomedicina</a:t>
            </a:r>
          </a:p>
          <a:p>
            <a:pPr marL="457200" indent="-457200" defTabSz="685800">
              <a:lnSpc>
                <a:spcPct val="150000"/>
              </a:lnSpc>
              <a:buFont typeface="Arial" panose="020B0604020202020204" pitchFamily="34" charset="0"/>
              <a:buChar char="•"/>
            </a:pPr>
            <a:r>
              <a:rPr lang="pt-PT" sz="3000" dirty="0">
                <a:solidFill>
                  <a:prstClr val="black"/>
                </a:solidFill>
                <a:latin typeface="Arial Narrow" panose="020B0606020202030204" pitchFamily="34" charset="0"/>
              </a:rPr>
              <a:t>A frequência e as causas do autismo</a:t>
            </a:r>
          </a:p>
          <a:p>
            <a:pPr marL="457200" indent="-457200" defTabSz="685800">
              <a:lnSpc>
                <a:spcPct val="150000"/>
              </a:lnSpc>
              <a:buFont typeface="Arial" panose="020B0604020202020204" pitchFamily="34" charset="0"/>
              <a:buChar char="•"/>
            </a:pPr>
            <a:r>
              <a:rPr lang="pt-PT" sz="3000" dirty="0">
                <a:solidFill>
                  <a:prstClr val="black"/>
                </a:solidFill>
                <a:latin typeface="Arial Narrow" panose="020B0606020202030204" pitchFamily="34" charset="0"/>
              </a:rPr>
              <a:t>Condições mentais e físicas coocorrentes</a:t>
            </a:r>
          </a:p>
          <a:p>
            <a:pPr marL="457200" indent="-457200" defTabSz="685800">
              <a:lnSpc>
                <a:spcPct val="150000"/>
              </a:lnSpc>
              <a:buFont typeface="Arial" panose="020B0604020202020204" pitchFamily="34" charset="0"/>
              <a:buChar char="•"/>
            </a:pPr>
            <a:r>
              <a:rPr lang="pt-PT" sz="3000" dirty="0">
                <a:solidFill>
                  <a:prstClr val="black"/>
                </a:solidFill>
                <a:latin typeface="Arial Narrow" panose="020B0606020202030204" pitchFamily="34" charset="0"/>
              </a:rPr>
              <a:t>Experiências, pensamento, e perceções das pessoas com autismo</a:t>
            </a:r>
          </a:p>
          <a:p>
            <a:pPr marL="457200" indent="-457200" defTabSz="685800">
              <a:lnSpc>
                <a:spcPct val="150000"/>
              </a:lnSpc>
              <a:buFont typeface="Arial" panose="020B0604020202020204" pitchFamily="34" charset="0"/>
              <a:buChar char="•"/>
            </a:pPr>
            <a:r>
              <a:rPr lang="pt-PT" sz="3000" dirty="0">
                <a:solidFill>
                  <a:prstClr val="black"/>
                </a:solidFill>
                <a:latin typeface="Arial Narrow" panose="020B0606020202030204" pitchFamily="34" charset="0"/>
              </a:rPr>
              <a:t>Conceções erradas comuns acerca do autismo</a:t>
            </a:r>
          </a:p>
        </p:txBody>
      </p:sp>
    </p:spTree>
    <p:extLst>
      <p:ext uri="{BB962C8B-B14F-4D97-AF65-F5344CB8AC3E}">
        <p14:creationId xmlns:p14="http://schemas.microsoft.com/office/powerpoint/2010/main" val="215585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816366"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pt-PT" sz="4000" b="1" dirty="0">
                <a:solidFill>
                  <a:prstClr val="black"/>
                </a:solidFill>
                <a:latin typeface="Arial Narrow" panose="020B0606020202030204" pitchFamily="34" charset="0"/>
              </a:rPr>
              <a:t>Resultados de Aprendizagem</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pt-PT" sz="3200" b="1" dirty="0">
                <a:solidFill>
                  <a:prstClr val="black"/>
                </a:solidFill>
                <a:latin typeface="Arial Narrow" panose="020B0606020202030204" pitchFamily="34" charset="0"/>
              </a:rPr>
              <a:t>Módulo 2: Natureza da Perturbação do Espectro do Autismo </a:t>
            </a:r>
            <a:endParaRPr lang="pt-PT" sz="3200" dirty="0">
              <a:solidFill>
                <a:prstClr val="black"/>
              </a:solidFill>
              <a:latin typeface="Arial Narrow" panose="020B0606020202030204" pitchFamily="34" charset="0"/>
            </a:endParaRPr>
          </a:p>
          <a:p>
            <a:pPr algn="ctr" defTabSz="685800">
              <a:spcAft>
                <a:spcPts val="600"/>
              </a:spcAft>
            </a:pPr>
            <a:endParaRPr lang="en-US" sz="1600" b="1" dirty="0">
              <a:solidFill>
                <a:prstClr val="black"/>
              </a:solidFill>
              <a:latin typeface="Arial Narrow" panose="020B0606020202030204" pitchFamily="34" charset="0"/>
            </a:endParaRPr>
          </a:p>
          <a:p>
            <a:pPr marL="571500" indent="-571500" algn="just" defTabSz="685800">
              <a:spcAft>
                <a:spcPts val="1200"/>
              </a:spcAft>
              <a:buFont typeface="Arial" panose="020B0604020202020204" pitchFamily="34" charset="0"/>
              <a:buChar char="•"/>
            </a:pPr>
            <a:r>
              <a:rPr lang="pt-PT" sz="2200" dirty="0">
                <a:latin typeface="Arial Narrow" panose="020B0606020202030204" pitchFamily="34" charset="0"/>
              </a:rPr>
              <a:t>Aprender acerca do diagnóstico de autismo, das suas caraterísticas definidoras, e compreende o autismo desde o seu interior</a:t>
            </a:r>
            <a:r>
              <a:rPr lang="en-GB" sz="2200" dirty="0">
                <a:latin typeface="Arial Narrow" panose="020B0606020202030204" pitchFamily="34" charset="0"/>
              </a:rPr>
              <a:t>.</a:t>
            </a:r>
            <a:endParaRPr lang="en-SE" sz="2200" dirty="0">
              <a:latin typeface="Arial Narrow" panose="020B0606020202030204" pitchFamily="34" charset="0"/>
              <a:ea typeface="Calibri" panose="020F0502020204030204" pitchFamily="34" charset="0"/>
              <a:cs typeface="Vrinda" panose="020B0502040204020203" pitchFamily="34" charset="0"/>
            </a:endParaRPr>
          </a:p>
          <a:p>
            <a:pPr marL="571500" indent="-571500" algn="just" defTabSz="685800">
              <a:spcAft>
                <a:spcPts val="1200"/>
              </a:spcAft>
              <a:buFont typeface="Arial" panose="020B0604020202020204" pitchFamily="34" charset="0"/>
              <a:buChar char="•"/>
            </a:pPr>
            <a:r>
              <a:rPr lang="pt-PT" sz="2200" dirty="0">
                <a:solidFill>
                  <a:prstClr val="black"/>
                </a:solidFill>
                <a:latin typeface="Arial Narrow" panose="020B0606020202030204" pitchFamily="34" charset="0"/>
              </a:rPr>
              <a:t>Aprender acerca das causas do autismo, da sua frequência e de como a frequência dos diagnósticos de autismo se tem vindo a alterar</a:t>
            </a:r>
            <a:r>
              <a:rPr lang="en-US" sz="2200" dirty="0">
                <a:solidFill>
                  <a:prstClr val="black"/>
                </a:solidFill>
                <a:latin typeface="Arial Narrow" panose="020B0606020202030204" pitchFamily="34" charset="0"/>
              </a:rPr>
              <a:t>.</a:t>
            </a:r>
          </a:p>
          <a:p>
            <a:pPr marL="571500" indent="-571500" algn="just" defTabSz="685800">
              <a:spcAft>
                <a:spcPts val="1200"/>
              </a:spcAft>
              <a:buFont typeface="Arial" panose="020B0604020202020204" pitchFamily="34" charset="0"/>
              <a:buChar char="•"/>
            </a:pPr>
            <a:r>
              <a:rPr lang="pt-PT" sz="2200" dirty="0">
                <a:latin typeface="Arial Narrow" panose="020B0606020202030204" pitchFamily="34" charset="0"/>
              </a:rPr>
              <a:t>Detetar, aprender, e compreender os comportamentos e o pensamento das pessoas com autismo</a:t>
            </a:r>
            <a:r>
              <a:rPr lang="en-GB" sz="2200" dirty="0">
                <a:latin typeface="Arial Narrow" panose="020B0606020202030204" pitchFamily="34" charset="0"/>
              </a:rPr>
              <a:t>.</a:t>
            </a:r>
          </a:p>
          <a:p>
            <a:pPr marL="571500" indent="-571500" algn="just" defTabSz="685800">
              <a:spcAft>
                <a:spcPts val="1200"/>
              </a:spcAft>
              <a:buFont typeface="Arial" panose="020B0604020202020204" pitchFamily="34" charset="0"/>
              <a:buChar char="•"/>
            </a:pPr>
            <a:r>
              <a:rPr lang="pt-PT" sz="2200" dirty="0">
                <a:latin typeface="Arial Narrow" panose="020B0606020202030204" pitchFamily="34" charset="0"/>
              </a:rPr>
              <a:t>Aprende acerca daquilo que não é típico do autismo</a:t>
            </a:r>
            <a:r>
              <a:rPr lang="en-GB" sz="2200" dirty="0">
                <a:latin typeface="Arial Narrow" panose="020B0606020202030204" pitchFamily="34" charset="0"/>
              </a:rPr>
              <a:t>.</a:t>
            </a:r>
          </a:p>
        </p:txBody>
      </p:sp>
    </p:spTree>
    <p:extLst>
      <p:ext uri="{BB962C8B-B14F-4D97-AF65-F5344CB8AC3E}">
        <p14:creationId xmlns:p14="http://schemas.microsoft.com/office/powerpoint/2010/main" val="28201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err="1">
                <a:latin typeface="Arial Narrow" panose="020B0606020202030204" pitchFamily="34" charset="0"/>
              </a:rPr>
              <a:t>Organização</a:t>
            </a:r>
            <a:r>
              <a:rPr lang="en-US" sz="40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pt-PT" sz="3200" b="1" dirty="0">
                <a:solidFill>
                  <a:prstClr val="black"/>
                </a:solidFill>
                <a:latin typeface="Arial Narrow" panose="020B0606020202030204" pitchFamily="34" charset="0"/>
              </a:rPr>
              <a:t>Módulo 2: Natureza da Perturbação do Espectro do Autismo</a:t>
            </a:r>
            <a:endParaRPr lang="pt-PT" sz="3200" dirty="0">
              <a:solidFill>
                <a:prstClr val="black"/>
              </a:solidFill>
              <a:latin typeface="Arial Narrow" panose="020B0606020202030204" pitchFamily="34" charset="0"/>
            </a:endParaRPr>
          </a:p>
          <a:p>
            <a:pPr algn="ctr"/>
            <a:endParaRPr lang="en-US" sz="3600" b="1" dirty="0">
              <a:latin typeface="Arial Narrow" panose="020B0606020202030204" pitchFamily="34" charset="0"/>
            </a:endParaRPr>
          </a:p>
          <a:p>
            <a:pPr algn="just">
              <a:lnSpc>
                <a:spcPct val="150000"/>
              </a:lnSpc>
            </a:pPr>
            <a:r>
              <a:rPr lang="pt-PT" sz="3200" b="1" dirty="0">
                <a:latin typeface="Arial Narrow" panose="020B0606020202030204" pitchFamily="34" charset="0"/>
              </a:rPr>
              <a:t>Tempo previsto para a realização do módulo: 3 ¾ </a:t>
            </a:r>
            <a:r>
              <a:rPr lang="pt-PT" sz="3200" dirty="0">
                <a:latin typeface="Arial Narrow" panose="020B0606020202030204" pitchFamily="34" charset="0"/>
              </a:rPr>
              <a:t>horas</a:t>
            </a:r>
          </a:p>
          <a:p>
            <a:pPr algn="just">
              <a:lnSpc>
                <a:spcPct val="150000"/>
              </a:lnSpc>
            </a:pPr>
            <a:r>
              <a:rPr lang="pt-PT" sz="3200" b="1" dirty="0">
                <a:latin typeface="Arial Narrow" panose="020B0606020202030204" pitchFamily="34" charset="0"/>
              </a:rPr>
              <a:t>Pausas:</a:t>
            </a:r>
            <a:r>
              <a:rPr lang="pt-PT" sz="3200" dirty="0">
                <a:latin typeface="Arial Narrow" panose="020B0606020202030204" pitchFamily="34" charset="0"/>
              </a:rPr>
              <a:t> 1 x 30, 1 x 15 minutos</a:t>
            </a:r>
            <a:endParaRPr lang="pt-PT" sz="32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80084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endParaRPr lang="en-US" sz="3200" dirty="0">
              <a:solidFill>
                <a:prstClr val="black"/>
              </a:solidFill>
              <a:latin typeface="Arial Narrow" panose="020B0606020202030204" pitchFamily="34" charset="0"/>
            </a:endParaRPr>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pt-PT" sz="4000" b="1" dirty="0">
                <a:latin typeface="Arial Narrow" panose="020B0606020202030204" pitchFamily="34" charset="0"/>
              </a:rPr>
              <a:t>Organização</a:t>
            </a:r>
            <a:endParaRPr lang="pt-PT" sz="4000" b="1" dirty="0">
              <a:solidFill>
                <a:prstClr val="black"/>
              </a:solidFill>
              <a:latin typeface="Arial Narrow" panose="020B0606020202030204" pitchFamily="34" charset="0"/>
            </a:endParaRPr>
          </a:p>
        </p:txBody>
      </p:sp>
      <p:graphicFrame>
        <p:nvGraphicFramePr>
          <p:cNvPr id="22" name="Objeto 21">
            <a:extLst>
              <a:ext uri="{FF2B5EF4-FFF2-40B4-BE49-F238E27FC236}">
                <a16:creationId xmlns:a16="http://schemas.microsoft.com/office/drawing/2014/main" id="{161A09D7-11B5-4A38-8A38-B2FDC4BDEF1C}"/>
              </a:ext>
            </a:extLst>
          </p:cNvPr>
          <p:cNvGraphicFramePr>
            <a:graphicFrameLocks noChangeAspect="1"/>
          </p:cNvGraphicFramePr>
          <p:nvPr>
            <p:extLst>
              <p:ext uri="{D42A27DB-BD31-4B8C-83A1-F6EECF244321}">
                <p14:modId xmlns:p14="http://schemas.microsoft.com/office/powerpoint/2010/main" val="1697516634"/>
              </p:ext>
            </p:extLst>
          </p:nvPr>
        </p:nvGraphicFramePr>
        <p:xfrm>
          <a:off x="3948113" y="1817688"/>
          <a:ext cx="4302125" cy="4665662"/>
        </p:xfrm>
        <a:graphic>
          <a:graphicData uri="http://schemas.openxmlformats.org/presentationml/2006/ole">
            <mc:AlternateContent xmlns:mc="http://schemas.openxmlformats.org/markup-compatibility/2006">
              <mc:Choice xmlns:v="urn:schemas-microsoft-com:vml" Requires="v">
                <p:oleObj spid="_x0000_s1032" name="Documento" r:id="rId3" imgW="5728027" imgH="6205543" progId="Word.Document.12">
                  <p:embed/>
                </p:oleObj>
              </mc:Choice>
              <mc:Fallback>
                <p:oleObj name="Documento" r:id="rId3" imgW="5728027" imgH="6205543" progId="Word.Document.12">
                  <p:embed/>
                  <p:pic>
                    <p:nvPicPr>
                      <p:cNvPr id="22" name="Objeto 21">
                        <a:extLst>
                          <a:ext uri="{FF2B5EF4-FFF2-40B4-BE49-F238E27FC236}">
                            <a16:creationId xmlns:a16="http://schemas.microsoft.com/office/drawing/2014/main" id="{161A09D7-11B5-4A38-8A38-B2FDC4BDEF1C}"/>
                          </a:ext>
                        </a:extLst>
                      </p:cNvPr>
                      <p:cNvPicPr/>
                      <p:nvPr/>
                    </p:nvPicPr>
                    <p:blipFill>
                      <a:blip r:embed="rId4"/>
                      <a:stretch>
                        <a:fillRect/>
                      </a:stretch>
                    </p:blipFill>
                    <p:spPr>
                      <a:xfrm>
                        <a:off x="3948113" y="1817688"/>
                        <a:ext cx="4302125" cy="4665662"/>
                      </a:xfrm>
                      <a:prstGeom prst="rect">
                        <a:avLst/>
                      </a:prstGeom>
                    </p:spPr>
                  </p:pic>
                </p:oleObj>
              </mc:Fallback>
            </mc:AlternateContent>
          </a:graphicData>
        </a:graphic>
      </p:graphicFrame>
    </p:spTree>
    <p:extLst>
      <p:ext uri="{BB962C8B-B14F-4D97-AF65-F5344CB8AC3E}">
        <p14:creationId xmlns:p14="http://schemas.microsoft.com/office/powerpoint/2010/main" val="307590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pt-PT" sz="4000" b="1" dirty="0">
                <a:latin typeface="Arial Narrow" panose="020B0606020202030204" pitchFamily="34" charset="0"/>
              </a:rPr>
              <a:t>Atividade: Lê &amp; Vê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pt-PT" sz="3200" b="1" dirty="0">
                <a:latin typeface="Arial Narrow" panose="020B0606020202030204" pitchFamily="34" charset="0"/>
              </a:rPr>
              <a:t>Materiais</a:t>
            </a:r>
          </a:p>
          <a:p>
            <a:r>
              <a:rPr lang="pt-PT" sz="2800" dirty="0">
                <a:latin typeface="Arial Narrow" panose="020B0606020202030204" pitchFamily="34" charset="0"/>
              </a:rPr>
              <a:t>Ficha de Trabalho 2.1, Vídeo/internet 2.1, Vídeo/internet 2.2, Publicação 2.1, Ficha de Trabalho 2.2, Vídeo/internet 2.3, Vídeo/internet 2.4, Vídeo/internet 2.5</a:t>
            </a:r>
            <a:endParaRPr lang="en-GB" sz="3600" b="1" dirty="0">
              <a:latin typeface="Arial Narrow" panose="020B0606020202030204" pitchFamily="34" charset="0"/>
            </a:endParaRP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as fichas de trabalho</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Lê a publicação</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Vê os vídeos (vídeo 5 opcional, apenas se houver tempo)</a:t>
            </a:r>
          </a:p>
          <a:p>
            <a:pPr marL="457200" indent="-457200">
              <a:buFont typeface="Arial" panose="020B0604020202020204" pitchFamily="34" charset="0"/>
              <a:buChar char="•"/>
            </a:pPr>
            <a:r>
              <a:rPr lang="pt-PT" sz="2800" dirty="0">
                <a:solidFill>
                  <a:prstClr val="black"/>
                </a:solidFill>
                <a:latin typeface="Arial Narrow" panose="020B0606020202030204" pitchFamily="34" charset="0"/>
              </a:rPr>
              <a:t>Faz anotações dos teus pensamentos e de pontos importantes para discussão posterior</a:t>
            </a:r>
            <a:endParaRPr lang="pt-PT"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54240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err="1">
                <a:latin typeface="Arial Narrow" panose="020B0606020202030204" pitchFamily="34" charset="0"/>
              </a:rPr>
              <a:t>Atividade</a:t>
            </a:r>
            <a:r>
              <a:rPr lang="en-GB" sz="4000" b="1" dirty="0">
                <a:latin typeface="Arial Narrow" panose="020B0606020202030204" pitchFamily="34" charset="0"/>
              </a:rPr>
              <a:t>: Lê &amp; </a:t>
            </a:r>
            <a:r>
              <a:rPr lang="en-GB" sz="4000" b="1" dirty="0" err="1">
                <a:latin typeface="Arial Narrow" panose="020B0606020202030204" pitchFamily="34" charset="0"/>
              </a:rPr>
              <a:t>Vê</a:t>
            </a:r>
            <a:r>
              <a:rPr lang="en-GB" sz="4000" b="1" dirty="0">
                <a:latin typeface="Arial Narrow" panose="020B0606020202030204" pitchFamily="34" charset="0"/>
              </a:rPr>
              <a:t>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pt-PT" sz="3200" b="1" dirty="0">
                <a:solidFill>
                  <a:prstClr val="black"/>
                </a:solidFill>
                <a:latin typeface="Arial Narrow" panose="020B0606020202030204" pitchFamily="34" charset="0"/>
              </a:rPr>
              <a:t>O que é a PEA?</a:t>
            </a:r>
            <a:endParaRPr lang="pt-PT" sz="3200" dirty="0">
              <a:solidFill>
                <a:prstClr val="black"/>
              </a:solidFill>
              <a:latin typeface="Arial Narrow" panose="020B0606020202030204" pitchFamily="34" charset="0"/>
            </a:endParaRPr>
          </a:p>
          <a:p>
            <a:r>
              <a:rPr lang="pt-PT" sz="2800" dirty="0">
                <a:solidFill>
                  <a:prstClr val="black"/>
                </a:solidFill>
                <a:latin typeface="Arial Narrow" panose="020B0606020202030204" pitchFamily="34" charset="0"/>
              </a:rPr>
              <a:t>Vê estes dois curtos vídeos (2:42 min. &amp; 4:13 min.)</a:t>
            </a:r>
          </a:p>
          <a:p>
            <a:r>
              <a:rPr lang="pt-PT" sz="2800" dirty="0">
                <a:solidFill>
                  <a:prstClr val="black"/>
                </a:solidFill>
                <a:latin typeface="Arial Narrow" panose="020B0606020202030204" pitchFamily="34" charset="0"/>
              </a:rPr>
              <a:t>Depois, faz uma leitura rápida da Ficha de Trabalho 2.1 Critérios de diagnóstico (5 min.</a:t>
            </a:r>
            <a:r>
              <a:rPr lang="en-US" sz="2800" dirty="0">
                <a:solidFill>
                  <a:prstClr val="black"/>
                </a:solidFill>
                <a:latin typeface="Arial Narrow" panose="020B0606020202030204" pitchFamily="34" charset="0"/>
              </a:rPr>
              <a:t>)</a:t>
            </a:r>
          </a:p>
        </p:txBody>
      </p:sp>
      <p:pic>
        <p:nvPicPr>
          <p:cNvPr id="9" name="Bildobjekt 4">
            <a:hlinkClick r:id="rId2"/>
            <a:extLst>
              <a:ext uri="{FF2B5EF4-FFF2-40B4-BE49-F238E27FC236}">
                <a16:creationId xmlns:a16="http://schemas.microsoft.com/office/drawing/2014/main" id="{27F87393-9148-5044-B764-3C2E058DB028}"/>
              </a:ext>
            </a:extLst>
          </p:cNvPr>
          <p:cNvPicPr>
            <a:picLocks noChangeAspect="1"/>
          </p:cNvPicPr>
          <p:nvPr/>
        </p:nvPicPr>
        <p:blipFill rotWithShape="1">
          <a:blip r:embed="rId3"/>
          <a:srcRect l="21079" t="10780" r="22449" b="43876"/>
          <a:stretch/>
        </p:blipFill>
        <p:spPr>
          <a:xfrm>
            <a:off x="2117594" y="3839258"/>
            <a:ext cx="3524723" cy="1768835"/>
          </a:xfrm>
          <a:prstGeom prst="rect">
            <a:avLst/>
          </a:prstGeom>
        </p:spPr>
      </p:pic>
      <p:pic>
        <p:nvPicPr>
          <p:cNvPr id="10" name="Bildobjekt 5">
            <a:hlinkClick r:id="rId4"/>
            <a:extLst>
              <a:ext uri="{FF2B5EF4-FFF2-40B4-BE49-F238E27FC236}">
                <a16:creationId xmlns:a16="http://schemas.microsoft.com/office/drawing/2014/main" id="{14CF1C97-3EC4-E346-AA75-CAD41C342FBB}"/>
              </a:ext>
            </a:extLst>
          </p:cNvPr>
          <p:cNvPicPr>
            <a:picLocks noChangeAspect="1"/>
          </p:cNvPicPr>
          <p:nvPr/>
        </p:nvPicPr>
        <p:blipFill rotWithShape="1">
          <a:blip r:embed="rId5"/>
          <a:srcRect l="8382" t="30366" r="30797" b="23493"/>
          <a:stretch/>
        </p:blipFill>
        <p:spPr>
          <a:xfrm>
            <a:off x="5919425" y="3852180"/>
            <a:ext cx="3730613" cy="1768836"/>
          </a:xfrm>
          <a:prstGeom prst="rect">
            <a:avLst/>
          </a:prstGeom>
        </p:spPr>
      </p:pic>
    </p:spTree>
    <p:extLst>
      <p:ext uri="{BB962C8B-B14F-4D97-AF65-F5344CB8AC3E}">
        <p14:creationId xmlns:p14="http://schemas.microsoft.com/office/powerpoint/2010/main" val="2334012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3423</Words>
  <Application>Microsoft Macintosh PowerPoint</Application>
  <PresentationFormat>Widescreen</PresentationFormat>
  <Paragraphs>276</Paragraphs>
  <Slides>29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Arial Narrow</vt:lpstr>
      <vt:lpstr>Arial Rounded MT Bold</vt:lpstr>
      <vt:lpstr>Calibri</vt:lpstr>
      <vt:lpstr>Calibri Light</vt:lpstr>
      <vt:lpstr>Wingdings</vt:lpstr>
      <vt:lpstr>Office Theme</vt:lpstr>
      <vt:lpstr>Documento</vt:lpstr>
      <vt:lpstr>Currículo para o Curso de Formação “Autism Spectrum Disorder (ASD) Officer”  https://www.autrain.eu/pt/curriculo/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Currículo para o Curso de Formação “Autism Spectrum Disorder (ASD) Officer”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Koller Jasmin</cp:lastModifiedBy>
  <cp:revision>12</cp:revision>
  <dcterms:created xsi:type="dcterms:W3CDTF">2021-06-03T08:33:53Z</dcterms:created>
  <dcterms:modified xsi:type="dcterms:W3CDTF">2021-07-26T11:32:38Z</dcterms:modified>
</cp:coreProperties>
</file>