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306" r:id="rId3"/>
    <p:sldId id="313"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350"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14" r:id="rId34"/>
    <p:sldId id="395" r:id="rId35"/>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AD9"/>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7"/>
    <p:restoredTop sz="94719"/>
  </p:normalViewPr>
  <p:slideViewPr>
    <p:cSldViewPr snapToGrid="0" snapToObjects="1">
      <p:cViewPr varScale="1">
        <p:scale>
          <a:sx n="147" d="100"/>
          <a:sy n="147" d="100"/>
        </p:scale>
        <p:origin x="3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167C6-4F2B-9246-9DFA-824F9702B8B8}" type="datetimeFigureOut">
              <a:rPr lang="de-AT" smtClean="0"/>
              <a:t>04.06.21</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D2771-52E7-1A4B-AA32-D54E45C82436}" type="slidenum">
              <a:rPr lang="de-AT" smtClean="0"/>
              <a:t>‹#›</a:t>
            </a:fld>
            <a:endParaRPr lang="de-AT"/>
          </a:p>
        </p:txBody>
      </p:sp>
    </p:spTree>
    <p:extLst>
      <p:ext uri="{BB962C8B-B14F-4D97-AF65-F5344CB8AC3E}">
        <p14:creationId xmlns:p14="http://schemas.microsoft.com/office/powerpoint/2010/main" val="409618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553C-B035-8B47-89B5-3DD7510C52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e-AT"/>
          </a:p>
        </p:txBody>
      </p:sp>
      <p:sp>
        <p:nvSpPr>
          <p:cNvPr id="3" name="Subtitle 2">
            <a:extLst>
              <a:ext uri="{FF2B5EF4-FFF2-40B4-BE49-F238E27FC236}">
                <a16:creationId xmlns:a16="http://schemas.microsoft.com/office/drawing/2014/main" id="{BA416932-4593-0347-9524-C0FCCEFFA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AT"/>
          </a:p>
        </p:txBody>
      </p:sp>
      <p:sp>
        <p:nvSpPr>
          <p:cNvPr id="4" name="Date Placeholder 3">
            <a:extLst>
              <a:ext uri="{FF2B5EF4-FFF2-40B4-BE49-F238E27FC236}">
                <a16:creationId xmlns:a16="http://schemas.microsoft.com/office/drawing/2014/main" id="{12D988DC-09CA-B247-8BB5-A7BCFB26371A}"/>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B499204A-C731-234C-96B0-4D2BCA9039E1}"/>
              </a:ext>
            </a:extLst>
          </p:cNvPr>
          <p:cNvSpPr>
            <a:spLocks noGrp="1"/>
          </p:cNvSpPr>
          <p:nvPr>
            <p:ph type="ftr" sz="quarter" idx="11"/>
          </p:nvPr>
        </p:nvSpPr>
        <p:spPr/>
        <p:txBody>
          <a:body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9E86A5DB-177F-5843-A22D-E2C53991BFBA}"/>
              </a:ext>
            </a:extLst>
          </p:cNvPr>
          <p:cNvSpPr>
            <a:spLocks noGrp="1"/>
          </p:cNvSpPr>
          <p:nvPr>
            <p:ph type="sldNum" sz="quarter" idx="12"/>
          </p:nvPr>
        </p:nvSpPr>
        <p:spPr/>
        <p:txBody>
          <a:bodyPr/>
          <a:lstStyle/>
          <a:p>
            <a:fld id="{4AA10864-17D9-EB4A-80E3-89D1D8A92E63}" type="slidenum">
              <a:rPr lang="de-AT" smtClean="0"/>
              <a:pPr/>
              <a:t>‹#›</a:t>
            </a:fld>
            <a:endParaRPr lang="de-AT" dirty="0"/>
          </a:p>
        </p:txBody>
      </p:sp>
    </p:spTree>
    <p:extLst>
      <p:ext uri="{BB962C8B-B14F-4D97-AF65-F5344CB8AC3E}">
        <p14:creationId xmlns:p14="http://schemas.microsoft.com/office/powerpoint/2010/main" val="300078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B1A1-3E8C-D247-A85A-E6A4680B2BCB}"/>
              </a:ext>
            </a:extLst>
          </p:cNvPr>
          <p:cNvSpPr>
            <a:spLocks noGrp="1"/>
          </p:cNvSpPr>
          <p:nvPr>
            <p:ph type="title"/>
          </p:nvPr>
        </p:nvSpPr>
        <p:spPr/>
        <p:txBody>
          <a:bodyPr/>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0ADE2D89-1C6C-7549-9660-5DC835A55F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BE94B648-33A7-2444-B7B1-3AAB618CD524}"/>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8CB6F374-95AC-E84E-9CA5-DC838E938F61}"/>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B0CE1BE6-8EE9-FC4F-BC27-142B6BFBB83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29645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20645-AAA2-624F-B612-ACE2936895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526390C9-9EC9-CD49-96FB-FD06B27C6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AC295531-7B13-7D40-8389-B3FDAADC10A7}"/>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6CDA6262-E376-244E-8C5A-4E61B1123B83}"/>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8A99900-ADA5-D047-8B31-9008CE68BB75}"/>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7981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2A75-4E25-6D4F-80BD-3FBF28FA2B53}"/>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3B54120E-B7E7-0643-A781-AF67905573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E7BF752B-2A53-6340-A163-4B58A1B4E720}"/>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A7DC3279-DA61-A84A-810D-F0A22AE3EB45}"/>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9D19934-7DCF-EA4F-B4E1-F8CD8549F567}"/>
              </a:ext>
            </a:extLst>
          </p:cNvPr>
          <p:cNvSpPr>
            <a:spLocks noGrp="1"/>
          </p:cNvSpPr>
          <p:nvPr>
            <p:ph type="sldNum" sz="quarter" idx="12"/>
          </p:nvPr>
        </p:nvSpPr>
        <p:spPr/>
        <p:txBody>
          <a:bodyPr/>
          <a:lstStyle/>
          <a:p>
            <a:fld id="{CD37B2E7-1D31-7C4D-928B-66328FE9604A}" type="slidenum">
              <a:rPr lang="de-AT" smtClean="0"/>
              <a:pPr/>
              <a:t>‹#›</a:t>
            </a:fld>
            <a:endParaRPr lang="de-AT" dirty="0"/>
          </a:p>
        </p:txBody>
      </p:sp>
    </p:spTree>
    <p:extLst>
      <p:ext uri="{BB962C8B-B14F-4D97-AF65-F5344CB8AC3E}">
        <p14:creationId xmlns:p14="http://schemas.microsoft.com/office/powerpoint/2010/main" val="280335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28EC-BC0C-3548-A846-99AFDF5C93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AT"/>
          </a:p>
        </p:txBody>
      </p:sp>
      <p:sp>
        <p:nvSpPr>
          <p:cNvPr id="3" name="Text Placeholder 2">
            <a:extLst>
              <a:ext uri="{FF2B5EF4-FFF2-40B4-BE49-F238E27FC236}">
                <a16:creationId xmlns:a16="http://schemas.microsoft.com/office/drawing/2014/main" id="{7E739996-FDBC-8147-BFE4-B3A6C75D5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F50FD-8AF4-5940-B699-38D718D96E46}"/>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752EDD26-2F35-B74F-B461-2A921FD2360E}"/>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42DDBB0-C001-8544-BB8E-5974A7FF3203}"/>
              </a:ext>
            </a:extLst>
          </p:cNvPr>
          <p:cNvSpPr>
            <a:spLocks noGrp="1"/>
          </p:cNvSpPr>
          <p:nvPr>
            <p:ph type="sldNum" sz="quarter" idx="12"/>
          </p:nvPr>
        </p:nvSpPr>
        <p:spPr/>
        <p:txBody>
          <a:bodyPr/>
          <a:lstStyle/>
          <a:p>
            <a:fld id="{7B64C62E-5D99-A449-90C5-BF092B0CA596}" type="slidenum">
              <a:rPr lang="de-AT" smtClean="0"/>
              <a:pPr/>
              <a:t>‹#›</a:t>
            </a:fld>
            <a:endParaRPr lang="de-AT" dirty="0"/>
          </a:p>
        </p:txBody>
      </p:sp>
    </p:spTree>
    <p:extLst>
      <p:ext uri="{BB962C8B-B14F-4D97-AF65-F5344CB8AC3E}">
        <p14:creationId xmlns:p14="http://schemas.microsoft.com/office/powerpoint/2010/main" val="324094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4E47-2430-3744-A62F-8DC6D8A9898F}"/>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619B4170-E589-3943-8BEF-9D81BF0F08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Content Placeholder 3">
            <a:extLst>
              <a:ext uri="{FF2B5EF4-FFF2-40B4-BE49-F238E27FC236}">
                <a16:creationId xmlns:a16="http://schemas.microsoft.com/office/drawing/2014/main" id="{07CF8BAC-9193-A245-AC24-826DE35F57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Date Placeholder 4">
            <a:extLst>
              <a:ext uri="{FF2B5EF4-FFF2-40B4-BE49-F238E27FC236}">
                <a16:creationId xmlns:a16="http://schemas.microsoft.com/office/drawing/2014/main" id="{CE5BB2BC-04E2-B843-860C-87D25DEA8CC1}"/>
              </a:ext>
            </a:extLst>
          </p:cNvPr>
          <p:cNvSpPr>
            <a:spLocks noGrp="1"/>
          </p:cNvSpPr>
          <p:nvPr>
            <p:ph type="dt" sz="half" idx="10"/>
          </p:nvPr>
        </p:nvSpPr>
        <p:spPr/>
        <p:txBody>
          <a:bodyPr/>
          <a:lstStyle/>
          <a:p>
            <a:r>
              <a:rPr lang="en-US"/>
              <a:t>June 3, 2021</a:t>
            </a:r>
            <a:endParaRPr lang="de-AT" dirty="0"/>
          </a:p>
        </p:txBody>
      </p:sp>
      <p:sp>
        <p:nvSpPr>
          <p:cNvPr id="6" name="Footer Placeholder 5">
            <a:extLst>
              <a:ext uri="{FF2B5EF4-FFF2-40B4-BE49-F238E27FC236}">
                <a16:creationId xmlns:a16="http://schemas.microsoft.com/office/drawing/2014/main" id="{AD873E56-6D74-C245-A79A-016AE475434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066108AA-9277-AD45-85BB-AD34E8AA197C}"/>
              </a:ext>
            </a:extLst>
          </p:cNvPr>
          <p:cNvSpPr>
            <a:spLocks noGrp="1"/>
          </p:cNvSpPr>
          <p:nvPr>
            <p:ph type="sldNum" sz="quarter" idx="12"/>
          </p:nvPr>
        </p:nvSpPr>
        <p:spPr/>
        <p:txBody>
          <a:bodyPr/>
          <a:lstStyle/>
          <a:p>
            <a:fld id="{98ACD221-72DD-5941-A0EA-B7232ABB8333}" type="slidenum">
              <a:rPr lang="de-AT" smtClean="0"/>
              <a:pPr/>
              <a:t>‹#›</a:t>
            </a:fld>
            <a:endParaRPr lang="de-AT" dirty="0"/>
          </a:p>
        </p:txBody>
      </p:sp>
    </p:spTree>
    <p:extLst>
      <p:ext uri="{BB962C8B-B14F-4D97-AF65-F5344CB8AC3E}">
        <p14:creationId xmlns:p14="http://schemas.microsoft.com/office/powerpoint/2010/main" val="156754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2072-28E7-894E-AEDA-B10B52464A1B}"/>
              </a:ext>
            </a:extLst>
          </p:cNvPr>
          <p:cNvSpPr>
            <a:spLocks noGrp="1"/>
          </p:cNvSpPr>
          <p:nvPr>
            <p:ph type="title"/>
          </p:nvPr>
        </p:nvSpPr>
        <p:spPr>
          <a:xfrm>
            <a:off x="839788" y="668337"/>
            <a:ext cx="10515600" cy="1022351"/>
          </a:xfrm>
        </p:spPr>
        <p:txBody>
          <a:bodyPr/>
          <a:lstStyle/>
          <a:p>
            <a:r>
              <a:rPr lang="en-GB"/>
              <a:t>Click to edit Master title style</a:t>
            </a:r>
            <a:endParaRPr lang="de-AT"/>
          </a:p>
        </p:txBody>
      </p:sp>
      <p:sp>
        <p:nvSpPr>
          <p:cNvPr id="3" name="Text Placeholder 2">
            <a:extLst>
              <a:ext uri="{FF2B5EF4-FFF2-40B4-BE49-F238E27FC236}">
                <a16:creationId xmlns:a16="http://schemas.microsoft.com/office/drawing/2014/main" id="{7A08D5F7-F2D7-9E43-8935-05041763D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3A4B32-E6B0-324C-8726-476E33A55E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Text Placeholder 4">
            <a:extLst>
              <a:ext uri="{FF2B5EF4-FFF2-40B4-BE49-F238E27FC236}">
                <a16:creationId xmlns:a16="http://schemas.microsoft.com/office/drawing/2014/main" id="{82A5F760-D563-B04D-A62D-2AC03826D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1AE36C-5E05-0349-9530-601BEABC0A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7" name="Date Placeholder 6">
            <a:extLst>
              <a:ext uri="{FF2B5EF4-FFF2-40B4-BE49-F238E27FC236}">
                <a16:creationId xmlns:a16="http://schemas.microsoft.com/office/drawing/2014/main" id="{76F5B5EC-7696-0A44-8648-AA841F188D09}"/>
              </a:ext>
            </a:extLst>
          </p:cNvPr>
          <p:cNvSpPr>
            <a:spLocks noGrp="1"/>
          </p:cNvSpPr>
          <p:nvPr>
            <p:ph type="dt" sz="half" idx="10"/>
          </p:nvPr>
        </p:nvSpPr>
        <p:spPr/>
        <p:txBody>
          <a:bodyPr/>
          <a:lstStyle/>
          <a:p>
            <a:r>
              <a:rPr lang="en-US"/>
              <a:t>June 3, 2021</a:t>
            </a:r>
            <a:endParaRPr lang="de-AT" dirty="0"/>
          </a:p>
        </p:txBody>
      </p:sp>
      <p:sp>
        <p:nvSpPr>
          <p:cNvPr id="8" name="Footer Placeholder 7">
            <a:extLst>
              <a:ext uri="{FF2B5EF4-FFF2-40B4-BE49-F238E27FC236}">
                <a16:creationId xmlns:a16="http://schemas.microsoft.com/office/drawing/2014/main" id="{04232BC8-9211-A04A-B4EF-F513D87C7510}"/>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9" name="Slide Number Placeholder 8">
            <a:extLst>
              <a:ext uri="{FF2B5EF4-FFF2-40B4-BE49-F238E27FC236}">
                <a16:creationId xmlns:a16="http://schemas.microsoft.com/office/drawing/2014/main" id="{532F3225-302F-3541-9116-90357B2C6941}"/>
              </a:ext>
            </a:extLst>
          </p:cNvPr>
          <p:cNvSpPr>
            <a:spLocks noGrp="1"/>
          </p:cNvSpPr>
          <p:nvPr>
            <p:ph type="sldNum" sz="quarter" idx="12"/>
          </p:nvPr>
        </p:nvSpPr>
        <p:spPr/>
        <p:txBody>
          <a:bodyPr/>
          <a:lstStyle/>
          <a:p>
            <a:fld id="{2538C17B-25B9-CD4C-A534-BDFCB61EA119}" type="slidenum">
              <a:rPr lang="de-AT" smtClean="0"/>
              <a:pPr/>
              <a:t>‹#›</a:t>
            </a:fld>
            <a:endParaRPr lang="de-AT" dirty="0"/>
          </a:p>
        </p:txBody>
      </p:sp>
    </p:spTree>
    <p:extLst>
      <p:ext uri="{BB962C8B-B14F-4D97-AF65-F5344CB8AC3E}">
        <p14:creationId xmlns:p14="http://schemas.microsoft.com/office/powerpoint/2010/main" val="27642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D5EB-4C94-8E44-BAC2-16B384051AAD}"/>
              </a:ext>
            </a:extLst>
          </p:cNvPr>
          <p:cNvSpPr>
            <a:spLocks noGrp="1"/>
          </p:cNvSpPr>
          <p:nvPr>
            <p:ph type="title"/>
          </p:nvPr>
        </p:nvSpPr>
        <p:spPr/>
        <p:txBody>
          <a:bodyPr/>
          <a:lstStyle/>
          <a:p>
            <a:r>
              <a:rPr lang="en-GB"/>
              <a:t>Click to edit Master title style</a:t>
            </a:r>
            <a:endParaRPr lang="de-AT"/>
          </a:p>
        </p:txBody>
      </p:sp>
      <p:sp>
        <p:nvSpPr>
          <p:cNvPr id="3" name="Date Placeholder 2">
            <a:extLst>
              <a:ext uri="{FF2B5EF4-FFF2-40B4-BE49-F238E27FC236}">
                <a16:creationId xmlns:a16="http://schemas.microsoft.com/office/drawing/2014/main" id="{5B609AA5-44DB-1743-9804-10937BCE0377}"/>
              </a:ext>
            </a:extLst>
          </p:cNvPr>
          <p:cNvSpPr>
            <a:spLocks noGrp="1"/>
          </p:cNvSpPr>
          <p:nvPr>
            <p:ph type="dt" sz="half" idx="10"/>
          </p:nvPr>
        </p:nvSpPr>
        <p:spPr/>
        <p:txBody>
          <a:bodyPr/>
          <a:lstStyle/>
          <a:p>
            <a:r>
              <a:rPr lang="en-US"/>
              <a:t>June 3, 2021</a:t>
            </a:r>
            <a:endParaRPr lang="de-AT" dirty="0"/>
          </a:p>
        </p:txBody>
      </p:sp>
      <p:sp>
        <p:nvSpPr>
          <p:cNvPr id="4" name="Footer Placeholder 3">
            <a:extLst>
              <a:ext uri="{FF2B5EF4-FFF2-40B4-BE49-F238E27FC236}">
                <a16:creationId xmlns:a16="http://schemas.microsoft.com/office/drawing/2014/main" id="{72273A5B-3D7B-B84A-BB01-88B5643278B4}"/>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5" name="Slide Number Placeholder 4">
            <a:extLst>
              <a:ext uri="{FF2B5EF4-FFF2-40B4-BE49-F238E27FC236}">
                <a16:creationId xmlns:a16="http://schemas.microsoft.com/office/drawing/2014/main" id="{B634F532-2470-EA4F-8159-BD9C72F98EB9}"/>
              </a:ext>
            </a:extLst>
          </p:cNvPr>
          <p:cNvSpPr>
            <a:spLocks noGrp="1"/>
          </p:cNvSpPr>
          <p:nvPr>
            <p:ph type="sldNum" sz="quarter" idx="12"/>
          </p:nvPr>
        </p:nvSpPr>
        <p:spPr/>
        <p:txBody>
          <a:bodyPr/>
          <a:lstStyle/>
          <a:p>
            <a:fld id="{B4D1619B-771E-4547-A2E5-BA7F1DB680AE}" type="slidenum">
              <a:rPr lang="de-AT" smtClean="0"/>
              <a:pPr/>
              <a:t>‹#›</a:t>
            </a:fld>
            <a:endParaRPr lang="de-AT" dirty="0"/>
          </a:p>
        </p:txBody>
      </p:sp>
    </p:spTree>
    <p:extLst>
      <p:ext uri="{BB962C8B-B14F-4D97-AF65-F5344CB8AC3E}">
        <p14:creationId xmlns:p14="http://schemas.microsoft.com/office/powerpoint/2010/main" val="64769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FD9D-299E-5145-BB9A-46B7F91ED759}"/>
              </a:ext>
            </a:extLst>
          </p:cNvPr>
          <p:cNvSpPr>
            <a:spLocks noGrp="1"/>
          </p:cNvSpPr>
          <p:nvPr>
            <p:ph type="dt" sz="half" idx="10"/>
          </p:nvPr>
        </p:nvSpPr>
        <p:spPr/>
        <p:txBody>
          <a:bodyPr/>
          <a:lstStyle/>
          <a:p>
            <a:r>
              <a:rPr lang="en-US"/>
              <a:t>June 3, 2021</a:t>
            </a:r>
            <a:endParaRPr lang="de-AT" dirty="0"/>
          </a:p>
        </p:txBody>
      </p:sp>
      <p:sp>
        <p:nvSpPr>
          <p:cNvPr id="3" name="Footer Placeholder 2">
            <a:extLst>
              <a:ext uri="{FF2B5EF4-FFF2-40B4-BE49-F238E27FC236}">
                <a16:creationId xmlns:a16="http://schemas.microsoft.com/office/drawing/2014/main" id="{DB11FC4A-3C4E-604E-B31F-52C87C86A1DC}"/>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4" name="Slide Number Placeholder 3">
            <a:extLst>
              <a:ext uri="{FF2B5EF4-FFF2-40B4-BE49-F238E27FC236}">
                <a16:creationId xmlns:a16="http://schemas.microsoft.com/office/drawing/2014/main" id="{30EDEF6C-8F3B-DE44-A98A-D51299D403B6}"/>
              </a:ext>
            </a:extLst>
          </p:cNvPr>
          <p:cNvSpPr>
            <a:spLocks noGrp="1"/>
          </p:cNvSpPr>
          <p:nvPr>
            <p:ph type="sldNum" sz="quarter" idx="12"/>
          </p:nvPr>
        </p:nvSpPr>
        <p:spPr/>
        <p:txBody>
          <a:bodyPr/>
          <a:lstStyle/>
          <a:p>
            <a:fld id="{FF25E065-A395-7048-9208-62E67D87C980}" type="slidenum">
              <a:rPr lang="de-AT" smtClean="0"/>
              <a:pPr/>
              <a:t>‹#›</a:t>
            </a:fld>
            <a:endParaRPr lang="de-AT" dirty="0"/>
          </a:p>
        </p:txBody>
      </p:sp>
    </p:spTree>
    <p:extLst>
      <p:ext uri="{BB962C8B-B14F-4D97-AF65-F5344CB8AC3E}">
        <p14:creationId xmlns:p14="http://schemas.microsoft.com/office/powerpoint/2010/main" val="1954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38A3-3D27-7243-A4E0-616C8D0A8F8B}"/>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Content Placeholder 2">
            <a:extLst>
              <a:ext uri="{FF2B5EF4-FFF2-40B4-BE49-F238E27FC236}">
                <a16:creationId xmlns:a16="http://schemas.microsoft.com/office/drawing/2014/main" id="{787333A4-45CD-8342-A220-5D8F80ED1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Text Placeholder 3">
            <a:extLst>
              <a:ext uri="{FF2B5EF4-FFF2-40B4-BE49-F238E27FC236}">
                <a16:creationId xmlns:a16="http://schemas.microsoft.com/office/drawing/2014/main" id="{AD11CF0F-DB17-F34B-8BC0-1A002447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09878-7665-104F-9042-D4EAFF128BA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3472AC9E-0358-D34D-A11B-649F01223D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6A11C531-99D8-D84A-9F31-20A32681BF30}"/>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5474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F93-41B1-D64E-8566-6368511BC904}"/>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Picture Placeholder 2">
            <a:extLst>
              <a:ext uri="{FF2B5EF4-FFF2-40B4-BE49-F238E27FC236}">
                <a16:creationId xmlns:a16="http://schemas.microsoft.com/office/drawing/2014/main" id="{9FB87830-D5D7-914F-A7CE-485268B70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98555AEF-3FD1-664E-8AA1-FD84689C7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C2383-43C7-6640-9A88-7312AC97D63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654618D2-889B-8C44-BFBA-00F3C0E171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8126629C-2D56-0345-80B5-1500B88C358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190249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4004-F493-A943-935C-3E5211EB10DD}"/>
              </a:ext>
            </a:extLst>
          </p:cNvPr>
          <p:cNvSpPr>
            <a:spLocks noGrp="1"/>
          </p:cNvSpPr>
          <p:nvPr>
            <p:ph type="title"/>
          </p:nvPr>
        </p:nvSpPr>
        <p:spPr>
          <a:xfrm>
            <a:off x="838200" y="723582"/>
            <a:ext cx="10515600" cy="967106"/>
          </a:xfrm>
          <a:prstGeom prst="rect">
            <a:avLst/>
          </a:prstGeom>
        </p:spPr>
        <p:txBody>
          <a:bodyPr vert="horz" lIns="91440" tIns="45720" rIns="91440" bIns="45720" rtlCol="0" anchor="ctr">
            <a:normAutofit/>
          </a:bodyPr>
          <a:lstStyle/>
          <a:p>
            <a:r>
              <a:rPr lang="en-GB"/>
              <a:t>Click to edit Master title style</a:t>
            </a:r>
            <a:endParaRPr lang="de-AT"/>
          </a:p>
        </p:txBody>
      </p:sp>
      <p:sp>
        <p:nvSpPr>
          <p:cNvPr id="3" name="Text Placeholder 2">
            <a:extLst>
              <a:ext uri="{FF2B5EF4-FFF2-40B4-BE49-F238E27FC236}">
                <a16:creationId xmlns:a16="http://schemas.microsoft.com/office/drawing/2014/main" id="{9C89D8AD-6304-A545-8708-2233B1DAC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AT" dirty="0"/>
          </a:p>
        </p:txBody>
      </p:sp>
      <p:sp>
        <p:nvSpPr>
          <p:cNvPr id="4" name="Date Placeholder 3">
            <a:extLst>
              <a:ext uri="{FF2B5EF4-FFF2-40B4-BE49-F238E27FC236}">
                <a16:creationId xmlns:a16="http://schemas.microsoft.com/office/drawing/2014/main" id="{819D263D-61D4-874A-99D0-C3245F469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3, 2021</a:t>
            </a:r>
            <a:endParaRPr lang="de-AT" dirty="0"/>
          </a:p>
        </p:txBody>
      </p:sp>
      <p:sp>
        <p:nvSpPr>
          <p:cNvPr id="5" name="Footer Placeholder 4">
            <a:extLst>
              <a:ext uri="{FF2B5EF4-FFF2-40B4-BE49-F238E27FC236}">
                <a16:creationId xmlns:a16="http://schemas.microsoft.com/office/drawing/2014/main" id="{FBFAD651-6330-A944-AF05-F55457871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Calibri" panose="020F0502020204030204" pitchFamily="34" charset="0"/>
                <a:cs typeface="Calibri" panose="020F0502020204030204" pitchFamily="34" charset="0"/>
              </a:defRPr>
            </a:lvl1p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0432A269-C290-B049-887D-EDAF680B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1568-FC6B-1541-8F84-5F21A74BFC9E}" type="slidenum">
              <a:rPr lang="de-AT" smtClean="0"/>
              <a:pPr/>
              <a:t>‹#›</a:t>
            </a:fld>
            <a:endParaRPr lang="de-AT" dirty="0"/>
          </a:p>
        </p:txBody>
      </p:sp>
      <p:pic>
        <p:nvPicPr>
          <p:cNvPr id="8" name="Grafik 3" descr="Logo, company name&#10;&#10;Description automatically generated">
            <a:extLst>
              <a:ext uri="{FF2B5EF4-FFF2-40B4-BE49-F238E27FC236}">
                <a16:creationId xmlns:a16="http://schemas.microsoft.com/office/drawing/2014/main" id="{5CA751FF-F387-E246-98ED-5B25D444E5F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361238" y="70197"/>
            <a:ext cx="921385" cy="546735"/>
          </a:xfrm>
          <a:prstGeom prst="rect">
            <a:avLst/>
          </a:prstGeom>
        </p:spPr>
      </p:pic>
      <p:pic>
        <p:nvPicPr>
          <p:cNvPr id="9" name="Grafik 2" descr="Ein Bild, das Text enthält.&#10;&#10;Automatisch generierte Beschreibung">
            <a:extLst>
              <a:ext uri="{FF2B5EF4-FFF2-40B4-BE49-F238E27FC236}">
                <a16:creationId xmlns:a16="http://schemas.microsoft.com/office/drawing/2014/main" id="{388BC5B0-F641-644D-86AA-69EF18E10E51}"/>
              </a:ext>
            </a:extLst>
          </p:cNvPr>
          <p:cNvPicPr/>
          <p:nvPr userDrawn="1"/>
        </p:nvPicPr>
        <p:blipFill rotWithShape="1">
          <a:blip r:embed="rId14">
            <a:extLst>
              <a:ext uri="{28A0092B-C50C-407E-A947-70E740481C1C}">
                <a14:useLocalDpi xmlns:a14="http://schemas.microsoft.com/office/drawing/2010/main" val="0"/>
              </a:ext>
            </a:extLst>
          </a:blip>
          <a:srcRect l="24620" b="-22"/>
          <a:stretch/>
        </p:blipFill>
        <p:spPr bwMode="auto">
          <a:xfrm>
            <a:off x="5282623" y="72737"/>
            <a:ext cx="1924685" cy="56134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3C5E66F8-7234-B846-8CA0-68D8DFC64179}"/>
              </a:ext>
            </a:extLst>
          </p:cNvPr>
          <p:cNvSpPr/>
          <p:nvPr userDrawn="1"/>
        </p:nvSpPr>
        <p:spPr>
          <a:xfrm>
            <a:off x="10287548" y="70197"/>
            <a:ext cx="1797287" cy="200055"/>
          </a:xfrm>
          <a:prstGeom prst="rect">
            <a:avLst/>
          </a:prstGeom>
        </p:spPr>
        <p:txBody>
          <a:bodyPr wrap="none">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Grant Agreement: 2019-1-AT-KA202-051218</a:t>
            </a:r>
            <a:endParaRPr lang="en-GB" sz="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13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2Lkb7OSRdG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o_NbDdBq0p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fLt54fpQ7h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AIRTKfVdEb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mLhLPIqixoQ" TargetMode="External"/><Relationship Id="rId2" Type="http://schemas.openxmlformats.org/officeDocument/2006/relationships/hyperlink" Target="https://www.youtube.com/watch?v=Yx3FWdynt-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44/lle16.2.62" TargetMode="External"/><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 Id="rId5" Type="http://schemas.openxmlformats.org/officeDocument/2006/relationships/hyperlink" Target="https://doi.org/10.1177/1362361311421775" TargetMode="External"/><Relationship Id="rId4" Type="http://schemas.openxmlformats.org/officeDocument/2006/relationships/hyperlink" Target="https://doi.org/10.1044/leader.FTR1.16012011.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3233/JVR-2010-0502" TargetMode="External"/><Relationship Id="rId2" Type="http://schemas.openxmlformats.org/officeDocument/2006/relationships/hyperlink" Target="https://doi.org/10.1177/1053451207310346" TargetMode="External"/><Relationship Id="rId1" Type="http://schemas.openxmlformats.org/officeDocument/2006/relationships/slideLayout" Target="../slideLayouts/slideLayout2.xml"/><Relationship Id="rId4" Type="http://schemas.openxmlformats.org/officeDocument/2006/relationships/hyperlink" Target="https://doi.org/10.1177/07067437120570050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leader.pubs.asha.org/doi/10.1044/leader.FTR4.18082013.np" TargetMode="External"/><Relationship Id="rId2" Type="http://schemas.openxmlformats.org/officeDocument/2006/relationships/hyperlink" Target="https://doi.org/10.1044/leader.FTR4.18082013.np"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hyperlink" Target="https://www.autism.org.uk/" TargetMode="External"/><Relationship Id="rId2" Type="http://schemas.openxmlformats.org/officeDocument/2006/relationships/hyperlink" Target="https://www.asha.org/practice-portal/clinical-topics/autism/#collapse_7" TargetMode="External"/><Relationship Id="rId1" Type="http://schemas.openxmlformats.org/officeDocument/2006/relationships/slideLayout" Target="../slideLayouts/slideLayout2.xml"/><Relationship Id="rId5" Type="http://schemas.openxmlformats.org/officeDocument/2006/relationships/hyperlink" Target="https://www.semel.ucla.edu/peers" TargetMode="External"/><Relationship Id="rId4" Type="http://schemas.openxmlformats.org/officeDocument/2006/relationships/hyperlink" Target="https://www.semel.ucla.edu/peers/resources/role-play-videos?page=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1</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Curriculum for the Training Course </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 Spectrum Disorder (ASD) Officer”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296467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10</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DAE3F3"/>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de-AT" sz="4000" b="1" dirty="0">
                <a:solidFill>
                  <a:schemeClr val="dk1"/>
                </a:solidFill>
                <a:latin typeface="Arial Narrow"/>
                <a:ea typeface="Arial Narrow"/>
                <a:cs typeface="Arial Narrow"/>
                <a:sym typeface="Arial Narrow"/>
              </a:rPr>
              <a:t>DEVELOP</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2560320" y="2971938"/>
            <a:ext cx="6914606" cy="3185561"/>
          </a:xfrm>
          <a:prstGeom prst="rect">
            <a:avLst/>
          </a:prstGeom>
          <a:solidFill>
            <a:srgbClr val="DAE3F3"/>
          </a:solidFill>
          <a:ln>
            <a:noFill/>
          </a:ln>
        </p:spPr>
        <p:txBody>
          <a:bodyPr spcFirstLastPara="1" wrap="square" lIns="121900" tIns="60933" rIns="121900" bIns="60933" anchor="ctr" anchorCtr="0">
            <a:noAutofit/>
          </a:bodyPr>
          <a:lstStyle/>
          <a:p>
            <a:pPr algn="ctr"/>
            <a:r>
              <a:rPr lang="en-US" sz="1600" dirty="0">
                <a:latin typeface="Arial Narrow" panose="020B0606020202030204" pitchFamily="34" charset="0"/>
              </a:rPr>
              <a:t>To understand the concept of communication- basics and importance, and the communication of a person with ASD</a:t>
            </a:r>
            <a:endParaRPr lang="pt-PT" sz="1600" dirty="0">
              <a:latin typeface="Arial Narrow" panose="020B0606020202030204" pitchFamily="34" charset="0"/>
            </a:endParaRPr>
          </a:p>
          <a:p>
            <a:pPr algn="ctr"/>
            <a:r>
              <a:rPr lang="en-US" sz="1600" dirty="0">
                <a:latin typeface="Arial Narrow" panose="020B0606020202030204" pitchFamily="34" charset="0"/>
              </a:rPr>
              <a:t>To understand the concept of social communication issues experienced by individuals with ASD </a:t>
            </a:r>
            <a:endParaRPr lang="pt-PT" sz="1600" dirty="0">
              <a:latin typeface="Arial Narrow" panose="020B0606020202030204" pitchFamily="34" charset="0"/>
            </a:endParaRPr>
          </a:p>
          <a:p>
            <a:pPr lvl="0" algn="ctr"/>
            <a:r>
              <a:rPr lang="en-US" sz="1600" i="1" dirty="0">
                <a:latin typeface="Arial Narrow" panose="020B0606020202030204" pitchFamily="34" charset="0"/>
              </a:rPr>
              <a:t>Activity: Watch &amp; Reflect 4.1.2.; Activity: Think &amp; Reflect 4.1.3.; Activity: Read &amp; Reflect 4.1.4; Activity: Read &amp; Reflect 4.1.4. (Cont.)</a:t>
            </a:r>
            <a:r>
              <a:rPr lang="pt-PT" sz="1600" i="1" dirty="0">
                <a:latin typeface="Arial Narrow" panose="020B0606020202030204" pitchFamily="34" charset="0"/>
              </a:rPr>
              <a:t>; </a:t>
            </a:r>
            <a:r>
              <a:rPr lang="en-US" sz="1600" i="1" dirty="0">
                <a:latin typeface="Arial Narrow" panose="020B0606020202030204" pitchFamily="34" charset="0"/>
              </a:rPr>
              <a:t>Activity: Watch &amp; Reflect 4.1.5.</a:t>
            </a:r>
            <a:r>
              <a:rPr lang="pt-PT" sz="1600" i="1" dirty="0">
                <a:latin typeface="Arial Narrow" panose="020B0606020202030204" pitchFamily="34" charset="0"/>
              </a:rPr>
              <a:t>; </a:t>
            </a:r>
            <a:r>
              <a:rPr lang="en-US" sz="1600" i="1" dirty="0">
                <a:latin typeface="Arial Narrow" panose="020B0606020202030204" pitchFamily="34" charset="0"/>
              </a:rPr>
              <a:t>Activity: Think &amp; Reflect 4.1.6. Social communication </a:t>
            </a:r>
            <a:endParaRPr lang="pt-PT" sz="1600" i="1" dirty="0">
              <a:latin typeface="Arial Narrow" panose="020B0606020202030204" pitchFamily="34" charset="0"/>
            </a:endParaRPr>
          </a:p>
          <a:p>
            <a:pPr algn="ctr"/>
            <a:endParaRPr lang="en-US" sz="1600" dirty="0">
              <a:latin typeface="Arial Narrow" panose="020B0606020202030204" pitchFamily="34" charset="0"/>
            </a:endParaRPr>
          </a:p>
          <a:p>
            <a:pPr algn="ctr"/>
            <a:r>
              <a:rPr lang="en-US" sz="1600" dirty="0">
                <a:latin typeface="Arial Narrow" panose="020B0606020202030204" pitchFamily="34" charset="0"/>
              </a:rPr>
              <a:t>To understand the concepts of interaction and social skills</a:t>
            </a:r>
            <a:endParaRPr lang="pt-PT" sz="1600" dirty="0">
              <a:latin typeface="Arial Narrow" panose="020B0606020202030204" pitchFamily="34" charset="0"/>
            </a:endParaRPr>
          </a:p>
          <a:p>
            <a:pPr lvl="0" algn="ctr"/>
            <a:r>
              <a:rPr lang="en-US" sz="1600" i="1" dirty="0">
                <a:latin typeface="Arial Narrow" panose="020B0606020202030204" pitchFamily="34" charset="0"/>
              </a:rPr>
              <a:t>Activity: Read &amp; Reflect 4.2.1. Interaction and social skills</a:t>
            </a:r>
            <a:r>
              <a:rPr lang="pt-PT" sz="1600" i="1" dirty="0">
                <a:latin typeface="Arial Narrow" panose="020B0606020202030204" pitchFamily="34" charset="0"/>
              </a:rPr>
              <a:t>; </a:t>
            </a:r>
            <a:r>
              <a:rPr lang="en-US" sz="1600" i="1" dirty="0">
                <a:latin typeface="Arial Narrow" panose="020B0606020202030204" pitchFamily="34" charset="0"/>
              </a:rPr>
              <a:t>Activity: Watch &amp; Reflect 4.2. Interaction and social skills</a:t>
            </a:r>
            <a:r>
              <a:rPr lang="pt-PT" sz="1600" i="1" dirty="0">
                <a:latin typeface="Arial Narrow" panose="020B0606020202030204" pitchFamily="34" charset="0"/>
              </a:rPr>
              <a:t>; </a:t>
            </a:r>
            <a:r>
              <a:rPr lang="en-US" sz="1600" i="1" dirty="0">
                <a:latin typeface="Arial Narrow" panose="020B0606020202030204" pitchFamily="34" charset="0"/>
              </a:rPr>
              <a:t>Activity: Watch &amp; Reflect 4.1.- 4.2.; Activity: Watch &amp; Reflect 4.1.- 4.2. (</a:t>
            </a:r>
            <a:r>
              <a:rPr lang="en-US" sz="1600" i="1" dirty="0" err="1">
                <a:latin typeface="Arial Narrow" panose="020B0606020202030204" pitchFamily="34" charset="0"/>
              </a:rPr>
              <a:t>Cont</a:t>
            </a:r>
            <a:r>
              <a:rPr lang="en-US" sz="1600" i="1" dirty="0">
                <a:latin typeface="Arial Narrow" panose="020B0606020202030204" pitchFamily="34" charset="0"/>
              </a:rPr>
              <a:t>); Activity: Think &amp; Reflect 4.1.- 4.2.; Activity:  Final Discussion 4.1.- 4.2.</a:t>
            </a:r>
            <a:endParaRPr lang="pt-PT" sz="1600" i="1" dirty="0">
              <a:latin typeface="Arial Narrow" panose="020B0606020202030204" pitchFamily="34" charset="0"/>
            </a:endParaRPr>
          </a:p>
        </p:txBody>
      </p:sp>
    </p:spTree>
    <p:extLst>
      <p:ext uri="{BB962C8B-B14F-4D97-AF65-F5344CB8AC3E}">
        <p14:creationId xmlns:p14="http://schemas.microsoft.com/office/powerpoint/2010/main" val="81669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a:latin typeface="Arial Narrow" panose="020B0606020202030204" pitchFamily="34" charset="0"/>
              </a:rPr>
              <a:t>Activity: Watch &amp; Reflect 4.1.2.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defTabSz="685800"/>
            <a:r>
              <a:rPr lang="pt-PT" sz="2800" b="1" dirty="0" err="1"/>
              <a:t>What</a:t>
            </a:r>
            <a:r>
              <a:rPr lang="pt-PT" sz="2800" b="1" dirty="0"/>
              <a:t> </a:t>
            </a:r>
            <a:r>
              <a:rPr lang="pt-PT" sz="2800" b="1" dirty="0" err="1"/>
              <a:t>is</a:t>
            </a:r>
            <a:r>
              <a:rPr lang="pt-PT" sz="2800" b="1" dirty="0"/>
              <a:t> </a:t>
            </a:r>
            <a:r>
              <a:rPr lang="pt-PT" sz="2800" b="1" dirty="0" err="1"/>
              <a:t>communication</a:t>
            </a:r>
            <a:r>
              <a:rPr lang="pt-PT" sz="2800" b="1" dirty="0"/>
              <a:t>? </a:t>
            </a:r>
            <a:r>
              <a:rPr lang="en-US" sz="2800" b="1" dirty="0"/>
              <a:t>Communication- </a:t>
            </a:r>
            <a:r>
              <a:rPr lang="pt-PT" sz="2800" b="1" dirty="0"/>
              <a:t>Basics </a:t>
            </a:r>
            <a:r>
              <a:rPr lang="pt-PT" sz="2800" b="1" dirty="0" err="1"/>
              <a:t>and</a:t>
            </a:r>
            <a:r>
              <a:rPr lang="pt-PT" sz="2800" b="1" dirty="0"/>
              <a:t> </a:t>
            </a:r>
            <a:r>
              <a:rPr lang="pt-PT" sz="2800" b="1" dirty="0" err="1"/>
              <a:t>Importance</a:t>
            </a:r>
            <a:r>
              <a:rPr lang="pt-PT" sz="2800" b="1" dirty="0"/>
              <a:t>-</a:t>
            </a:r>
          </a:p>
          <a:p>
            <a:pPr algn="ctr" defTabSz="685800"/>
            <a:r>
              <a:rPr lang="pt-PT" sz="2800" dirty="0" err="1"/>
              <a:t>Watch</a:t>
            </a:r>
            <a:r>
              <a:rPr lang="pt-PT" sz="2800" dirty="0"/>
              <a:t> </a:t>
            </a:r>
            <a:r>
              <a:rPr lang="pt-PT" sz="2800" dirty="0" err="1"/>
              <a:t>this</a:t>
            </a:r>
            <a:r>
              <a:rPr lang="pt-PT" sz="2800" dirty="0"/>
              <a:t> short vídeo (6:11m): </a:t>
            </a:r>
            <a:endParaRPr lang="en-US" sz="2800" dirty="0"/>
          </a:p>
          <a:p>
            <a:pPr algn="ctr" defTabSz="685800"/>
            <a:r>
              <a:rPr lang="en-US" sz="3200" i="1" dirty="0">
                <a:latin typeface="Arial Narrow" panose="020B0606020202030204" pitchFamily="34" charset="0"/>
                <a:hlinkClick r:id="rId2"/>
              </a:rPr>
              <a:t>(https://www.youtube.com/watch?v=2Lkb7OSRdGE</a:t>
            </a:r>
            <a:r>
              <a:rPr lang="en-US" sz="3200" i="1" dirty="0">
                <a:latin typeface="Arial Narrow" panose="020B0606020202030204" pitchFamily="34" charset="0"/>
              </a:rPr>
              <a:t>)</a:t>
            </a:r>
          </a:p>
        </p:txBody>
      </p:sp>
    </p:spTree>
    <p:extLst>
      <p:ext uri="{BB962C8B-B14F-4D97-AF65-F5344CB8AC3E}">
        <p14:creationId xmlns:p14="http://schemas.microsoft.com/office/powerpoint/2010/main" val="117403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a:latin typeface="Arial Narrow" panose="020B0606020202030204" pitchFamily="34" charset="0"/>
              </a:rPr>
              <a:t>Activity: Watch &amp; Reflect 4.1.3.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US" sz="2400" b="1" dirty="0">
                <a:latin typeface="Arial Narrow" panose="020B0606020202030204" pitchFamily="34" charset="0"/>
              </a:rPr>
              <a:t>Understanding the communication of a person with ASD </a:t>
            </a:r>
          </a:p>
          <a:p>
            <a:pPr marL="342900" indent="-342900">
              <a:buFont typeface="Arial" panose="020B0604020202020204" pitchFamily="34" charset="0"/>
              <a:buChar char="•"/>
            </a:pPr>
            <a:r>
              <a:rPr lang="en-US" sz="2400" b="1" dirty="0">
                <a:latin typeface="Arial Narrow" panose="020B0606020202030204" pitchFamily="34" charset="0"/>
              </a:rPr>
              <a:t>Communication</a:t>
            </a:r>
            <a:r>
              <a:rPr lang="en-US" sz="2400" dirty="0">
                <a:latin typeface="Arial Narrow" panose="020B0606020202030204" pitchFamily="34" charset="0"/>
              </a:rPr>
              <a:t> happens when one person sends a message to another person. This can be </a:t>
            </a:r>
            <a:r>
              <a:rPr lang="en-US" sz="2400" b="1" dirty="0">
                <a:latin typeface="Arial Narrow" panose="020B0606020202030204" pitchFamily="34" charset="0"/>
              </a:rPr>
              <a:t>verbally or non-verbally</a:t>
            </a:r>
            <a:r>
              <a:rPr lang="en-US" sz="2400" dirty="0">
                <a:latin typeface="Arial Narrow" panose="020B0606020202030204" pitchFamily="34" charset="0"/>
              </a:rPr>
              <a:t>. </a:t>
            </a:r>
          </a:p>
          <a:p>
            <a:pPr marL="342900" indent="-342900">
              <a:buFont typeface="Arial" panose="020B0604020202020204" pitchFamily="34" charset="0"/>
              <a:buChar char="•"/>
            </a:pPr>
            <a:r>
              <a:rPr lang="en-US" sz="2400" b="1" dirty="0">
                <a:latin typeface="Arial Narrow" panose="020B0606020202030204" pitchFamily="34" charset="0"/>
              </a:rPr>
              <a:t>Interaction</a:t>
            </a:r>
            <a:r>
              <a:rPr lang="en-US" sz="2400" dirty="0">
                <a:latin typeface="Arial Narrow" panose="020B0606020202030204" pitchFamily="34" charset="0"/>
              </a:rPr>
              <a:t> happens when two people respond to one another - two-way communication.  </a:t>
            </a:r>
          </a:p>
          <a:p>
            <a:endParaRPr lang="en-US" sz="2400" b="1" u="sng" dirty="0">
              <a:latin typeface="Arial Narrow" panose="020B0606020202030204" pitchFamily="34" charset="0"/>
            </a:endParaRPr>
          </a:p>
          <a:p>
            <a:r>
              <a:rPr lang="en-US" sz="2400" b="1" u="sng" dirty="0">
                <a:latin typeface="Arial Narrow" panose="020B0606020202030204" pitchFamily="34" charset="0"/>
              </a:rPr>
              <a:t>Most  people with ASD experience difficulty with</a:t>
            </a:r>
            <a:r>
              <a:rPr lang="en-US" sz="2400" dirty="0">
                <a:latin typeface="Arial Narrow" panose="020B0606020202030204" pitchFamily="34" charset="0"/>
              </a:rPr>
              <a:t>:  </a:t>
            </a:r>
          </a:p>
          <a:p>
            <a:pPr marL="342900" indent="-342900">
              <a:buFont typeface="Arial" panose="020B0604020202020204" pitchFamily="34" charset="0"/>
              <a:buChar char="•"/>
            </a:pPr>
            <a:r>
              <a:rPr lang="en-US" sz="2400" dirty="0">
                <a:latin typeface="Arial Narrow" panose="020B0606020202030204" pitchFamily="34" charset="0"/>
              </a:rPr>
              <a:t>interacting with others</a:t>
            </a:r>
          </a:p>
          <a:p>
            <a:pPr marL="342900" indent="-342900">
              <a:buFont typeface="Arial" panose="020B0604020202020204" pitchFamily="34" charset="0"/>
              <a:buChar char="•"/>
            </a:pPr>
            <a:r>
              <a:rPr lang="en-US" sz="2400" dirty="0">
                <a:latin typeface="Arial Narrow" panose="020B0606020202030204" pitchFamily="34" charset="0"/>
              </a:rPr>
              <a:t>initiating interactions, responding to others, or using interaction to show people things or to be sociable understanding and relating to other people, taking part in everyday family, work and social life. </a:t>
            </a:r>
          </a:p>
        </p:txBody>
      </p:sp>
    </p:spTree>
    <p:extLst>
      <p:ext uri="{BB962C8B-B14F-4D97-AF65-F5344CB8AC3E}">
        <p14:creationId xmlns:p14="http://schemas.microsoft.com/office/powerpoint/2010/main" val="54134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a:latin typeface="Arial Narrow" panose="020B0606020202030204" pitchFamily="34" charset="0"/>
              </a:rPr>
              <a:t>Activity: Watch &amp; Reflect 4.1.4.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ctr">
              <a:buClr>
                <a:srgbClr val="C00000"/>
              </a:buClr>
            </a:pPr>
            <a:r>
              <a:rPr lang="en-US" sz="2000" b="1" dirty="0">
                <a:latin typeface="Arial" panose="020B0604020202020204" pitchFamily="34" charset="0"/>
                <a:cs typeface="Arial" panose="020B0604020202020204" pitchFamily="34" charset="0"/>
              </a:rPr>
              <a:t>Social Communication</a:t>
            </a:r>
            <a:r>
              <a:rPr lang="en-US" sz="2000" dirty="0">
                <a:latin typeface="Arial" panose="020B0604020202020204" pitchFamily="34" charset="0"/>
                <a:cs typeface="Arial" panose="020B0604020202020204" pitchFamily="34" charset="0"/>
              </a:rPr>
              <a:t> refers to language that is used in </a:t>
            </a:r>
            <a:r>
              <a:rPr lang="en-US" sz="2000" b="1" dirty="0">
                <a:latin typeface="Arial" panose="020B0604020202020204" pitchFamily="34" charset="0"/>
                <a:cs typeface="Arial" panose="020B0604020202020204" pitchFamily="34" charset="0"/>
              </a:rPr>
              <a:t>social</a:t>
            </a:r>
            <a:r>
              <a:rPr lang="en-US" sz="2000" dirty="0">
                <a:latin typeface="Arial" panose="020B0604020202020204" pitchFamily="34" charset="0"/>
                <a:cs typeface="Arial" panose="020B0604020202020204" pitchFamily="34" charset="0"/>
              </a:rPr>
              <a:t> situations. This refers to a person´s ability to use language to interact with others in a variety of situations (Greene &amp; Burleson, 2003). </a:t>
            </a:r>
          </a:p>
          <a:p>
            <a:pPr algn="ctr">
              <a:buClr>
                <a:srgbClr val="C00000"/>
              </a:buClr>
            </a:pPr>
            <a:endParaRPr lang="en-US" sz="24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Why is social communication</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important</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Social communication</a:t>
            </a:r>
            <a:r>
              <a:rPr lang="en-US" sz="2000" dirty="0">
                <a:latin typeface="Arial" panose="020B0604020202020204" pitchFamily="34" charset="0"/>
                <a:cs typeface="Arial" panose="020B0604020202020204" pitchFamily="34" charset="0"/>
              </a:rPr>
              <a:t> (pragmatics) is </a:t>
            </a:r>
            <a:r>
              <a:rPr lang="en-US" sz="2000" b="1" dirty="0">
                <a:latin typeface="Arial" panose="020B0604020202020204" pitchFamily="34" charset="0"/>
                <a:cs typeface="Arial" panose="020B0604020202020204" pitchFamily="34" charset="0"/>
              </a:rPr>
              <a:t>important</a:t>
            </a:r>
            <a:r>
              <a:rPr lang="en-US" sz="2000" dirty="0">
                <a:latin typeface="Arial" panose="020B0604020202020204" pitchFamily="34" charset="0"/>
                <a:cs typeface="Arial" panose="020B0604020202020204" pitchFamily="34" charset="0"/>
              </a:rPr>
              <a:t> in order to be able to build </a:t>
            </a:r>
            <a:r>
              <a:rPr lang="en-US" sz="2000" b="1" dirty="0">
                <a:latin typeface="Arial" panose="020B0604020202020204" pitchFamily="34" charset="0"/>
                <a:cs typeface="Arial" panose="020B0604020202020204" pitchFamily="34" charset="0"/>
              </a:rPr>
              <a:t>social</a:t>
            </a:r>
            <a:r>
              <a:rPr lang="en-US" sz="2000" dirty="0">
                <a:latin typeface="Arial" panose="020B0604020202020204" pitchFamily="34" charset="0"/>
                <a:cs typeface="Arial" panose="020B0604020202020204" pitchFamily="34" charset="0"/>
              </a:rPr>
              <a:t> relationships with other people, as many curriculum based activities rely on working in groups and </a:t>
            </a:r>
            <a:r>
              <a:rPr lang="en-US" sz="2000" b="1" dirty="0">
                <a:latin typeface="Arial" panose="020B0604020202020204" pitchFamily="34" charset="0"/>
                <a:cs typeface="Arial" panose="020B0604020202020204" pitchFamily="34" charset="0"/>
              </a:rPr>
              <a:t>communication</a:t>
            </a:r>
            <a:r>
              <a:rPr lang="en-US" sz="2000" dirty="0">
                <a:latin typeface="Arial" panose="020B0604020202020204" pitchFamily="34" charset="0"/>
                <a:cs typeface="Arial" panose="020B0604020202020204" pitchFamily="34" charset="0"/>
              </a:rPr>
              <a:t> between peers (ASHA, 2021).</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What are the </a:t>
            </a:r>
            <a:r>
              <a:rPr lang="en-US" sz="2000" b="1" dirty="0">
                <a:latin typeface="Arial" panose="020B0604020202020204" pitchFamily="34" charset="0"/>
                <a:cs typeface="Arial" panose="020B0604020202020204" pitchFamily="34" charset="0"/>
              </a:rPr>
              <a:t>features</a:t>
            </a:r>
            <a:r>
              <a:rPr lang="en-US" sz="2000" dirty="0">
                <a:latin typeface="Arial" panose="020B0604020202020204" pitchFamily="34" charset="0"/>
                <a:cs typeface="Arial" panose="020B0604020202020204" pitchFamily="34" charset="0"/>
              </a:rPr>
              <a:t> of social communication?</a:t>
            </a:r>
            <a:endParaRPr lang="en-US" sz="2400" dirty="0">
              <a:latin typeface="Arial" panose="020B0604020202020204" pitchFamily="34" charset="0"/>
              <a:cs typeface="Arial" panose="020B0604020202020204" pitchFamily="34" charset="0"/>
            </a:endParaRPr>
          </a:p>
          <a:p>
            <a:pPr marL="342900" indent="-342900" algn="just">
              <a:spcAft>
                <a:spcPts val="1200"/>
              </a:spcAft>
              <a:buClr>
                <a:schemeClr val="tx1"/>
              </a:buClr>
              <a:buSzPct val="102000"/>
              <a:buFont typeface="Arial" panose="020B0604020202020204" pitchFamily="34" charset="0"/>
              <a:buChar char="•"/>
            </a:pPr>
            <a:r>
              <a:rPr lang="en-US" b="1" dirty="0">
                <a:latin typeface="Arial" panose="020B0604020202020204" pitchFamily="34" charset="0"/>
                <a:cs typeface="Arial" panose="020B0604020202020204" pitchFamily="34" charset="0"/>
              </a:rPr>
              <a:t>Social communication</a:t>
            </a:r>
            <a:r>
              <a:rPr lang="en-US" dirty="0">
                <a:latin typeface="Arial" panose="020B0604020202020204" pitchFamily="34" charset="0"/>
                <a:cs typeface="Arial" panose="020B0604020202020204" pitchFamily="34" charset="0"/>
              </a:rPr>
              <a:t> skills include the ability to vary </a:t>
            </a:r>
            <a:r>
              <a:rPr lang="en-US" b="1" dirty="0">
                <a:latin typeface="Arial" panose="020B0604020202020204" pitchFamily="34" charset="0"/>
                <a:cs typeface="Arial" panose="020B0604020202020204" pitchFamily="34" charset="0"/>
              </a:rPr>
              <a:t>speech style</a:t>
            </a:r>
            <a:r>
              <a:rPr lang="en-US" dirty="0">
                <a:latin typeface="Arial" panose="020B0604020202020204" pitchFamily="34" charset="0"/>
                <a:cs typeface="Arial" panose="020B0604020202020204" pitchFamily="34" charset="0"/>
              </a:rPr>
              <a:t>, take the </a:t>
            </a:r>
            <a:r>
              <a:rPr lang="en-US" b="1" dirty="0">
                <a:latin typeface="Arial" panose="020B0604020202020204" pitchFamily="34" charset="0"/>
                <a:cs typeface="Arial" panose="020B0604020202020204" pitchFamily="34" charset="0"/>
              </a:rPr>
              <a:t>perspective of others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understand and appropriately use the rules for verbal and nonverbal</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communication</a:t>
            </a:r>
            <a:r>
              <a:rPr lang="en-US" dirty="0">
                <a:latin typeface="Arial" panose="020B0604020202020204" pitchFamily="34" charset="0"/>
                <a:cs typeface="Arial" panose="020B0604020202020204" pitchFamily="34" charset="0"/>
              </a:rPr>
              <a:t>, and use the structural </a:t>
            </a:r>
            <a:r>
              <a:rPr lang="en-US" b="1" dirty="0">
                <a:latin typeface="Arial" panose="020B0604020202020204" pitchFamily="34" charset="0"/>
                <a:cs typeface="Arial" panose="020B0604020202020204" pitchFamily="34" charset="0"/>
              </a:rPr>
              <a:t>aspects</a:t>
            </a:r>
            <a:r>
              <a:rPr lang="en-US" dirty="0">
                <a:latin typeface="Arial" panose="020B0604020202020204" pitchFamily="34" charset="0"/>
                <a:cs typeface="Arial" panose="020B0604020202020204" pitchFamily="34" charset="0"/>
              </a:rPr>
              <a:t> of language (e.g., vocabulary, syntax, and phonology) to accomplish these goals (ASHA, 2021).</a:t>
            </a:r>
            <a:endParaRPr lang="en-US" sz="2400" dirty="0">
              <a:latin typeface="Arial" panose="020B0604020202020204" pitchFamily="34" charset="0"/>
              <a:cs typeface="Arial" panose="020B0604020202020204" pitchFamily="34" charset="0"/>
            </a:endParaRPr>
          </a:p>
          <a:p>
            <a:pPr algn="just">
              <a:spcAft>
                <a:spcPts val="1200"/>
              </a:spcAft>
              <a:buClr>
                <a:schemeClr val="accent5">
                  <a:lumMod val="50000"/>
                </a:schemeClr>
              </a:buClr>
              <a:buSzPct val="102000"/>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784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772401"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a:latin typeface="Arial Narrow" panose="020B0606020202030204" pitchFamily="34" charset="0"/>
              </a:rPr>
              <a:t>Activity: Watch &amp; Reflect 4.1.4. (Cont.)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just">
              <a:spcAft>
                <a:spcPts val="1200"/>
              </a:spcAft>
              <a:buClr>
                <a:schemeClr val="accent2">
                  <a:lumMod val="75000"/>
                </a:schemeClr>
              </a:buClr>
              <a:buSzPct val="102000"/>
            </a:pPr>
            <a:r>
              <a:rPr lang="en-US" sz="2800" dirty="0">
                <a:latin typeface="Arial Narrow" panose="020B0606020202030204" pitchFamily="34" charset="0"/>
              </a:rPr>
              <a:t>Social communication deficits are present in people with ASD in various ways and can include impairments in joint attention and social reciprocity as well as challenges using </a:t>
            </a:r>
            <a:r>
              <a:rPr lang="en-US" sz="2800" b="1" dirty="0">
                <a:latin typeface="Arial Narrow" panose="020B0606020202030204" pitchFamily="34" charset="0"/>
              </a:rPr>
              <a:t>verbal</a:t>
            </a:r>
            <a:r>
              <a:rPr lang="en-US" sz="2800" dirty="0">
                <a:latin typeface="Arial Narrow" panose="020B0606020202030204" pitchFamily="34" charset="0"/>
              </a:rPr>
              <a:t> and </a:t>
            </a:r>
            <a:r>
              <a:rPr lang="en-US" sz="2800" b="1" dirty="0">
                <a:latin typeface="Arial Narrow" panose="020B0606020202030204" pitchFamily="34" charset="0"/>
              </a:rPr>
              <a:t>nonverbal</a:t>
            </a:r>
            <a:r>
              <a:rPr lang="en-US" sz="2800" dirty="0">
                <a:latin typeface="Arial Narrow" panose="020B0606020202030204" pitchFamily="34" charset="0"/>
              </a:rPr>
              <a:t> communication behaviors for social interaction (ASHA, 2021).</a:t>
            </a:r>
          </a:p>
          <a:p>
            <a:pPr algn="just">
              <a:spcAft>
                <a:spcPts val="1200"/>
              </a:spcAft>
              <a:buClr>
                <a:schemeClr val="accent2">
                  <a:lumMod val="75000"/>
                </a:schemeClr>
              </a:buClr>
              <a:buSzPct val="102000"/>
            </a:pPr>
            <a:r>
              <a:rPr lang="en-US" sz="2800" dirty="0">
                <a:latin typeface="Arial Narrow" panose="020B0606020202030204" pitchFamily="34" charset="0"/>
              </a:rPr>
              <a:t>Have a quick read of the Worksheet 2. 4.1- Components of social communication (5 min.)</a:t>
            </a:r>
          </a:p>
          <a:p>
            <a:pPr algn="just">
              <a:spcAft>
                <a:spcPts val="1200"/>
              </a:spcAft>
              <a:buClr>
                <a:schemeClr val="accent2">
                  <a:lumMod val="75000"/>
                </a:schemeClr>
              </a:buClr>
              <a:buSzPct val="102000"/>
            </a:pPr>
            <a:r>
              <a:rPr lang="en-US" sz="2800" dirty="0">
                <a:latin typeface="Arial Narrow" panose="020B0606020202030204" pitchFamily="34" charset="0"/>
              </a:rPr>
              <a:t> </a:t>
            </a:r>
            <a:r>
              <a:rPr lang="en-US" sz="2800" u="sng" dirty="0">
                <a:latin typeface="Arial Narrow" panose="020B0606020202030204" pitchFamily="34" charset="0"/>
              </a:rPr>
              <a:t>Read more at</a:t>
            </a:r>
            <a:r>
              <a:rPr lang="en-US" sz="2800" dirty="0">
                <a:latin typeface="Arial Narrow" panose="020B0606020202030204" pitchFamily="34" charset="0"/>
              </a:rPr>
              <a:t>:</a:t>
            </a:r>
          </a:p>
          <a:p>
            <a:pPr algn="just">
              <a:spcAft>
                <a:spcPts val="1200"/>
              </a:spcAft>
              <a:buClr>
                <a:schemeClr val="accent2">
                  <a:lumMod val="75000"/>
                </a:schemeClr>
              </a:buClr>
              <a:buSzPct val="102000"/>
            </a:pPr>
            <a:r>
              <a:rPr lang="en-US" sz="2800" dirty="0">
                <a:latin typeface="Arial Narrow" panose="020B0606020202030204" pitchFamily="34" charset="0"/>
                <a:hlinkClick r:id="rId2"/>
              </a:rPr>
              <a:t>https://www.asha.org/practice-portal/clinical-topics/autism/#collapse_6</a:t>
            </a:r>
            <a:endParaRPr lang="en-US" sz="2800" dirty="0">
              <a:latin typeface="Arial Narrow" panose="020B0606020202030204" pitchFamily="34" charset="0"/>
            </a:endParaRPr>
          </a:p>
        </p:txBody>
      </p:sp>
    </p:spTree>
    <p:extLst>
      <p:ext uri="{BB962C8B-B14F-4D97-AF65-F5344CB8AC3E}">
        <p14:creationId xmlns:p14="http://schemas.microsoft.com/office/powerpoint/2010/main" val="2880450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337664"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a:latin typeface="Arial Narrow" panose="020B0606020202030204" pitchFamily="34" charset="0"/>
              </a:rPr>
              <a:t>Activity: Watch &amp; Reflect 4.1.5.</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spcAft>
                <a:spcPts val="1200"/>
              </a:spcAft>
              <a:buClr>
                <a:schemeClr val="accent2">
                  <a:lumMod val="75000"/>
                </a:schemeClr>
              </a:buClr>
              <a:buSzPct val="102000"/>
            </a:pPr>
            <a:r>
              <a:rPr lang="en-US" sz="2800" dirty="0">
                <a:solidFill>
                  <a:prstClr val="black"/>
                </a:solidFill>
                <a:latin typeface="Arial Narrow" panose="020B0606020202030204" pitchFamily="34" charset="0"/>
              </a:rPr>
              <a:t>Communication differences and challenges experienced by people with ASD </a:t>
            </a:r>
            <a:r>
              <a:rPr lang="en-US" sz="2400" dirty="0"/>
              <a:t>(</a:t>
            </a:r>
            <a:r>
              <a:rPr lang="en-US" sz="2400" dirty="0">
                <a:hlinkClick r:id="rId2"/>
              </a:rPr>
              <a:t>https://www.youtube.com/watch?v=o_NbDdBq0pU</a:t>
            </a:r>
            <a:r>
              <a:rPr lang="en-US" sz="2400" dirty="0"/>
              <a:t>)</a:t>
            </a:r>
          </a:p>
          <a:p>
            <a:pPr>
              <a:spcAft>
                <a:spcPts val="1200"/>
              </a:spcAft>
              <a:buClr>
                <a:schemeClr val="accent2">
                  <a:lumMod val="75000"/>
                </a:schemeClr>
              </a:buClr>
              <a:buSzPct val="102000"/>
            </a:pPr>
            <a:r>
              <a:rPr lang="en-US" sz="2400" dirty="0">
                <a:solidFill>
                  <a:prstClr val="black"/>
                </a:solidFill>
                <a:latin typeface="Arial Narrow" panose="020B0606020202030204" pitchFamily="34" charset="0"/>
              </a:rPr>
              <a:t>Watch this short video (1:38min.) and take notes of the noticed behaviors.</a:t>
            </a:r>
          </a:p>
        </p:txBody>
      </p:sp>
    </p:spTree>
    <p:extLst>
      <p:ext uri="{BB962C8B-B14F-4D97-AF65-F5344CB8AC3E}">
        <p14:creationId xmlns:p14="http://schemas.microsoft.com/office/powerpoint/2010/main" val="247399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a:latin typeface="Arial Narrow" panose="020B0606020202030204" pitchFamily="34" charset="0"/>
              </a:rPr>
              <a:t>Activity: Think &amp; Reflect 4.1.6. Social communication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n-US" sz="2800" b="1" dirty="0">
                <a:latin typeface="Arial Narrow" panose="020B0606020202030204" pitchFamily="34" charset="0"/>
              </a:rPr>
              <a:t>Questions/Discussion Topics:</a:t>
            </a:r>
          </a:p>
          <a:p>
            <a:endParaRPr lang="pt-PT" sz="2800" dirty="0">
              <a:latin typeface="Arial Narrow" panose="020B0606020202030204" pitchFamily="34" charset="0"/>
            </a:endParaRPr>
          </a:p>
          <a:p>
            <a:pPr marL="342900" indent="-342900">
              <a:buAutoNum type="arabicPeriod"/>
            </a:pPr>
            <a:r>
              <a:rPr lang="en-US" sz="2800" dirty="0">
                <a:latin typeface="Arial Narrow" panose="020B0606020202030204" pitchFamily="34" charset="0"/>
              </a:rPr>
              <a:t>Explain some of the communication differences and challenges experienced by people with ASD watched in the previous video.</a:t>
            </a:r>
          </a:p>
          <a:p>
            <a:pPr marL="342900" indent="-342900">
              <a:buAutoNum type="arabicPeriod"/>
            </a:pPr>
            <a:r>
              <a:rPr lang="en-US" sz="2800" dirty="0">
                <a:latin typeface="Arial Narrow" panose="020B0606020202030204" pitchFamily="34" charset="0"/>
              </a:rPr>
              <a:t>What do you feel about it? </a:t>
            </a:r>
          </a:p>
          <a:p>
            <a:pPr marL="342900" indent="-342900">
              <a:buAutoNum type="arabicPeriod"/>
            </a:pPr>
            <a:r>
              <a:rPr lang="en-US" sz="2800" dirty="0">
                <a:latin typeface="Arial Narrow" panose="020B0606020202030204" pitchFamily="34" charset="0"/>
              </a:rPr>
              <a:t>Have you ever thought about these communication difficulties?</a:t>
            </a:r>
          </a:p>
          <a:p>
            <a:endParaRPr lang="en-U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418655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4"/>
            <a:ext cx="12192000" cy="2616101"/>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de-AT" sz="2800" b="1" dirty="0">
                <a:latin typeface="Arial Narrow" panose="020B0606020202030204" pitchFamily="34" charset="0"/>
              </a:rPr>
              <a:t>10:15 – 10:45 </a:t>
            </a:r>
            <a:endParaRPr lang="pt-PT" sz="2800" dirty="0">
              <a:latin typeface="Arial Narrow" panose="020B0606020202030204" pitchFamily="34" charset="0"/>
            </a:endParaRPr>
          </a:p>
          <a:p>
            <a:pPr algn="ctr"/>
            <a:r>
              <a:rPr lang="en-US" sz="2800" b="1" dirty="0">
                <a:latin typeface="Arial Narrow" panose="020B0606020202030204" pitchFamily="34" charset="0"/>
              </a:rPr>
              <a:t>Break time</a:t>
            </a:r>
            <a:endParaRPr lang="pt-PT" sz="2800" dirty="0">
              <a:latin typeface="Arial Narrow" panose="020B0606020202030204" pitchFamily="34" charset="0"/>
            </a:endParaRPr>
          </a:p>
          <a:p>
            <a:r>
              <a:rPr lang="en-US" b="1" dirty="0"/>
              <a:t> </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r>
                <a:rPr lang="en-US" sz="800" dirty="0">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17</a:t>
            </a:fld>
            <a:endParaRPr lang="pt-PT"/>
          </a:p>
        </p:txBody>
      </p:sp>
    </p:spTree>
    <p:extLst>
      <p:ext uri="{BB962C8B-B14F-4D97-AF65-F5344CB8AC3E}">
        <p14:creationId xmlns:p14="http://schemas.microsoft.com/office/powerpoint/2010/main" val="138995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a:latin typeface="Arial Narrow" panose="020B0606020202030204" pitchFamily="34" charset="0"/>
              </a:rPr>
              <a:t>Activity: Read &amp; Reflect 4.2. Interaction and social skills</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marL="457200" indent="-457200" algn="just">
              <a:spcAft>
                <a:spcPts val="1200"/>
              </a:spcAft>
              <a:buClr>
                <a:schemeClr val="tx1"/>
              </a:buClr>
              <a:buSzPct val="100000"/>
              <a:buFont typeface="Arial" panose="020B0604020202020204" pitchFamily="34" charset="0"/>
              <a:buChar char="•"/>
            </a:pPr>
            <a:r>
              <a:rPr lang="en-US" sz="2800" b="1" dirty="0">
                <a:latin typeface="Arial Narrow" panose="020B0606020202030204" pitchFamily="34" charset="0"/>
              </a:rPr>
              <a:t>Social skills</a:t>
            </a:r>
            <a:r>
              <a:rPr lang="en-US" sz="2800" dirty="0">
                <a:latin typeface="Arial Narrow" panose="020B0606020202030204" pitchFamily="34" charset="0"/>
              </a:rPr>
              <a:t> are the skills we use to communicate and interact with each other, both verbally and non-verbally, through gestures, body language and our personal appearance (Greene &amp;  Burleson, 2003). </a:t>
            </a:r>
          </a:p>
          <a:p>
            <a:pPr marL="457200" indent="-457200" algn="just">
              <a:spcAft>
                <a:spcPts val="1200"/>
              </a:spcAft>
              <a:buClr>
                <a:schemeClr val="tx1"/>
              </a:buClr>
              <a:buSzPct val="100000"/>
              <a:buFont typeface="Arial" panose="020B0604020202020204" pitchFamily="34" charset="0"/>
              <a:buChar char="•"/>
            </a:pPr>
            <a:endParaRPr lang="en-US" sz="2800" dirty="0">
              <a:latin typeface="Arial Narrow" panose="020B0606020202030204" pitchFamily="34" charset="0"/>
            </a:endParaRPr>
          </a:p>
          <a:p>
            <a:pPr marL="457200" indent="-457200" algn="just">
              <a:spcAft>
                <a:spcPts val="1200"/>
              </a:spcAft>
              <a:buClr>
                <a:schemeClr val="tx1"/>
              </a:buClr>
              <a:buSzPct val="100000"/>
              <a:buFont typeface="Arial" panose="020B0604020202020204" pitchFamily="34" charset="0"/>
              <a:buChar char="•"/>
            </a:pPr>
            <a:r>
              <a:rPr lang="en-US" sz="2800" dirty="0">
                <a:latin typeface="Arial Narrow" panose="020B0606020202030204" pitchFamily="34" charset="0"/>
              </a:rPr>
              <a:t>Human beings are sociable, and we have developed many ways to communicate our messages, thoughts and feelings with others.</a:t>
            </a:r>
          </a:p>
        </p:txBody>
      </p:sp>
    </p:spTree>
    <p:extLst>
      <p:ext uri="{BB962C8B-B14F-4D97-AF65-F5344CB8AC3E}">
        <p14:creationId xmlns:p14="http://schemas.microsoft.com/office/powerpoint/2010/main" val="317303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a:latin typeface="Arial Narrow" panose="020B0606020202030204" pitchFamily="34" charset="0"/>
              </a:rPr>
              <a:t>Activity: Read &amp; Reflect 4.2. Interaction and social skills</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a:buClr>
                <a:schemeClr val="accent5">
                  <a:lumMod val="50000"/>
                </a:schemeClr>
              </a:buClr>
            </a:pPr>
            <a:r>
              <a:rPr lang="pt-PT" sz="2800" dirty="0" err="1">
                <a:latin typeface="Arial Narrow" panose="020B0606020202030204" pitchFamily="34" charset="0"/>
              </a:rPr>
              <a:t>Watch</a:t>
            </a:r>
            <a:r>
              <a:rPr lang="pt-PT" sz="2800" dirty="0">
                <a:latin typeface="Arial Narrow" panose="020B0606020202030204" pitchFamily="34" charset="0"/>
              </a:rPr>
              <a:t> </a:t>
            </a:r>
            <a:r>
              <a:rPr lang="pt-PT" sz="2800" dirty="0" err="1">
                <a:latin typeface="Arial Narrow" panose="020B0606020202030204" pitchFamily="34" charset="0"/>
              </a:rPr>
              <a:t>this</a:t>
            </a:r>
            <a:r>
              <a:rPr lang="pt-PT" sz="2800" dirty="0">
                <a:latin typeface="Arial Narrow" panose="020B0606020202030204" pitchFamily="34" charset="0"/>
              </a:rPr>
              <a:t> </a:t>
            </a:r>
            <a:r>
              <a:rPr lang="pt-PT" sz="2800" dirty="0" err="1">
                <a:latin typeface="Arial Narrow" panose="020B0606020202030204" pitchFamily="34" charset="0"/>
              </a:rPr>
              <a:t>video</a:t>
            </a:r>
            <a:r>
              <a:rPr lang="pt-PT" sz="2800" dirty="0">
                <a:latin typeface="Arial Narrow" panose="020B0606020202030204" pitchFamily="34" charset="0"/>
              </a:rPr>
              <a:t>, </a:t>
            </a:r>
            <a:r>
              <a:rPr lang="pt-PT" sz="2800" dirty="0" err="1">
                <a:latin typeface="Arial Narrow" panose="020B0606020202030204" pitchFamily="34" charset="0"/>
              </a:rPr>
              <a:t>and</a:t>
            </a:r>
            <a:r>
              <a:rPr lang="pt-PT" sz="2800" dirty="0">
                <a:latin typeface="Arial Narrow" panose="020B0606020202030204" pitchFamily="34" charset="0"/>
              </a:rPr>
              <a:t> take notes </a:t>
            </a:r>
            <a:r>
              <a:rPr lang="pt-PT" sz="2800" dirty="0" err="1">
                <a:latin typeface="Arial Narrow" panose="020B0606020202030204" pitchFamily="34" charset="0"/>
              </a:rPr>
              <a:t>of</a:t>
            </a:r>
            <a:r>
              <a:rPr lang="pt-PT" sz="2800" dirty="0">
                <a:latin typeface="Arial Narrow" panose="020B0606020202030204" pitchFamily="34" charset="0"/>
              </a:rPr>
              <a:t> </a:t>
            </a:r>
            <a:r>
              <a:rPr lang="pt-PT" sz="2800" dirty="0" err="1">
                <a:latin typeface="Arial Narrow" panose="020B0606020202030204" pitchFamily="34" charset="0"/>
              </a:rPr>
              <a:t>the</a:t>
            </a:r>
            <a:r>
              <a:rPr lang="pt-PT" sz="2800" dirty="0">
                <a:latin typeface="Arial Narrow" panose="020B0606020202030204" pitchFamily="34" charset="0"/>
              </a:rPr>
              <a:t> </a:t>
            </a:r>
            <a:r>
              <a:rPr lang="pt-PT" sz="2800" dirty="0" err="1">
                <a:latin typeface="Arial Narrow" panose="020B0606020202030204" pitchFamily="34" charset="0"/>
              </a:rPr>
              <a:t>behaviors</a:t>
            </a:r>
            <a:r>
              <a:rPr lang="pt-PT" sz="2800" dirty="0">
                <a:latin typeface="Arial Narrow" panose="020B0606020202030204" pitchFamily="34" charset="0"/>
              </a:rPr>
              <a:t> </a:t>
            </a:r>
            <a:r>
              <a:rPr lang="pt-PT" sz="2800" dirty="0" err="1">
                <a:latin typeface="Arial Narrow" panose="020B0606020202030204" pitchFamily="34" charset="0"/>
              </a:rPr>
              <a:t>that</a:t>
            </a:r>
            <a:r>
              <a:rPr lang="pt-PT" sz="2800" dirty="0">
                <a:latin typeface="Arial Narrow" panose="020B0606020202030204" pitchFamily="34" charset="0"/>
              </a:rPr>
              <a:t> </a:t>
            </a:r>
            <a:r>
              <a:rPr lang="pt-PT" sz="2800" dirty="0" err="1">
                <a:latin typeface="Arial Narrow" panose="020B0606020202030204" pitchFamily="34" charset="0"/>
              </a:rPr>
              <a:t>captured</a:t>
            </a:r>
            <a:r>
              <a:rPr lang="pt-PT" sz="2800" dirty="0">
                <a:latin typeface="Arial Narrow" panose="020B0606020202030204" pitchFamily="34" charset="0"/>
              </a:rPr>
              <a:t> </a:t>
            </a:r>
            <a:r>
              <a:rPr lang="pt-PT" sz="2800" dirty="0" err="1">
                <a:latin typeface="Arial Narrow" panose="020B0606020202030204" pitchFamily="34" charset="0"/>
              </a:rPr>
              <a:t>your</a:t>
            </a:r>
            <a:r>
              <a:rPr lang="pt-PT" sz="2800" dirty="0">
                <a:latin typeface="Arial Narrow" panose="020B0606020202030204" pitchFamily="34" charset="0"/>
              </a:rPr>
              <a:t> </a:t>
            </a:r>
            <a:r>
              <a:rPr lang="pt-PT" sz="2800" dirty="0" err="1">
                <a:latin typeface="Arial Narrow" panose="020B0606020202030204" pitchFamily="34" charset="0"/>
              </a:rPr>
              <a:t>attention</a:t>
            </a:r>
            <a:r>
              <a:rPr lang="pt-PT" sz="2800" dirty="0">
                <a:latin typeface="Arial Narrow" panose="020B0606020202030204" pitchFamily="34" charset="0"/>
              </a:rPr>
              <a:t>.</a:t>
            </a:r>
          </a:p>
          <a:p>
            <a:pPr algn="ctr">
              <a:buClr>
                <a:schemeClr val="accent5">
                  <a:lumMod val="50000"/>
                </a:schemeClr>
              </a:buClr>
            </a:pPr>
            <a:r>
              <a:rPr lang="pt-PT" sz="2800" u="sng" dirty="0" err="1">
                <a:latin typeface="Arial Narrow" panose="020B0606020202030204" pitchFamily="34" charset="0"/>
              </a:rPr>
              <a:t>Autism</a:t>
            </a:r>
            <a:r>
              <a:rPr lang="pt-PT" sz="2800" u="sng" dirty="0">
                <a:latin typeface="Arial Narrow" panose="020B0606020202030204" pitchFamily="34" charset="0"/>
              </a:rPr>
              <a:t> Social </a:t>
            </a:r>
            <a:r>
              <a:rPr lang="pt-PT" sz="2800" u="sng" dirty="0" err="1">
                <a:latin typeface="Arial Narrow" panose="020B0606020202030204" pitchFamily="34" charset="0"/>
              </a:rPr>
              <a:t>Interaction</a:t>
            </a:r>
            <a:r>
              <a:rPr lang="pt-PT" sz="2800" u="sng" dirty="0">
                <a:latin typeface="Arial Narrow" panose="020B0606020202030204" pitchFamily="34" charset="0"/>
              </a:rPr>
              <a:t> (15:26m) </a:t>
            </a:r>
          </a:p>
          <a:p>
            <a:pPr algn="ctr">
              <a:buClr>
                <a:schemeClr val="accent5">
                  <a:lumMod val="50000"/>
                </a:schemeClr>
              </a:buClr>
            </a:pPr>
            <a:r>
              <a:rPr lang="pt-PT" sz="2400" dirty="0">
                <a:latin typeface="Arial Narrow" panose="020B0606020202030204" pitchFamily="34" charset="0"/>
                <a:hlinkClick r:id="rId2"/>
              </a:rPr>
              <a:t>https://www.youtube.com/watch?v=fLt54fpQ7h8</a:t>
            </a:r>
            <a:endParaRPr lang="pt-PT" sz="2400" dirty="0">
              <a:latin typeface="Arial Narrow" panose="020B0606020202030204" pitchFamily="34" charset="0"/>
            </a:endParaRPr>
          </a:p>
        </p:txBody>
      </p:sp>
    </p:spTree>
    <p:extLst>
      <p:ext uri="{BB962C8B-B14F-4D97-AF65-F5344CB8AC3E}">
        <p14:creationId xmlns:p14="http://schemas.microsoft.com/office/powerpoint/2010/main" val="140233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FF2CC"/>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ea typeface="Arial Narrow"/>
                <a:cs typeface="Arial Narrow"/>
                <a:sym typeface="Arial Narrow"/>
              </a:rPr>
              <a:t>BEGIN</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FF2CC"/>
          </a:solidFill>
          <a:ln>
            <a:noFill/>
          </a:ln>
        </p:spPr>
        <p:txBody>
          <a:bodyPr spcFirstLastPara="1" wrap="square" lIns="121900" tIns="60933" rIns="121900" bIns="60933" anchor="t" anchorCtr="0">
            <a:noAutofit/>
          </a:bodyPr>
          <a:lstStyle/>
          <a:p>
            <a:pPr algn="ctr">
              <a:lnSpc>
                <a:spcPct val="150000"/>
              </a:lnSpc>
              <a:buClr>
                <a:schemeClr val="accent2">
                  <a:lumMod val="75000"/>
                </a:schemeClr>
              </a:buClr>
              <a:buSzPct val="102000"/>
            </a:pPr>
            <a:r>
              <a:rPr lang="de-DE" sz="2400" dirty="0" err="1">
                <a:latin typeface="Arial Narrow" panose="020B0606020202030204" pitchFamily="34" charset="0"/>
              </a:rPr>
              <a:t>Aim</a:t>
            </a:r>
            <a:endParaRPr lang="de-DE" sz="2400" dirty="0">
              <a:latin typeface="Arial Narrow" panose="020B0606020202030204" pitchFamily="34" charset="0"/>
            </a:endParaRPr>
          </a:p>
          <a:p>
            <a:pPr algn="ctr">
              <a:lnSpc>
                <a:spcPct val="150000"/>
              </a:lnSpc>
              <a:buClr>
                <a:schemeClr val="accent2">
                  <a:lumMod val="75000"/>
                </a:schemeClr>
              </a:buClr>
              <a:buSzPct val="102000"/>
            </a:pPr>
            <a:r>
              <a:rPr lang="de-DE" sz="2400" dirty="0">
                <a:latin typeface="Arial Narrow" panose="020B0606020202030204" pitchFamily="34" charset="0"/>
              </a:rPr>
              <a:t>Contents</a:t>
            </a:r>
          </a:p>
          <a:p>
            <a:pPr algn="ctr">
              <a:lnSpc>
                <a:spcPct val="150000"/>
              </a:lnSpc>
              <a:buClr>
                <a:schemeClr val="accent2">
                  <a:lumMod val="75000"/>
                </a:schemeClr>
              </a:buClr>
              <a:buSzPct val="102000"/>
            </a:pPr>
            <a:r>
              <a:rPr lang="de-DE" sz="2400" dirty="0">
                <a:latin typeface="Arial Narrow" panose="020B0606020202030204" pitchFamily="34" charset="0"/>
              </a:rPr>
              <a:t>Learning </a:t>
            </a:r>
            <a:r>
              <a:rPr lang="de-DE" sz="2400" dirty="0" err="1">
                <a:latin typeface="Arial Narrow" panose="020B0606020202030204" pitchFamily="34" charset="0"/>
              </a:rPr>
              <a:t>outcomes</a:t>
            </a:r>
            <a:endParaRPr lang="de-DE" sz="2400" dirty="0">
              <a:latin typeface="Arial Narrow" panose="020B0606020202030204" pitchFamily="34" charset="0"/>
            </a:endParaRPr>
          </a:p>
          <a:p>
            <a:pPr algn="ctr">
              <a:lnSpc>
                <a:spcPct val="150000"/>
              </a:lnSpc>
              <a:buClr>
                <a:schemeClr val="accent2">
                  <a:lumMod val="75000"/>
                </a:schemeClr>
              </a:buClr>
              <a:buSzPct val="102000"/>
            </a:pPr>
            <a:r>
              <a:rPr lang="en-GB" sz="2400" dirty="0">
                <a:latin typeface="Arial Narrow" panose="020B0606020202030204" pitchFamily="34" charset="0"/>
              </a:rPr>
              <a:t>Organization</a:t>
            </a:r>
          </a:p>
          <a:p>
            <a:pPr algn="ctr">
              <a:lnSpc>
                <a:spcPct val="150000"/>
              </a:lnSpc>
              <a:buClr>
                <a:schemeClr val="accent2">
                  <a:lumMod val="75000"/>
                </a:schemeClr>
              </a:buClr>
              <a:buSzPct val="102000"/>
            </a:pPr>
            <a:r>
              <a:rPr lang="en-GB" sz="2400" i="1" dirty="0">
                <a:latin typeface="Arial Narrow" panose="020B0606020202030204" pitchFamily="34" charset="0"/>
              </a:rPr>
              <a:t>Welcome Activity “</a:t>
            </a:r>
            <a:r>
              <a:rPr lang="en-US" sz="2400" i="1" dirty="0">
                <a:latin typeface="Arial Narrow" panose="020B0606020202030204" pitchFamily="34" charset="0"/>
              </a:rPr>
              <a:t>remembering names”</a:t>
            </a:r>
            <a:endParaRPr lang="pt-PT" sz="2400" i="1" dirty="0">
              <a:latin typeface="Arial Narrow" panose="020B0606020202030204" pitchFamily="34" charset="0"/>
            </a:endParaRPr>
          </a:p>
        </p:txBody>
      </p:sp>
    </p:spTree>
    <p:extLst>
      <p:ext uri="{BB962C8B-B14F-4D97-AF65-F5344CB8AC3E}">
        <p14:creationId xmlns:p14="http://schemas.microsoft.com/office/powerpoint/2010/main" val="10733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982098"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n-US" sz="4000" b="1" i="1" dirty="0">
                <a:latin typeface="Arial Narrow" panose="020B0606020202030204" pitchFamily="34" charset="0"/>
              </a:rPr>
              <a:t>Activity: Watch &amp; Reflect 4.1.- 4.2.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n-US" sz="2400" dirty="0">
                <a:latin typeface="Arial Narrow" panose="020B0606020202030204" pitchFamily="34" charset="0"/>
              </a:rPr>
              <a:t>Consider how to teach </a:t>
            </a:r>
            <a:r>
              <a:rPr lang="en-US" sz="2400" b="1" dirty="0">
                <a:latin typeface="Arial Narrow" panose="020B0606020202030204" pitchFamily="34" charset="0"/>
              </a:rPr>
              <a:t>social language</a:t>
            </a:r>
            <a:r>
              <a:rPr lang="en-US" sz="2400" dirty="0">
                <a:latin typeface="Arial Narrow" panose="020B0606020202030204" pitchFamily="34" charset="0"/>
              </a:rPr>
              <a:t>:</a:t>
            </a:r>
          </a:p>
          <a:p>
            <a:r>
              <a:rPr lang="en-US" sz="2400" dirty="0">
                <a:latin typeface="Arial Narrow" panose="020B0606020202030204" pitchFamily="34" charset="0"/>
              </a:rPr>
              <a:t>There is a range of intervention options available for the social-communicative impairment in the ASD’s and how to apply them in a customized, individualized manner. </a:t>
            </a:r>
          </a:p>
          <a:p>
            <a:r>
              <a:rPr lang="en-US" sz="2400" dirty="0">
                <a:latin typeface="Arial Narrow" panose="020B0606020202030204" pitchFamily="34" charset="0"/>
              </a:rPr>
              <a:t>This includes various forms of Applied Behavior Analysis, Social-Pragmatic approaches, </a:t>
            </a:r>
            <a:r>
              <a:rPr lang="en-US" sz="2400" u="sng" dirty="0">
                <a:latin typeface="Arial Narrow" panose="020B0606020202030204" pitchFamily="34" charset="0"/>
              </a:rPr>
              <a:t>Visual Strategies </a:t>
            </a:r>
            <a:r>
              <a:rPr lang="en-US" sz="2400" dirty="0">
                <a:latin typeface="Arial Narrow" panose="020B0606020202030204" pitchFamily="34" charset="0"/>
              </a:rPr>
              <a:t>(TEACCH, PECS, Social stories, etc.) . </a:t>
            </a:r>
          </a:p>
          <a:p>
            <a:endParaRPr lang="en-US" sz="2400" dirty="0">
              <a:latin typeface="Arial Narrow" panose="020B0606020202030204" pitchFamily="34" charset="0"/>
            </a:endParaRPr>
          </a:p>
          <a:p>
            <a:endParaRPr lang="en-US" sz="2400" dirty="0">
              <a:latin typeface="Arial Narrow" panose="020B0606020202030204" pitchFamily="34" charset="0"/>
            </a:endParaRPr>
          </a:p>
          <a:p>
            <a:r>
              <a:rPr lang="en-US" sz="2400" u="sng" dirty="0">
                <a:latin typeface="Arial Narrow" panose="020B0606020202030204" pitchFamily="34" charset="0"/>
              </a:rPr>
              <a:t>Watch this short video about Visual Strategies</a:t>
            </a:r>
            <a:r>
              <a:rPr lang="en-US" sz="2400" dirty="0">
                <a:latin typeface="Arial Narrow" panose="020B0606020202030204" pitchFamily="34" charset="0"/>
              </a:rPr>
              <a:t>: </a:t>
            </a:r>
          </a:p>
          <a:p>
            <a:r>
              <a:rPr lang="en-US" sz="2400" dirty="0">
                <a:solidFill>
                  <a:prstClr val="black"/>
                </a:solidFill>
                <a:latin typeface="Arial Narrow" panose="020B0606020202030204" pitchFamily="34" charset="0"/>
              </a:rPr>
              <a:t> </a:t>
            </a:r>
          </a:p>
          <a:p>
            <a:r>
              <a:rPr lang="en-US" sz="2400" u="sng" dirty="0">
                <a:solidFill>
                  <a:prstClr val="black"/>
                </a:solidFill>
                <a:latin typeface="Arial Narrow" panose="020B0606020202030204" pitchFamily="34" charset="0"/>
              </a:rPr>
              <a:t>Additional reading</a:t>
            </a:r>
            <a:r>
              <a:rPr lang="en-US" sz="2400" dirty="0">
                <a:solidFill>
                  <a:prstClr val="black"/>
                </a:solidFill>
                <a:latin typeface="Arial Narrow" panose="020B0606020202030204" pitchFamily="34" charset="0"/>
              </a:rPr>
              <a:t>:</a:t>
            </a:r>
          </a:p>
          <a:p>
            <a:r>
              <a:rPr lang="en-US" sz="2400" dirty="0">
                <a:solidFill>
                  <a:prstClr val="black"/>
                </a:solidFill>
                <a:latin typeface="Arial Narrow" panose="020B0606020202030204" pitchFamily="34" charset="0"/>
              </a:rPr>
              <a:t>Communication tips- Read worksheet 3</a:t>
            </a:r>
          </a:p>
        </p:txBody>
      </p:sp>
      <p:pic>
        <p:nvPicPr>
          <p:cNvPr id="9" name="11449604_hi">
            <a:hlinkClick r:id="" action="ppaction://media"/>
            <a:extLst>
              <a:ext uri="{FF2B5EF4-FFF2-40B4-BE49-F238E27FC236}">
                <a16:creationId xmlns:a16="http://schemas.microsoft.com/office/drawing/2014/main" id="{5D07AE8F-3174-824C-B3F1-160C29F639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20298" y="4063173"/>
            <a:ext cx="3082055" cy="1733656"/>
          </a:xfrm>
          <a:prstGeom prst="rect">
            <a:avLst/>
          </a:prstGeom>
        </p:spPr>
      </p:pic>
    </p:spTree>
    <p:extLst>
      <p:ext uri="{BB962C8B-B14F-4D97-AF65-F5344CB8AC3E}">
        <p14:creationId xmlns:p14="http://schemas.microsoft.com/office/powerpoint/2010/main" val="3098726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8567057"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n-US" sz="4000" b="1" i="1" dirty="0">
                <a:latin typeface="Arial Narrow" panose="020B0606020202030204" pitchFamily="34" charset="0"/>
              </a:rPr>
              <a:t>Activity: Watch &amp; Reflect 4.1.- 4.2. (Cont.)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n-US" sz="2800" dirty="0">
                <a:latin typeface="Arial Narrow" panose="020B0606020202030204" pitchFamily="34" charset="0"/>
              </a:rPr>
              <a:t>Watch this short video about</a:t>
            </a:r>
            <a:r>
              <a:rPr lang="en-US" sz="2800" dirty="0">
                <a:solidFill>
                  <a:prstClr val="black"/>
                </a:solidFill>
                <a:latin typeface="Arial Narrow" panose="020B0606020202030204" pitchFamily="34" charset="0"/>
              </a:rPr>
              <a:t> Communication tips (3:26m):</a:t>
            </a:r>
          </a:p>
          <a:p>
            <a:r>
              <a:rPr lang="en-US" sz="2400" dirty="0">
                <a:solidFill>
                  <a:prstClr val="black"/>
                </a:solidFill>
                <a:latin typeface="Arial Narrow" panose="020B0606020202030204" pitchFamily="34" charset="0"/>
                <a:hlinkClick r:id="rId2"/>
              </a:rPr>
              <a:t>https://www.youtube.com/watch?v=AIRTKfVdEbA</a:t>
            </a:r>
            <a:endParaRPr lang="en-US" sz="2400" dirty="0">
              <a:solidFill>
                <a:prstClr val="black"/>
              </a:solidFill>
              <a:latin typeface="Arial Narrow" panose="020B0606020202030204" pitchFamily="34" charset="0"/>
            </a:endParaRPr>
          </a:p>
          <a:p>
            <a:endParaRPr lang="en-US" sz="2800" dirty="0">
              <a:solidFill>
                <a:prstClr val="black"/>
              </a:solidFill>
              <a:latin typeface="Arial Narrow" panose="020B0606020202030204" pitchFamily="34" charset="0"/>
            </a:endParaRPr>
          </a:p>
          <a:p>
            <a:r>
              <a:rPr lang="en-US" sz="2800" u="sng" dirty="0">
                <a:solidFill>
                  <a:prstClr val="black"/>
                </a:solidFill>
                <a:latin typeface="Arial Narrow" panose="020B0606020202030204" pitchFamily="34" charset="0"/>
              </a:rPr>
              <a:t>Additional reading</a:t>
            </a:r>
            <a:r>
              <a:rPr lang="en-US" sz="2800" dirty="0">
                <a:solidFill>
                  <a:prstClr val="black"/>
                </a:solidFill>
                <a:latin typeface="Arial Narrow" panose="020B0606020202030204" pitchFamily="34" charset="0"/>
              </a:rPr>
              <a:t>: Communication tips- Read worksheet 3</a:t>
            </a:r>
          </a:p>
        </p:txBody>
      </p:sp>
    </p:spTree>
    <p:extLst>
      <p:ext uri="{BB962C8B-B14F-4D97-AF65-F5344CB8AC3E}">
        <p14:creationId xmlns:p14="http://schemas.microsoft.com/office/powerpoint/2010/main" val="125312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938555"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n-US" sz="4000" b="1" i="1" dirty="0">
                <a:latin typeface="Arial Narrow" panose="020B0606020202030204" pitchFamily="34" charset="0"/>
              </a:rPr>
              <a:t>Activity: Watch &amp; Reflect 4.1.- 4.2.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ctr" defTabSz="685800"/>
            <a:r>
              <a:rPr lang="en-US" sz="2800" b="1" u="sng" dirty="0">
                <a:latin typeface="Arial Narrow" panose="020B0606020202030204" pitchFamily="34" charset="0"/>
              </a:rPr>
              <a:t>Four Steps of Communication</a:t>
            </a:r>
          </a:p>
          <a:p>
            <a:r>
              <a:rPr lang="en-US" sz="2400" b="1" dirty="0">
                <a:latin typeface="Arial Narrow" panose="020B0606020202030204" pitchFamily="34" charset="0"/>
              </a:rPr>
              <a:t>Step 1: Think about the person with whom you may communicate</a:t>
            </a:r>
            <a:r>
              <a:rPr lang="en-US" sz="2400" dirty="0">
                <a:latin typeface="Arial Narrow" panose="020B0606020202030204" pitchFamily="34" charset="0"/>
              </a:rPr>
              <a:t>.</a:t>
            </a:r>
          </a:p>
          <a:p>
            <a:r>
              <a:rPr lang="en-US" sz="2400" dirty="0">
                <a:latin typeface="Arial Narrow" panose="020B0606020202030204" pitchFamily="34" charset="0"/>
              </a:rPr>
              <a:t>Ask yourself: What do I know about him/her (based on prior experiences or consideration of the current context)? </a:t>
            </a:r>
          </a:p>
          <a:p>
            <a:r>
              <a:rPr lang="en-US" sz="2400" b="1" dirty="0">
                <a:latin typeface="Arial Narrow" panose="020B0606020202030204" pitchFamily="34" charset="0"/>
              </a:rPr>
              <a:t>Step 2: Establish physical presence.</a:t>
            </a:r>
          </a:p>
          <a:p>
            <a:r>
              <a:rPr lang="en-US" sz="2400" dirty="0">
                <a:latin typeface="Arial Narrow" panose="020B0606020202030204" pitchFamily="34" charset="0"/>
              </a:rPr>
              <a:t>How can you establish physical features? </a:t>
            </a:r>
          </a:p>
          <a:p>
            <a:r>
              <a:rPr lang="en-US" sz="2400" b="1" dirty="0">
                <a:latin typeface="Arial Narrow" panose="020B0606020202030204" pitchFamily="34" charset="0"/>
              </a:rPr>
              <a:t>Step 3: Think with your eyes.</a:t>
            </a:r>
          </a:p>
          <a:p>
            <a:r>
              <a:rPr lang="en-US" sz="2400" dirty="0">
                <a:latin typeface="Arial Narrow" panose="020B0606020202030204" pitchFamily="34" charset="0"/>
              </a:rPr>
              <a:t>How can you help the person on this skill?</a:t>
            </a:r>
          </a:p>
          <a:p>
            <a:r>
              <a:rPr lang="en-US" sz="2400" b="1" dirty="0">
                <a:latin typeface="Arial Narrow" panose="020B0606020202030204" pitchFamily="34" charset="0"/>
              </a:rPr>
              <a:t>Step 4: Finally, use language to relate to others</a:t>
            </a:r>
            <a:r>
              <a:rPr lang="en-US" sz="2400" dirty="0">
                <a:latin typeface="Arial Narrow" panose="020B0606020202030204" pitchFamily="34" charset="0"/>
              </a:rPr>
              <a:t>.</a:t>
            </a:r>
          </a:p>
          <a:p>
            <a:r>
              <a:rPr lang="en-US" sz="2400" dirty="0">
                <a:latin typeface="Arial Narrow" panose="020B0606020202030204" pitchFamily="34" charset="0"/>
              </a:rPr>
              <a:t>How can you help people with ASD to connect with others in the group by using language? For example: in a workplace?  With friends? Co-workers? Think on some examples.</a:t>
            </a:r>
          </a:p>
        </p:txBody>
      </p:sp>
    </p:spTree>
    <p:extLst>
      <p:ext uri="{BB962C8B-B14F-4D97-AF65-F5344CB8AC3E}">
        <p14:creationId xmlns:p14="http://schemas.microsoft.com/office/powerpoint/2010/main" val="180747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315201" cy="1009651"/>
          </a:xfrm>
          <a:prstGeom prst="rect">
            <a:avLst/>
          </a:prstGeom>
          <a:solidFill>
            <a:srgbClr val="DAE3F3"/>
          </a:solidFill>
          <a:ln>
            <a:noFill/>
          </a:ln>
        </p:spPr>
        <p:txBody>
          <a:bodyPr spcFirstLastPara="1" wrap="square" lIns="121900" tIns="60933" rIns="121900" bIns="60933" anchor="ctr" anchorCtr="0">
            <a:noAutofit/>
          </a:bodyPr>
          <a:lstStyle/>
          <a:p>
            <a:pPr>
              <a:defRPr/>
            </a:pPr>
            <a:r>
              <a:rPr lang="en-US" sz="4000" b="1" i="1" dirty="0">
                <a:latin typeface="Arial Narrow" panose="020B0606020202030204" pitchFamily="34" charset="0"/>
              </a:rPr>
              <a:t>Activity:  Final Discussion 4.1.- 4.2.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nSpc>
                <a:spcPct val="150000"/>
              </a:lnSpc>
            </a:pPr>
            <a:r>
              <a:rPr lang="en-US" sz="2800" b="1" dirty="0">
                <a:latin typeface="Arial Narrow" panose="020B0606020202030204" pitchFamily="34" charset="0"/>
              </a:rPr>
              <a:t>Questions for reflection:</a:t>
            </a:r>
            <a:endParaRPr lang="pt-PT" sz="2800" dirty="0">
              <a:latin typeface="Arial Narrow" panose="020B0606020202030204" pitchFamily="34" charset="0"/>
            </a:endParaRPr>
          </a:p>
          <a:p>
            <a:pPr marL="457200" indent="-457200">
              <a:lnSpc>
                <a:spcPct val="150000"/>
              </a:lnSpc>
              <a:buAutoNum type="alphaLcPeriod"/>
            </a:pPr>
            <a:r>
              <a:rPr lang="en-US" sz="2800" dirty="0">
                <a:latin typeface="Arial Narrow" panose="020B0606020202030204" pitchFamily="34" charset="0"/>
              </a:rPr>
              <a:t>What did I know before about social communication and social interaction?</a:t>
            </a:r>
          </a:p>
          <a:p>
            <a:pPr marL="457200" indent="-457200">
              <a:lnSpc>
                <a:spcPct val="150000"/>
              </a:lnSpc>
              <a:buFontTx/>
              <a:buAutoNum type="alphaLcPeriod"/>
            </a:pPr>
            <a:r>
              <a:rPr lang="en-US" sz="2800" dirty="0">
                <a:latin typeface="Arial Narrow" panose="020B0606020202030204" pitchFamily="34" charset="0"/>
              </a:rPr>
              <a:t>Why teach people with ASD social skills?</a:t>
            </a:r>
          </a:p>
          <a:p>
            <a:pPr marL="457200" indent="-457200">
              <a:lnSpc>
                <a:spcPct val="150000"/>
              </a:lnSpc>
              <a:buFontTx/>
              <a:buAutoNum type="alphaLcPeriod"/>
            </a:pPr>
            <a:r>
              <a:rPr lang="pt-PT" sz="2800" dirty="0" err="1">
                <a:latin typeface="Arial Narrow" panose="020B0606020202030204" pitchFamily="34" charset="0"/>
              </a:rPr>
              <a:t>Why</a:t>
            </a:r>
            <a:r>
              <a:rPr lang="pt-PT" sz="2800" dirty="0">
                <a:latin typeface="Arial Narrow" panose="020B0606020202030204" pitchFamily="34" charset="0"/>
              </a:rPr>
              <a:t> </a:t>
            </a:r>
            <a:r>
              <a:rPr lang="pt-PT" sz="2800" dirty="0" err="1">
                <a:latin typeface="Arial Narrow" panose="020B0606020202030204" pitchFamily="34" charset="0"/>
              </a:rPr>
              <a:t>teach</a:t>
            </a:r>
            <a:r>
              <a:rPr lang="pt-PT" sz="2800" dirty="0">
                <a:latin typeface="Arial Narrow" panose="020B0606020202030204" pitchFamily="34" charset="0"/>
              </a:rPr>
              <a:t> </a:t>
            </a:r>
            <a:r>
              <a:rPr lang="pt-PT" sz="2800" dirty="0" err="1">
                <a:latin typeface="Arial Narrow" panose="020B0606020202030204" pitchFamily="34" charset="0"/>
              </a:rPr>
              <a:t>people</a:t>
            </a:r>
            <a:r>
              <a:rPr lang="pt-PT" sz="2800" dirty="0">
                <a:latin typeface="Arial Narrow" panose="020B0606020202030204" pitchFamily="34" charset="0"/>
              </a:rPr>
              <a:t> </a:t>
            </a:r>
            <a:r>
              <a:rPr lang="pt-PT" sz="2800" dirty="0" err="1">
                <a:latin typeface="Arial Narrow" panose="020B0606020202030204" pitchFamily="34" charset="0"/>
              </a:rPr>
              <a:t>with</a:t>
            </a:r>
            <a:r>
              <a:rPr lang="pt-PT" sz="2800" dirty="0">
                <a:latin typeface="Arial Narrow" panose="020B0606020202030204" pitchFamily="34" charset="0"/>
              </a:rPr>
              <a:t> ASD social </a:t>
            </a:r>
            <a:r>
              <a:rPr lang="pt-PT" sz="2800" dirty="0" err="1">
                <a:latin typeface="Arial Narrow" panose="020B0606020202030204" pitchFamily="34" charset="0"/>
              </a:rPr>
              <a:t>communication</a:t>
            </a:r>
            <a:r>
              <a:rPr lang="pt-PT" sz="2800" dirty="0">
                <a:latin typeface="Arial Narrow" panose="020B0606020202030204" pitchFamily="34" charset="0"/>
              </a:rPr>
              <a:t>? </a:t>
            </a:r>
          </a:p>
          <a:p>
            <a:pPr>
              <a:lnSpc>
                <a:spcPct val="150000"/>
              </a:lnSpc>
            </a:pPr>
            <a:r>
              <a:rPr lang="en-US" sz="2800" dirty="0">
                <a:latin typeface="Arial Narrow" panose="020B0606020202030204" pitchFamily="34" charset="0"/>
              </a:rPr>
              <a:t>d.    How can I use these strategies in my work place with people with ASD?</a:t>
            </a:r>
          </a:p>
          <a:p>
            <a:pPr>
              <a:lnSpc>
                <a:spcPct val="150000"/>
              </a:lnSpc>
            </a:pPr>
            <a:r>
              <a:rPr lang="en-US" sz="2800" dirty="0">
                <a:latin typeface="Arial Narrow" panose="020B0606020202030204" pitchFamily="34" charset="0"/>
              </a:rPr>
              <a:t>e.    Do you find the contents useful for your practice? Explain why.</a:t>
            </a:r>
          </a:p>
        </p:txBody>
      </p:sp>
    </p:spTree>
    <p:extLst>
      <p:ext uri="{BB962C8B-B14F-4D97-AF65-F5344CB8AC3E}">
        <p14:creationId xmlns:p14="http://schemas.microsoft.com/office/powerpoint/2010/main" val="80783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24</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9DAD9"/>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de-AT" sz="4000" b="1" dirty="0">
                <a:solidFill>
                  <a:schemeClr val="dk1"/>
                </a:solidFill>
                <a:latin typeface="Arial Narrow"/>
                <a:ea typeface="Arial Narrow"/>
                <a:cs typeface="Arial Narrow"/>
                <a:sym typeface="Arial Narrow"/>
              </a:rPr>
              <a:t>END</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9DAD9"/>
          </a:solidFill>
          <a:ln>
            <a:noFill/>
          </a:ln>
        </p:spPr>
        <p:txBody>
          <a:bodyPr spcFirstLastPara="1" wrap="square" lIns="121900" tIns="60933" rIns="121900" bIns="60933" anchor="ctr" anchorCtr="0">
            <a:noAutofit/>
          </a:bodyPr>
          <a:lstStyle/>
          <a:p>
            <a:pPr algn="ctr"/>
            <a:r>
              <a:rPr lang="en-US" dirty="0">
                <a:latin typeface="Arial Narrow" panose="020B0606020202030204" pitchFamily="34" charset="0"/>
              </a:rPr>
              <a:t> Personal relationships skills (friendships, peers, family)</a:t>
            </a:r>
            <a:r>
              <a:rPr lang="pt-PT" dirty="0">
                <a:latin typeface="Arial Narrow" panose="020B0606020202030204" pitchFamily="34" charset="0"/>
              </a:rPr>
              <a:t> </a:t>
            </a:r>
            <a:r>
              <a:rPr lang="pt-PT" dirty="0" err="1">
                <a:latin typeface="Arial Narrow" panose="020B0606020202030204" pitchFamily="34" charset="0"/>
              </a:rPr>
              <a:t>and</a:t>
            </a:r>
            <a:endParaRPr lang="pt-PT" dirty="0">
              <a:latin typeface="Arial Narrow" panose="020B0606020202030204" pitchFamily="34" charset="0"/>
            </a:endParaRPr>
          </a:p>
          <a:p>
            <a:pPr algn="ctr"/>
            <a:r>
              <a:rPr lang="en-US" dirty="0">
                <a:latin typeface="Arial Narrow" panose="020B0606020202030204" pitchFamily="34" charset="0"/>
              </a:rPr>
              <a:t>public and professional contexts communication skills in ASD</a:t>
            </a:r>
          </a:p>
          <a:p>
            <a:pPr algn="ctr"/>
            <a:endParaRPr lang="en-US" dirty="0">
              <a:latin typeface="Arial Narrow" panose="020B0606020202030204" pitchFamily="34" charset="0"/>
            </a:endParaRPr>
          </a:p>
          <a:p>
            <a:pPr lvl="0" algn="ctr">
              <a:buClr>
                <a:srgbClr val="7598D9">
                  <a:lumMod val="75000"/>
                </a:srgbClr>
              </a:buClr>
              <a:buSzPct val="102000"/>
              <a:defRPr/>
            </a:pPr>
            <a:r>
              <a:rPr lang="en-US" b="1" kern="0" dirty="0">
                <a:solidFill>
                  <a:prstClr val="black"/>
                </a:solidFill>
                <a:latin typeface="Arial Narrow" panose="020B0606020202030204" pitchFamily="34" charset="0"/>
              </a:rPr>
              <a:t>Wrap up</a:t>
            </a:r>
          </a:p>
          <a:p>
            <a:pPr algn="ctr">
              <a:buClr>
                <a:srgbClr val="7598D9">
                  <a:lumMod val="75000"/>
                </a:srgbClr>
              </a:buClr>
              <a:buSzPct val="102000"/>
              <a:defRPr/>
            </a:pPr>
            <a:r>
              <a:rPr lang="en-US" sz="1400" kern="0" dirty="0">
                <a:solidFill>
                  <a:prstClr val="black"/>
                </a:solidFill>
                <a:latin typeface="Arial Narrow" panose="020B0606020202030204" pitchFamily="34" charset="0"/>
              </a:rPr>
              <a:t>Activities &amp; Materials:</a:t>
            </a:r>
          </a:p>
          <a:p>
            <a:pPr algn="ctr">
              <a:buClr>
                <a:srgbClr val="7598D9">
                  <a:lumMod val="75000"/>
                </a:srgbClr>
              </a:buClr>
              <a:buSzPct val="102000"/>
              <a:defRPr/>
            </a:pPr>
            <a:r>
              <a:rPr lang="en-US" sz="1400" i="1" dirty="0">
                <a:latin typeface="Arial Narrow" panose="020B0606020202030204" pitchFamily="34" charset="0"/>
              </a:rPr>
              <a:t>Activity: Watch &amp; Reflect 4.3.- 4.4.  </a:t>
            </a:r>
          </a:p>
          <a:p>
            <a:pPr algn="ctr">
              <a:buClr>
                <a:srgbClr val="7598D9">
                  <a:lumMod val="75000"/>
                </a:srgbClr>
              </a:buClr>
              <a:buSzPct val="102000"/>
              <a:defRPr/>
            </a:pPr>
            <a:r>
              <a:rPr lang="en-GB" sz="1400" i="1" dirty="0">
                <a:latin typeface="Arial Narrow" panose="020B0606020202030204" pitchFamily="34" charset="0"/>
              </a:rPr>
              <a:t>Activity: Read &amp; Reflect 4.3.- 4.4. </a:t>
            </a:r>
          </a:p>
          <a:p>
            <a:pPr algn="ctr">
              <a:buClr>
                <a:srgbClr val="7598D9">
                  <a:lumMod val="75000"/>
                </a:srgbClr>
              </a:buClr>
              <a:buSzPct val="102000"/>
              <a:defRPr/>
            </a:pPr>
            <a:r>
              <a:rPr lang="en-GB" sz="1400" i="1" dirty="0">
                <a:latin typeface="Arial Narrow" panose="020B0606020202030204" pitchFamily="34" charset="0"/>
              </a:rPr>
              <a:t>Activity: Discuss &amp; Reflect 4.3.- 4.4. </a:t>
            </a:r>
            <a:endParaRPr lang="en-US" sz="14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1400" kern="0" dirty="0">
                <a:solidFill>
                  <a:prstClr val="black"/>
                </a:solidFill>
                <a:latin typeface="Arial Narrow" panose="020B0606020202030204" pitchFamily="34" charset="0"/>
              </a:rPr>
              <a:t>References &amp; Resources</a:t>
            </a:r>
          </a:p>
          <a:p>
            <a:pPr lvl="0" algn="ctr">
              <a:buClr>
                <a:srgbClr val="7598D9">
                  <a:lumMod val="75000"/>
                </a:srgbClr>
              </a:buClr>
              <a:buSzPct val="102000"/>
              <a:defRPr/>
            </a:pPr>
            <a:r>
              <a:rPr lang="en-US" sz="1400" kern="0" dirty="0">
                <a:solidFill>
                  <a:prstClr val="black"/>
                </a:solidFill>
                <a:latin typeface="Arial Narrow" panose="020B0606020202030204" pitchFamily="34" charset="0"/>
              </a:rPr>
              <a:t>Goodbye</a:t>
            </a:r>
          </a:p>
        </p:txBody>
      </p:sp>
    </p:spTree>
    <p:extLst>
      <p:ext uri="{BB962C8B-B14F-4D97-AF65-F5344CB8AC3E}">
        <p14:creationId xmlns:p14="http://schemas.microsoft.com/office/powerpoint/2010/main" val="258366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860178"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i="1" dirty="0">
                <a:latin typeface="Arial Narrow" panose="020B0606020202030204" pitchFamily="34" charset="0"/>
              </a:rPr>
              <a:t>Activity: Watch &amp; Reflect 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defTabSz="685800"/>
            <a:r>
              <a:rPr lang="en-US" sz="2800" dirty="0">
                <a:solidFill>
                  <a:prstClr val="black"/>
                </a:solidFill>
                <a:latin typeface="Arial Narrow" panose="020B0606020202030204" pitchFamily="34" charset="0"/>
              </a:rPr>
              <a:t>Watch this short video (5.59m). </a:t>
            </a:r>
            <a:r>
              <a:rPr lang="en-US" sz="2800" i="1" dirty="0">
                <a:solidFill>
                  <a:prstClr val="black"/>
                </a:solidFill>
                <a:latin typeface="Arial Narrow" panose="020B0606020202030204" pitchFamily="34" charset="0"/>
              </a:rPr>
              <a:t>Social cues</a:t>
            </a:r>
          </a:p>
          <a:p>
            <a:pPr defTabSz="685800"/>
            <a:r>
              <a:rPr lang="en-US" sz="2800" dirty="0">
                <a:solidFill>
                  <a:prstClr val="black"/>
                </a:solidFill>
                <a:latin typeface="Arial Narrow" panose="020B0606020202030204" pitchFamily="34" charset="0"/>
                <a:hlinkClick r:id="rId2"/>
              </a:rPr>
              <a:t>https://www.youtube.com/watch?v=Yx3FWdynt-o</a:t>
            </a:r>
            <a:endParaRPr lang="en-US" sz="2800" dirty="0">
              <a:solidFill>
                <a:prstClr val="black"/>
              </a:solidFill>
              <a:latin typeface="Arial Narrow" panose="020B0606020202030204" pitchFamily="34" charset="0"/>
            </a:endParaRPr>
          </a:p>
          <a:p>
            <a:pPr defTabSz="685800"/>
            <a:endParaRPr lang="en-US" sz="2800" dirty="0">
              <a:solidFill>
                <a:prstClr val="black"/>
              </a:solidFill>
              <a:latin typeface="Arial Narrow" panose="020B0606020202030204" pitchFamily="34" charset="0"/>
            </a:endParaRPr>
          </a:p>
          <a:p>
            <a:pPr defTabSz="685800"/>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Optional  video (20:25m). </a:t>
            </a:r>
            <a:r>
              <a:rPr lang="en-US" sz="2800" i="1" dirty="0">
                <a:solidFill>
                  <a:prstClr val="black"/>
                </a:solidFill>
                <a:latin typeface="Arial Narrow" panose="020B0606020202030204" pitchFamily="34" charset="0"/>
              </a:rPr>
              <a:t>Relationships </a:t>
            </a:r>
            <a:r>
              <a:rPr lang="en-US" sz="2800" dirty="0">
                <a:solidFill>
                  <a:prstClr val="black"/>
                </a:solidFill>
                <a:latin typeface="Arial Narrow" panose="020B0606020202030204" pitchFamily="34" charset="0"/>
              </a:rPr>
              <a:t>(if participant want to see later)</a:t>
            </a:r>
          </a:p>
          <a:p>
            <a:r>
              <a:rPr lang="pt-PT" sz="2800" dirty="0">
                <a:latin typeface="Arial Narrow" panose="020B0606020202030204" pitchFamily="34" charset="0"/>
                <a:hlinkClick r:id="rId3"/>
              </a:rPr>
              <a:t>https://www.youtube.com/watch?v=mLhLPIqixoQ</a:t>
            </a:r>
            <a:endParaRPr lang="pt-PT" sz="2800" dirty="0">
              <a:latin typeface="Arial Narrow" panose="020B0606020202030204" pitchFamily="34" charset="0"/>
            </a:endParaRPr>
          </a:p>
          <a:p>
            <a:pPr marL="285750" indent="-285750">
              <a:buFontTx/>
              <a:buChar char="-"/>
            </a:pP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9272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860178"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i="1" dirty="0">
                <a:latin typeface="Arial Narrow" panose="020B0606020202030204" pitchFamily="34" charset="0"/>
              </a:rPr>
              <a:t>Activity: Watch &amp; Reflect 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457200" indent="-457200" algn="ctr" defTabSz="685800">
              <a:buFont typeface="Arial" panose="020B0604020202020204" pitchFamily="34" charset="0"/>
              <a:buChar char="•"/>
            </a:pPr>
            <a:endParaRPr lang="en-US" sz="2400" b="1" dirty="0"/>
          </a:p>
          <a:p>
            <a:pPr algn="ctr"/>
            <a:r>
              <a:rPr lang="en-US" sz="2400" b="1" u="sng" dirty="0">
                <a:latin typeface="Arial Narrow" panose="020B0606020202030204" pitchFamily="34" charset="0"/>
              </a:rPr>
              <a:t>Communication is a social process</a:t>
            </a:r>
            <a:r>
              <a:rPr lang="en-US" sz="2400" b="1" dirty="0">
                <a:latin typeface="Arial Narrow" panose="020B0606020202030204" pitchFamily="34" charset="0"/>
              </a:rPr>
              <a:t>. </a:t>
            </a:r>
          </a:p>
          <a:p>
            <a:pPr algn="ctr"/>
            <a:endParaRPr lang="en-US" sz="2400" b="1" dirty="0">
              <a:latin typeface="Arial Narrow" panose="020B0606020202030204" pitchFamily="34" charset="0"/>
            </a:endParaRPr>
          </a:p>
          <a:p>
            <a:pPr marL="457200" indent="-457200">
              <a:buFont typeface="Arial" panose="020B0604020202020204" pitchFamily="34" charset="0"/>
              <a:buChar char="•"/>
            </a:pPr>
            <a:r>
              <a:rPr lang="en-US" sz="2000" dirty="0">
                <a:latin typeface="Arial Narrow" panose="020B0606020202030204" pitchFamily="34" charset="0"/>
              </a:rPr>
              <a:t>The social communication issues experienced by individuals with ASD also affect their communication partners. Family members, friends, teachers, and coworkers face the challenge of learning to recognize and respond to subtle bids for communication and to interpret the communication functions of challenging behaviors (ASHA, 2021).</a:t>
            </a:r>
          </a:p>
          <a:p>
            <a:pPr marL="457200" indent="-457200">
              <a:buFont typeface="Arial" panose="020B0604020202020204" pitchFamily="34" charset="0"/>
              <a:buChar char="•"/>
            </a:pPr>
            <a:endParaRPr lang="en-US" sz="2000" dirty="0">
              <a:latin typeface="Arial Narrow" panose="020B0606020202030204" pitchFamily="34" charset="0"/>
            </a:endParaRPr>
          </a:p>
          <a:p>
            <a:pPr marL="457200" indent="-457200">
              <a:buFont typeface="Arial" panose="020B0604020202020204" pitchFamily="34" charset="0"/>
              <a:buChar char="•"/>
            </a:pPr>
            <a:r>
              <a:rPr lang="en-US" sz="2000" dirty="0">
                <a:latin typeface="Arial Narrow" panose="020B0606020202030204" pitchFamily="34" charset="0"/>
              </a:rPr>
              <a:t>Individuals with ASD report a desire to have friendships and relationships, despite their social communication challenges. However, peers often feel ineffective in social exchanges with an individual with ASD and may avoid that person or react to social overtures in a negative way (e.g., by teasing or bullying). This lack of appropriate engagement and bullying can have a negative impact on the development of social skills (ASHA, 2021).</a:t>
            </a:r>
          </a:p>
          <a:p>
            <a:pPr marL="457200" indent="-457200">
              <a:buFont typeface="Arial" panose="020B0604020202020204" pitchFamily="34" charset="0"/>
              <a:buChar char="•"/>
            </a:pPr>
            <a:endParaRPr lang="en-US" sz="2400" b="1" dirty="0"/>
          </a:p>
        </p:txBody>
      </p:sp>
    </p:spTree>
    <p:extLst>
      <p:ext uri="{BB962C8B-B14F-4D97-AF65-F5344CB8AC3E}">
        <p14:creationId xmlns:p14="http://schemas.microsoft.com/office/powerpoint/2010/main" val="167733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860178"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i="1" dirty="0">
                <a:latin typeface="Arial Narrow" panose="020B0606020202030204" pitchFamily="34" charset="0"/>
              </a:rPr>
              <a:t>Activity: Watch &amp; Reflect 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r>
              <a:rPr lang="en-US" sz="2800" b="1" dirty="0">
                <a:latin typeface="Arial Narrow" panose="020B0606020202030204" pitchFamily="34" charset="0"/>
              </a:rPr>
              <a:t>Think about personal and professional relationships in ASD.</a:t>
            </a:r>
          </a:p>
          <a:p>
            <a:endParaRPr lang="en-US" sz="2400" b="1" dirty="0">
              <a:latin typeface="Arial Narrow" panose="020B0606020202030204" pitchFamily="34" charset="0"/>
            </a:endParaRPr>
          </a:p>
          <a:p>
            <a:pPr marL="457200" indent="-457200">
              <a:lnSpc>
                <a:spcPct val="150000"/>
              </a:lnSpc>
              <a:buAutoNum type="arabicPeriod"/>
            </a:pPr>
            <a:r>
              <a:rPr lang="en-US" sz="2400" dirty="0">
                <a:latin typeface="Arial Narrow" panose="020B0606020202030204" pitchFamily="34" charset="0"/>
              </a:rPr>
              <a:t>What  do you think about people with ASD when concerning working, friendship, marriage, life projects? Do you relate these aspects to social and communication skills?</a:t>
            </a:r>
          </a:p>
          <a:p>
            <a:pPr marL="457200" indent="-457200">
              <a:lnSpc>
                <a:spcPct val="150000"/>
              </a:lnSpc>
              <a:buAutoNum type="arabicPeriod"/>
            </a:pPr>
            <a:r>
              <a:rPr lang="en-US" sz="2400" dirty="0">
                <a:latin typeface="Arial Narrow" panose="020B0606020202030204" pitchFamily="34" charset="0"/>
              </a:rPr>
              <a:t>Do you have thoughts about how people with ASD build these relationships?</a:t>
            </a:r>
          </a:p>
          <a:p>
            <a:pPr marL="457200" indent="-457200">
              <a:lnSpc>
                <a:spcPct val="150000"/>
              </a:lnSpc>
              <a:buAutoNum type="arabicPeriod"/>
            </a:pPr>
            <a:r>
              <a:rPr lang="en-US" sz="2400" dirty="0">
                <a:latin typeface="Arial Narrow" panose="020B0606020202030204" pitchFamily="34" charset="0"/>
              </a:rPr>
              <a:t>Did these videos help change your view on these topics?</a:t>
            </a:r>
          </a:p>
        </p:txBody>
      </p:sp>
    </p:spTree>
    <p:extLst>
      <p:ext uri="{BB962C8B-B14F-4D97-AF65-F5344CB8AC3E}">
        <p14:creationId xmlns:p14="http://schemas.microsoft.com/office/powerpoint/2010/main" val="318593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1922417" cy="1009651"/>
          </a:xfrm>
          <a:prstGeom prst="rect">
            <a:avLst/>
          </a:prstGeom>
          <a:solidFill>
            <a:srgbClr val="F9DAD9"/>
          </a:solidFill>
          <a:ln>
            <a:noFill/>
          </a:ln>
        </p:spPr>
        <p:txBody>
          <a:bodyPr spcFirstLastPara="1" wrap="square" lIns="121900" tIns="60933" rIns="121900" bIns="60933" anchor="ctr" anchorCtr="0">
            <a:noAutofit/>
          </a:bodyPr>
          <a:lstStyle/>
          <a:p>
            <a:r>
              <a:rPr lang="de-DE" sz="4000" b="1" dirty="0" err="1">
                <a:latin typeface="Arial Narrow" panose="020B0606020202030204" pitchFamily="34" charset="0"/>
              </a:rPr>
              <a:t>Wrap</a:t>
            </a:r>
            <a:r>
              <a:rPr lang="de-DE" sz="4000" b="1" dirty="0">
                <a:latin typeface="Arial Narrow" panose="020B0606020202030204" pitchFamily="34" charset="0"/>
              </a:rPr>
              <a:t> </a:t>
            </a:r>
            <a:r>
              <a:rPr lang="de-DE" sz="4000" b="1" dirty="0" err="1">
                <a:latin typeface="Arial Narrow" panose="020B0606020202030204" pitchFamily="34" charset="0"/>
              </a:rPr>
              <a:t>up</a:t>
            </a:r>
            <a:endParaRPr lang="en-US" sz="4000" b="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a:buSzPct val="102000"/>
            </a:pPr>
            <a:endParaRPr lang="en-US" sz="1000"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Most  people with ASD experience difficulty with taking part in everyday family, school, work and social life. These can be harder for them due to their social interaction and communication difficulties.</a:t>
            </a:r>
          </a:p>
          <a:p>
            <a:pPr>
              <a:buSzPct val="102000"/>
            </a:pPr>
            <a:endParaRPr lang="pt-PT"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It’s important to understand that communication and social skills need to be taught and practiced in any type of context. </a:t>
            </a:r>
          </a:p>
          <a:p>
            <a:pPr marL="342900" indent="-342900">
              <a:buSzPct val="102000"/>
              <a:buFont typeface="Arial" panose="020B0604020202020204" pitchFamily="34" charset="0"/>
              <a:buChar char="•"/>
            </a:pPr>
            <a:endParaRPr lang="en-US"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For many people these features are not recognized for ASD, nor their importance to improve</a:t>
            </a:r>
            <a:r>
              <a:rPr lang="pt-PT" dirty="0">
                <a:latin typeface="Arial Narrow" panose="020B0606020202030204" pitchFamily="34" charset="0"/>
              </a:rPr>
              <a:t> </a:t>
            </a:r>
            <a:r>
              <a:rPr lang="en-US" dirty="0">
                <a:latin typeface="Arial Narrow" panose="020B0606020202030204" pitchFamily="34" charset="0"/>
              </a:rPr>
              <a:t>the quality of life and well-being of the person  with ASD.</a:t>
            </a:r>
          </a:p>
          <a:p>
            <a:pPr marL="342900" indent="-342900">
              <a:buSzPct val="102000"/>
              <a:buFont typeface="Arial" panose="020B0604020202020204" pitchFamily="34" charset="0"/>
              <a:buChar char="•"/>
            </a:pPr>
            <a:endParaRPr lang="en-US"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Officers should recognize the importance to continue to improve </a:t>
            </a:r>
            <a:r>
              <a:rPr lang="pt-PT" dirty="0">
                <a:latin typeface="Arial Narrow" panose="020B0606020202030204" pitchFamily="34" charset="0"/>
              </a:rPr>
              <a:t>social </a:t>
            </a:r>
            <a:r>
              <a:rPr lang="pt-PT" dirty="0" err="1">
                <a:latin typeface="Arial Narrow" panose="020B0606020202030204" pitchFamily="34" charset="0"/>
              </a:rPr>
              <a:t>skills</a:t>
            </a:r>
            <a:r>
              <a:rPr lang="pt-PT" dirty="0">
                <a:latin typeface="Arial Narrow" panose="020B0606020202030204" pitchFamily="34" charset="0"/>
              </a:rPr>
              <a:t> </a:t>
            </a:r>
            <a:r>
              <a:rPr lang="pt-PT" dirty="0" err="1">
                <a:latin typeface="Arial Narrow" panose="020B0606020202030204" pitchFamily="34" charset="0"/>
              </a:rPr>
              <a:t>and</a:t>
            </a:r>
            <a:r>
              <a:rPr lang="pt-PT" dirty="0">
                <a:latin typeface="Arial Narrow" panose="020B0606020202030204" pitchFamily="34" charset="0"/>
              </a:rPr>
              <a:t> </a:t>
            </a:r>
            <a:r>
              <a:rPr lang="pt-PT" dirty="0" err="1">
                <a:latin typeface="Arial Narrow" panose="020B0606020202030204" pitchFamily="34" charset="0"/>
              </a:rPr>
              <a:t>communication</a:t>
            </a:r>
            <a:r>
              <a:rPr lang="pt-PT" dirty="0">
                <a:latin typeface="Arial Narrow" panose="020B0606020202030204" pitchFamily="34" charset="0"/>
              </a:rPr>
              <a:t> in </a:t>
            </a:r>
            <a:r>
              <a:rPr lang="pt-PT" dirty="0" err="1">
                <a:latin typeface="Arial Narrow" panose="020B0606020202030204" pitchFamily="34" charset="0"/>
              </a:rPr>
              <a:t>order</a:t>
            </a:r>
            <a:r>
              <a:rPr lang="pt-PT" dirty="0">
                <a:latin typeface="Arial Narrow" panose="020B0606020202030204" pitchFamily="34" charset="0"/>
              </a:rPr>
              <a:t> to </a:t>
            </a:r>
            <a:r>
              <a:rPr lang="pt-PT" dirty="0" err="1">
                <a:latin typeface="Arial Narrow" panose="020B0606020202030204" pitchFamily="34" charset="0"/>
              </a:rPr>
              <a:t>enhance</a:t>
            </a:r>
            <a:r>
              <a:rPr lang="pt-PT" dirty="0">
                <a:latin typeface="Arial Narrow" panose="020B0606020202030204" pitchFamily="34" charset="0"/>
              </a:rPr>
              <a:t> </a:t>
            </a:r>
            <a:r>
              <a:rPr lang="pt-PT" dirty="0" err="1">
                <a:latin typeface="Arial Narrow" panose="020B0606020202030204" pitchFamily="34" charset="0"/>
              </a:rPr>
              <a:t>relationships</a:t>
            </a:r>
            <a:r>
              <a:rPr lang="pt-PT" dirty="0">
                <a:latin typeface="Arial Narrow" panose="020B0606020202030204" pitchFamily="34" charset="0"/>
              </a:rPr>
              <a:t> </a:t>
            </a:r>
            <a:r>
              <a:rPr lang="pt-PT" dirty="0" err="1">
                <a:latin typeface="Arial Narrow" panose="020B0606020202030204" pitchFamily="34" charset="0"/>
              </a:rPr>
              <a:t>with</a:t>
            </a:r>
            <a:r>
              <a:rPr lang="pt-PT" dirty="0">
                <a:latin typeface="Arial Narrow" panose="020B0606020202030204" pitchFamily="34" charset="0"/>
              </a:rPr>
              <a:t> </a:t>
            </a:r>
            <a:r>
              <a:rPr lang="pt-PT" dirty="0" err="1">
                <a:latin typeface="Arial Narrow" panose="020B0606020202030204" pitchFamily="34" charset="0"/>
              </a:rPr>
              <a:t>their</a:t>
            </a:r>
            <a:r>
              <a:rPr lang="pt-PT" dirty="0">
                <a:latin typeface="Arial Narrow" panose="020B0606020202030204" pitchFamily="34" charset="0"/>
              </a:rPr>
              <a:t> </a:t>
            </a:r>
            <a:r>
              <a:rPr lang="pt-PT" dirty="0" err="1">
                <a:latin typeface="Arial Narrow" panose="020B0606020202030204" pitchFamily="34" charset="0"/>
              </a:rPr>
              <a:t>trainees</a:t>
            </a:r>
            <a:r>
              <a:rPr lang="en-US" dirty="0">
                <a:latin typeface="Arial Narrow" panose="020B0606020202030204" pitchFamily="34" charset="0"/>
              </a:rPr>
              <a:t>, and also the fact that interpersonal skills are needed to foster a positive work experience.</a:t>
            </a:r>
          </a:p>
          <a:p>
            <a:pPr marL="342900" indent="-342900">
              <a:buSzPct val="102000"/>
              <a:buFont typeface="Arial" panose="020B0604020202020204" pitchFamily="34" charset="0"/>
              <a:buChar char="•"/>
            </a:pPr>
            <a:endParaRPr lang="en-US"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ASD coupled with unique social, communication, and behavioral characteristics translate into the need for services to help them achieve success in life.</a:t>
            </a:r>
            <a:endParaRPr lang="pt-PT" dirty="0">
              <a:latin typeface="Arial Narrow" panose="020B0606020202030204" pitchFamily="34" charset="0"/>
            </a:endParaRPr>
          </a:p>
          <a:p>
            <a:pPr>
              <a:buSzPct val="102000"/>
            </a:pPr>
            <a:endParaRPr lang="pt-PT" dirty="0">
              <a:latin typeface="Arial Narrow" panose="020B0606020202030204" pitchFamily="34" charset="0"/>
            </a:endParaRPr>
          </a:p>
        </p:txBody>
      </p:sp>
    </p:spTree>
    <p:extLst>
      <p:ext uri="{BB962C8B-B14F-4D97-AF65-F5344CB8AC3E}">
        <p14:creationId xmlns:p14="http://schemas.microsoft.com/office/powerpoint/2010/main" val="1222126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575560"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a:solidFill>
                  <a:prstClr val="black"/>
                </a:solidFill>
                <a:latin typeface="Arial Narrow" panose="020B0606020202030204" pitchFamily="34" charset="0"/>
              </a:rPr>
              <a:t>References</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APA. (2013</a:t>
            </a:r>
            <a:r>
              <a:rPr lang="en-US" sz="1600" i="1" dirty="0">
                <a:latin typeface="Arial" panose="020B0604020202020204" pitchFamily="34" charset="0"/>
                <a:cs typeface="Arial" panose="020B0604020202020204" pitchFamily="34" charset="0"/>
              </a:rPr>
              <a:t>). American Psychiatric Association: Diagnostic and statistical manual of mental disorders</a:t>
            </a:r>
            <a:r>
              <a:rPr lang="en-US"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American</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Psychiatric</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Association</a:t>
            </a:r>
            <a:r>
              <a:rPr lang="pt-PT"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ASHA. (2021). </a:t>
            </a:r>
            <a:r>
              <a:rPr lang="en-US" sz="1600" i="1" dirty="0">
                <a:latin typeface="Arial" panose="020B0604020202020204" pitchFamily="34" charset="0"/>
                <a:cs typeface="Arial" panose="020B0604020202020204" pitchFamily="34" charset="0"/>
              </a:rPr>
              <a:t>Autism spectrum disorder</a:t>
            </a:r>
            <a:r>
              <a:rPr lang="en-US" sz="1600" dirty="0">
                <a:latin typeface="Arial" panose="020B0604020202020204" pitchFamily="34" charset="0"/>
                <a:cs typeface="Arial" panose="020B0604020202020204" pitchFamily="34" charset="0"/>
              </a:rPr>
              <a:t>. Retrieved at </a:t>
            </a:r>
            <a:r>
              <a:rPr lang="en-US" sz="1600" dirty="0">
                <a:latin typeface="Arial" panose="020B0604020202020204" pitchFamily="34" charset="0"/>
                <a:cs typeface="Arial" panose="020B0604020202020204" pitchFamily="34" charset="0"/>
                <a:hlinkClick r:id="rId2"/>
              </a:rPr>
              <a:t>https://www.asha.org/practice-portal/clinical-topics/autism/#collapse_6</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ASHA. (2021).  </a:t>
            </a:r>
            <a:r>
              <a:rPr lang="en-US" sz="1600" i="1" dirty="0">
                <a:latin typeface="Arial" panose="020B0604020202020204" pitchFamily="34" charset="0"/>
                <a:cs typeface="Arial" panose="020B0604020202020204" pitchFamily="34" charset="0"/>
              </a:rPr>
              <a:t>Components of social communication. </a:t>
            </a:r>
            <a:r>
              <a:rPr lang="en-US" sz="1600" dirty="0">
                <a:latin typeface="Arial" panose="020B0604020202020204" pitchFamily="34" charset="0"/>
                <a:cs typeface="Arial" panose="020B0604020202020204" pitchFamily="34" charset="0"/>
              </a:rPr>
              <a:t>Retrieved at </a:t>
            </a:r>
            <a:r>
              <a:rPr lang="pt-PT" sz="1600" u="sng" dirty="0" err="1">
                <a:solidFill>
                  <a:schemeClr val="accent1">
                    <a:lumMod val="75000"/>
                  </a:schemeClr>
                </a:solidFill>
                <a:latin typeface="Arial" panose="020B0604020202020204" pitchFamily="34" charset="0"/>
                <a:cs typeface="Arial" panose="020B0604020202020204" pitchFamily="34" charset="0"/>
              </a:rPr>
              <a:t>https</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www.asha.org</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practice</a:t>
            </a:r>
            <a:r>
              <a:rPr lang="pt-PT" sz="1600" u="sng" dirty="0">
                <a:solidFill>
                  <a:schemeClr val="accent1">
                    <a:lumMod val="75000"/>
                  </a:schemeClr>
                </a:solidFill>
                <a:latin typeface="Arial" panose="020B0604020202020204" pitchFamily="34" charset="0"/>
                <a:cs typeface="Arial" panose="020B0604020202020204" pitchFamily="34" charset="0"/>
              </a:rPr>
              <a:t>-portal/</a:t>
            </a:r>
            <a:r>
              <a:rPr lang="pt-PT" sz="1600" u="sng" dirty="0" err="1">
                <a:solidFill>
                  <a:schemeClr val="accent1">
                    <a:lumMod val="75000"/>
                  </a:schemeClr>
                </a:solidFill>
                <a:latin typeface="Arial" panose="020B0604020202020204" pitchFamily="34" charset="0"/>
                <a:cs typeface="Arial" panose="020B0604020202020204" pitchFamily="34" charset="0"/>
              </a:rPr>
              <a:t>clinical-topics</a:t>
            </a:r>
            <a:r>
              <a:rPr lang="pt-PT" sz="1600" u="sng" dirty="0">
                <a:solidFill>
                  <a:schemeClr val="accent1">
                    <a:lumMod val="75000"/>
                  </a:schemeClr>
                </a:solidFill>
                <a:latin typeface="Arial" panose="020B0604020202020204" pitchFamily="34" charset="0"/>
                <a:cs typeface="Arial" panose="020B0604020202020204" pitchFamily="34" charset="0"/>
              </a:rPr>
              <a:t>/social-</a:t>
            </a:r>
            <a:r>
              <a:rPr lang="pt-PT" sz="1600" u="sng" dirty="0" err="1">
                <a:solidFill>
                  <a:schemeClr val="accent1">
                    <a:lumMod val="75000"/>
                  </a:schemeClr>
                </a:solidFill>
                <a:latin typeface="Arial" panose="020B0604020202020204" pitchFamily="34" charset="0"/>
                <a:cs typeface="Arial" panose="020B0604020202020204" pitchFamily="34" charset="0"/>
              </a:rPr>
              <a:t>communication</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disorder</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components</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of</a:t>
            </a:r>
            <a:r>
              <a:rPr lang="pt-PT" sz="1600" u="sng" dirty="0">
                <a:solidFill>
                  <a:schemeClr val="accent1">
                    <a:lumMod val="75000"/>
                  </a:schemeClr>
                </a:solidFill>
                <a:latin typeface="Arial" panose="020B0604020202020204" pitchFamily="34" charset="0"/>
                <a:cs typeface="Arial" panose="020B0604020202020204" pitchFamily="34" charset="0"/>
              </a:rPr>
              <a:t>-social-</a:t>
            </a:r>
            <a:r>
              <a:rPr lang="pt-PT" sz="1600" u="sng" dirty="0" err="1">
                <a:solidFill>
                  <a:schemeClr val="accent1">
                    <a:lumMod val="75000"/>
                  </a:schemeClr>
                </a:solidFill>
                <a:latin typeface="Arial" panose="020B0604020202020204" pitchFamily="34" charset="0"/>
                <a:cs typeface="Arial" panose="020B0604020202020204" pitchFamily="34" charset="0"/>
              </a:rPr>
              <a:t>communication</a:t>
            </a:r>
            <a:r>
              <a:rPr lang="pt-PT" sz="1600" u="sng" dirty="0">
                <a:solidFill>
                  <a:schemeClr val="accent1">
                    <a:lumMod val="75000"/>
                  </a:schemeClr>
                </a:solidFill>
                <a:latin typeface="Arial" panose="020B0604020202020204" pitchFamily="34" charset="0"/>
                <a:cs typeface="Arial" panose="020B0604020202020204" pitchFamily="34" charset="0"/>
              </a:rPr>
              <a:t>/ </a:t>
            </a:r>
            <a:endParaRPr lang="en-US" sz="1600" u="sng" dirty="0">
              <a:solidFill>
                <a:schemeClr val="accent1">
                  <a:lumMod val="7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Garcia Winner, M.</a:t>
            </a: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&amp; Crooke, P. J. (2009). Social thinking: A training paradigm for professionals and treatment approach for individuals with social learning/social pragmatic challenges. </a:t>
            </a:r>
            <a:r>
              <a:rPr lang="en-US" sz="1600" i="1" dirty="0">
                <a:latin typeface="Arial" panose="020B0604020202020204" pitchFamily="34" charset="0"/>
                <a:cs typeface="Arial" panose="020B0604020202020204" pitchFamily="34" charset="0"/>
              </a:rPr>
              <a:t>Perspectives on Language Learning and Education, 16</a:t>
            </a:r>
            <a:r>
              <a:rPr lang="en-US" sz="1600" dirty="0">
                <a:latin typeface="Arial" panose="020B0604020202020204" pitchFamily="34" charset="0"/>
                <a:cs typeface="Arial" panose="020B0604020202020204" pitchFamily="34" charset="0"/>
              </a:rPr>
              <a:t>(2), 62–69. </a:t>
            </a:r>
            <a:r>
              <a:rPr lang="en-US" sz="1600" dirty="0">
                <a:latin typeface="Arial" panose="020B0604020202020204" pitchFamily="34" charset="0"/>
                <a:cs typeface="Arial" panose="020B0604020202020204" pitchFamily="34" charset="0"/>
                <a:hlinkClick r:id="rId3"/>
              </a:rPr>
              <a:t>https://doi.org/10.1044/lle16.2.62</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Garcia Winner, M., &amp; Crooke, P. J. (2011, January 18). Social communication strategies for adolescents with autism. </a:t>
            </a:r>
            <a:r>
              <a:rPr lang="pt-PT" sz="1600" i="1" dirty="0" err="1">
                <a:latin typeface="Arial" panose="020B0604020202020204" pitchFamily="34" charset="0"/>
                <a:cs typeface="Arial" panose="020B0604020202020204" pitchFamily="34" charset="0"/>
              </a:rPr>
              <a:t>The</a:t>
            </a:r>
            <a:r>
              <a:rPr lang="pt-PT" sz="1600" i="1" dirty="0">
                <a:latin typeface="Arial" panose="020B0604020202020204" pitchFamily="34" charset="0"/>
                <a:cs typeface="Arial" panose="020B0604020202020204" pitchFamily="34" charset="0"/>
              </a:rPr>
              <a:t> ASHA Leader 16</a:t>
            </a:r>
            <a:r>
              <a:rPr lang="pt-PT" sz="1600" dirty="0">
                <a:latin typeface="Arial" panose="020B0604020202020204" pitchFamily="34" charset="0"/>
                <a:cs typeface="Arial" panose="020B0604020202020204" pitchFamily="34" charset="0"/>
              </a:rPr>
              <a:t>(1), 8–11. </a:t>
            </a:r>
            <a:r>
              <a:rPr lang="pt-PT" sz="1600" dirty="0">
                <a:latin typeface="Arial" panose="020B0604020202020204" pitchFamily="34" charset="0"/>
                <a:cs typeface="Arial" panose="020B0604020202020204" pitchFamily="34" charset="0"/>
                <a:hlinkClick r:id="rId4"/>
              </a:rPr>
              <a:t>https://doi.org/10.1044/leader.FTR1.16012011.8</a:t>
            </a:r>
            <a:endParaRPr lang="pt-PT"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err="1">
                <a:latin typeface="Arial" panose="020B0604020202020204" pitchFamily="34" charset="0"/>
                <a:cs typeface="Arial" panose="020B0604020202020204" pitchFamily="34" charset="0"/>
              </a:rPr>
              <a:t>Geurts</a:t>
            </a:r>
            <a:r>
              <a:rPr lang="en-US" sz="1600" dirty="0">
                <a:latin typeface="Arial" panose="020B0604020202020204" pitchFamily="34" charset="0"/>
                <a:cs typeface="Arial" panose="020B0604020202020204" pitchFamily="34" charset="0"/>
              </a:rPr>
              <a:t>, H. M., &amp; Jansen, M. D. (2012). A retrospective chart study: The pathway to a diagnosis for adults referred for ASD assessment. </a:t>
            </a:r>
            <a:r>
              <a:rPr lang="en-US" sz="1600" i="1" dirty="0">
                <a:latin typeface="Arial" panose="020B0604020202020204" pitchFamily="34" charset="0"/>
                <a:cs typeface="Arial" panose="020B0604020202020204" pitchFamily="34" charset="0"/>
              </a:rPr>
              <a:t>Autism, 16</a:t>
            </a:r>
            <a:r>
              <a:rPr lang="en-US" sz="1600" dirty="0">
                <a:latin typeface="Arial" panose="020B0604020202020204" pitchFamily="34" charset="0"/>
                <a:cs typeface="Arial" panose="020B0604020202020204" pitchFamily="34" charset="0"/>
              </a:rPr>
              <a:t>(3), 299–305. </a:t>
            </a:r>
            <a:r>
              <a:rPr lang="en-US" sz="1600" dirty="0">
                <a:latin typeface="Arial" panose="020B0604020202020204" pitchFamily="34" charset="0"/>
                <a:cs typeface="Arial" panose="020B0604020202020204" pitchFamily="34" charset="0"/>
                <a:hlinkClick r:id="rId5"/>
              </a:rPr>
              <a:t>https://doi.org/10.1177/1362361311421775</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Greene, J., &amp;  Burleson, B. (2003). </a:t>
            </a:r>
            <a:r>
              <a:rPr lang="en-US" sz="1600" i="1" dirty="0">
                <a:latin typeface="Arial" panose="020B0604020202020204" pitchFamily="34" charset="0"/>
                <a:cs typeface="Arial" panose="020B0604020202020204" pitchFamily="34" charset="0"/>
              </a:rPr>
              <a:t>Handbook of communication</a:t>
            </a:r>
            <a:r>
              <a:rPr lang="pt-PT" sz="1600" i="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and social interaction skills.</a:t>
            </a:r>
            <a:r>
              <a:rPr lang="en-US" sz="1600" dirty="0">
                <a:latin typeface="Arial" panose="020B0604020202020204" pitchFamily="34" charset="0"/>
                <a:cs typeface="Arial" panose="020B0604020202020204" pitchFamily="34" charset="0"/>
              </a:rPr>
              <a:t> Lawrence Erlbaum Associates Publishers. </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Justin, L. (2017). </a:t>
            </a:r>
            <a:r>
              <a:rPr lang="en-US" sz="1600" i="1" dirty="0">
                <a:latin typeface="Arial" panose="020B0604020202020204" pitchFamily="34" charset="0"/>
                <a:cs typeface="Arial" panose="020B0604020202020204" pitchFamily="34" charset="0"/>
              </a:rPr>
              <a:t>Handbook of social skills and autism spectrum disorder</a:t>
            </a:r>
            <a:r>
              <a:rPr lang="en-US" sz="1600" dirty="0">
                <a:latin typeface="Arial" panose="020B0604020202020204" pitchFamily="34" charset="0"/>
                <a:cs typeface="Arial" panose="020B0604020202020204" pitchFamily="34" charset="0"/>
              </a:rPr>
              <a:t>. </a:t>
            </a:r>
            <a:r>
              <a:rPr lang="pt-PT" sz="1600" dirty="0">
                <a:latin typeface="Arial" panose="020B0604020202020204" pitchFamily="34" charset="0"/>
                <a:cs typeface="Arial" panose="020B0604020202020204" pitchFamily="34" charset="0"/>
              </a:rPr>
              <a:t>Springer </a:t>
            </a:r>
            <a:r>
              <a:rPr lang="pt-PT" sz="1600" dirty="0" err="1">
                <a:latin typeface="Arial" panose="020B0604020202020204" pitchFamily="34" charset="0"/>
                <a:cs typeface="Arial" panose="020B0604020202020204" pitchFamily="34" charset="0"/>
              </a:rPr>
              <a:t>International</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Publishing</a:t>
            </a:r>
            <a:r>
              <a:rPr lang="pt-PT"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42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a:r>
              <a:rPr lang="it" sz="4800" b="1" dirty="0">
                <a:solidFill>
                  <a:srgbClr val="000000"/>
                </a:solidFill>
                <a:latin typeface="Arial Narrow"/>
                <a:ea typeface="Arial Narrow"/>
                <a:cs typeface="Arial Narrow"/>
                <a:sym typeface="Arial Narrow"/>
              </a:rPr>
              <a:t>Aim      </a:t>
            </a:r>
            <a:endParaRPr sz="3600" dirty="0"/>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n-US" sz="3200" b="1" dirty="0">
                <a:latin typeface="Arial Narrow" panose="020B0606020202030204" pitchFamily="34" charset="0"/>
              </a:rPr>
              <a:t>Module 4: Social communication and social skills for dealing with people with autism spectrum disorder (ASD)</a:t>
            </a:r>
            <a:endParaRPr lang="pt-PT" sz="3200" b="1" dirty="0">
              <a:latin typeface="Arial Narrow" panose="020B0606020202030204" pitchFamily="34" charset="0"/>
            </a:endParaRPr>
          </a:p>
          <a:p>
            <a:pPr algn="ctr" defTabSz="685800"/>
            <a:endParaRPr lang="en-US" sz="3200" b="1" dirty="0">
              <a:latin typeface="Arial Narrow" panose="020B0606020202030204" pitchFamily="34" charset="0"/>
            </a:endParaRPr>
          </a:p>
          <a:p>
            <a:pPr algn="just" defTabSz="685800">
              <a:lnSpc>
                <a:spcPct val="150000"/>
              </a:lnSpc>
            </a:pPr>
            <a:r>
              <a:rPr lang="en-US" sz="3200" dirty="0">
                <a:latin typeface="Arial Narrow" panose="020B0606020202030204" pitchFamily="34" charset="0"/>
              </a:rPr>
              <a:t>To develop social communication and social interaction skills for </a:t>
            </a:r>
            <a:r>
              <a:rPr lang="en-GB" sz="3200" dirty="0">
                <a:latin typeface="Arial Narrow" panose="020B0606020202030204" pitchFamily="34" charset="0"/>
              </a:rPr>
              <a:t>people with ASD</a:t>
            </a:r>
            <a:endParaRPr lang="pt-PT" sz="3200" dirty="0">
              <a:latin typeface="Arial Narrow" panose="020B0606020202030204" pitchFamily="34" charset="0"/>
            </a:endParaRPr>
          </a:p>
          <a:p>
            <a:pPr algn="just" defTabSz="685800">
              <a:lnSpc>
                <a:spcPct val="150000"/>
              </a:lnSpc>
            </a:pP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19127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575560"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a:solidFill>
                  <a:prstClr val="black"/>
                </a:solidFill>
                <a:latin typeface="Arial Narrow" panose="020B0606020202030204" pitchFamily="34" charset="0"/>
              </a:rPr>
              <a:t>References</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Hart, J. E., &amp; </a:t>
            </a:r>
            <a:r>
              <a:rPr lang="en-US" sz="1600" dirty="0" err="1">
                <a:latin typeface="Arial" panose="020B0604020202020204" pitchFamily="34" charset="0"/>
                <a:cs typeface="Arial" panose="020B0604020202020204" pitchFamily="34" charset="0"/>
              </a:rPr>
              <a:t>Whalon</a:t>
            </a:r>
            <a:r>
              <a:rPr lang="en-US" sz="1600" dirty="0">
                <a:latin typeface="Arial" panose="020B0604020202020204" pitchFamily="34" charset="0"/>
                <a:cs typeface="Arial" panose="020B0604020202020204" pitchFamily="34" charset="0"/>
              </a:rPr>
              <a:t>, K. J. (2008). Promote academic engagement and communication of students with autism spectrum disorder in inclusive settings. </a:t>
            </a:r>
            <a:r>
              <a:rPr lang="pt-PT" sz="1600" i="1" dirty="0" err="1">
                <a:latin typeface="Arial" panose="020B0604020202020204" pitchFamily="34" charset="0"/>
                <a:cs typeface="Arial" panose="020B0604020202020204" pitchFamily="34" charset="0"/>
              </a:rPr>
              <a:t>Intervention</a:t>
            </a:r>
            <a:r>
              <a:rPr lang="pt-PT" sz="1600" i="1" dirty="0">
                <a:latin typeface="Arial" panose="020B0604020202020204" pitchFamily="34" charset="0"/>
                <a:cs typeface="Arial" panose="020B0604020202020204" pitchFamily="34" charset="0"/>
              </a:rPr>
              <a:t> in </a:t>
            </a:r>
            <a:r>
              <a:rPr lang="pt-PT" sz="1600" i="1" dirty="0" err="1">
                <a:latin typeface="Arial" panose="020B0604020202020204" pitchFamily="34" charset="0"/>
                <a:cs typeface="Arial" panose="020B0604020202020204" pitchFamily="34" charset="0"/>
              </a:rPr>
              <a:t>School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and</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Clinic</a:t>
            </a:r>
            <a:r>
              <a:rPr lang="pt-PT" sz="1600" i="1" dirty="0">
                <a:latin typeface="Arial" panose="020B0604020202020204" pitchFamily="34" charset="0"/>
                <a:cs typeface="Arial" panose="020B0604020202020204" pitchFamily="34" charset="0"/>
              </a:rPr>
              <a:t>,</a:t>
            </a:r>
            <a:r>
              <a:rPr lang="pt-PT" sz="1600" dirty="0">
                <a:latin typeface="Arial" panose="020B0604020202020204" pitchFamily="34" charset="0"/>
                <a:cs typeface="Arial" panose="020B0604020202020204" pitchFamily="34" charset="0"/>
              </a:rPr>
              <a:t> </a:t>
            </a:r>
            <a:r>
              <a:rPr lang="pt-PT" sz="1600" i="1" dirty="0">
                <a:latin typeface="Arial" panose="020B0604020202020204" pitchFamily="34" charset="0"/>
                <a:cs typeface="Arial" panose="020B0604020202020204" pitchFamily="34" charset="0"/>
              </a:rPr>
              <a:t>44</a:t>
            </a:r>
            <a:r>
              <a:rPr lang="pt-PT" sz="1600" dirty="0">
                <a:latin typeface="Arial" panose="020B0604020202020204" pitchFamily="34" charset="0"/>
                <a:cs typeface="Arial" panose="020B0604020202020204" pitchFamily="34" charset="0"/>
              </a:rPr>
              <a:t>(2), 116–120. </a:t>
            </a:r>
            <a:r>
              <a:rPr lang="pt-PT" sz="1600" u="sng" dirty="0">
                <a:latin typeface="Arial" panose="020B0604020202020204" pitchFamily="34" charset="0"/>
                <a:cs typeface="Arial" panose="020B0604020202020204" pitchFamily="34" charset="0"/>
                <a:hlinkClick r:id="rId2"/>
              </a:rPr>
              <a:t>https://doi.org/10.1177/1053451207310346</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Hendricks, D. (2010). Employment and adults with autism spectrum disorders: Challenges and strategies for success. </a:t>
            </a:r>
            <a:r>
              <a:rPr lang="pt-PT" sz="1600" i="1" dirty="0" err="1">
                <a:latin typeface="Arial" panose="020B0604020202020204" pitchFamily="34" charset="0"/>
                <a:cs typeface="Arial" panose="020B0604020202020204" pitchFamily="34" charset="0"/>
              </a:rPr>
              <a:t>Journal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of</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Vocational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Rehabilitation</a:t>
            </a:r>
            <a:r>
              <a:rPr lang="pt-PT" sz="1600" i="1" dirty="0">
                <a:latin typeface="Arial" panose="020B0604020202020204" pitchFamily="34" charset="0"/>
                <a:cs typeface="Arial" panose="020B0604020202020204" pitchFamily="34" charset="0"/>
              </a:rPr>
              <a:t>, 32</a:t>
            </a:r>
            <a:r>
              <a:rPr lang="pt-PT" sz="1600" dirty="0">
                <a:latin typeface="Arial" panose="020B0604020202020204" pitchFamily="34" charset="0"/>
                <a:cs typeface="Arial" panose="020B0604020202020204" pitchFamily="34" charset="0"/>
              </a:rPr>
              <a:t>(2)</a:t>
            </a:r>
            <a:r>
              <a:rPr lang="pt-PT" sz="1600" i="1" dirty="0">
                <a:latin typeface="Arial" panose="020B0604020202020204" pitchFamily="34" charset="0"/>
                <a:cs typeface="Arial" panose="020B0604020202020204" pitchFamily="34" charset="0"/>
              </a:rPr>
              <a:t>, </a:t>
            </a:r>
            <a:r>
              <a:rPr lang="pt-PT" sz="1600" dirty="0">
                <a:latin typeface="Arial" panose="020B0604020202020204" pitchFamily="34" charset="0"/>
                <a:cs typeface="Arial" panose="020B0604020202020204" pitchFamily="34" charset="0"/>
              </a:rPr>
              <a:t>125–134. </a:t>
            </a:r>
            <a:r>
              <a:rPr lang="pt-PT" sz="1600" u="sng" dirty="0">
                <a:latin typeface="Arial" panose="020B0604020202020204" pitchFamily="34" charset="0"/>
                <a:cs typeface="Arial" panose="020B0604020202020204" pitchFamily="34" charset="0"/>
                <a:hlinkClick r:id="rId3"/>
              </a:rPr>
              <a:t>https://doi.org/10.3233/JVR-2010-0502</a:t>
            </a:r>
            <a:endParaRPr lang="pt-PT" sz="16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t>Howlin</a:t>
            </a:r>
            <a:r>
              <a:rPr lang="en-US" sz="1600" dirty="0"/>
              <a:t>, P., &amp; Moss, P. (2012). Adults with autism spectrum disorders. </a:t>
            </a:r>
            <a:r>
              <a:rPr lang="pt-PT" sz="1600" i="1" dirty="0" err="1"/>
              <a:t>Canadian</a:t>
            </a:r>
            <a:r>
              <a:rPr lang="pt-PT" sz="1600" i="1" dirty="0"/>
              <a:t> </a:t>
            </a:r>
            <a:r>
              <a:rPr lang="pt-PT" sz="1600" i="1" dirty="0" err="1"/>
              <a:t>Journal</a:t>
            </a:r>
            <a:r>
              <a:rPr lang="pt-PT" sz="1600" i="1" dirty="0"/>
              <a:t> </a:t>
            </a:r>
            <a:r>
              <a:rPr lang="pt-PT" sz="1600" i="1" dirty="0" err="1"/>
              <a:t>of</a:t>
            </a:r>
            <a:r>
              <a:rPr lang="pt-PT" sz="1600" i="1" dirty="0"/>
              <a:t> </a:t>
            </a:r>
            <a:r>
              <a:rPr lang="pt-PT" sz="1600" i="1" dirty="0" err="1"/>
              <a:t>Psychiatry</a:t>
            </a:r>
            <a:r>
              <a:rPr lang="pt-PT" sz="1600" i="1" dirty="0"/>
              <a:t>,</a:t>
            </a:r>
            <a:r>
              <a:rPr lang="pt-PT" sz="1600" dirty="0"/>
              <a:t> </a:t>
            </a:r>
            <a:r>
              <a:rPr lang="pt-PT" sz="1600" i="1" dirty="0"/>
              <a:t>57</a:t>
            </a:r>
            <a:r>
              <a:rPr lang="pt-PT" sz="1600" dirty="0"/>
              <a:t>(5), 275–283. </a:t>
            </a:r>
            <a:r>
              <a:rPr lang="en-US" sz="1600" u="sng" dirty="0">
                <a:hlinkClick r:id="rId4"/>
              </a:rPr>
              <a:t>https://doi.org/10.1177/070674371205700502</a:t>
            </a:r>
            <a:endParaRPr lang="en-US" sz="1600" u="sng" dirty="0"/>
          </a:p>
          <a:p>
            <a:pPr marL="285750" indent="-285750">
              <a:buFont typeface="Arial" panose="020B0604020202020204" pitchFamily="34" charset="0"/>
              <a:buChar char="•"/>
            </a:pPr>
            <a:r>
              <a:rPr lang="en-US" sz="1600" dirty="0"/>
              <a:t>Wong, C., Odom, S. L., Hume, K. Cox, A. W., Fettig, A., </a:t>
            </a:r>
            <a:r>
              <a:rPr lang="en-US" sz="1600" dirty="0" err="1"/>
              <a:t>Kucharczyk</a:t>
            </a:r>
            <a:r>
              <a:rPr lang="en-US" sz="1600" dirty="0"/>
              <a:t>, S., … Schultz, T. R. (2013). </a:t>
            </a:r>
            <a:r>
              <a:rPr lang="en-US" sz="1600" i="1" dirty="0"/>
              <a:t>Evidence-based practices for children, youth, and young adults with Autism Spectrum Disorder. </a:t>
            </a:r>
            <a:r>
              <a:rPr lang="en-US" sz="1600" dirty="0"/>
              <a:t>Chapel Hill: The University of North Carolina, Frank Porter Graham Child Development Institute, Autism Evidence-Based Practice Review Group.</a:t>
            </a:r>
            <a:endParaRPr lang="pt-PT" sz="1600" dirty="0"/>
          </a:p>
        </p:txBody>
      </p:sp>
    </p:spTree>
    <p:extLst>
      <p:ext uri="{BB962C8B-B14F-4D97-AF65-F5344CB8AC3E}">
        <p14:creationId xmlns:p14="http://schemas.microsoft.com/office/powerpoint/2010/main" val="1799814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4000" b="1" kern="0" dirty="0">
                <a:solidFill>
                  <a:prstClr val="black"/>
                </a:solidFill>
                <a:latin typeface="Arial Narrow" panose="020B0606020202030204" pitchFamily="34" charset="0"/>
              </a:rPr>
              <a:t>Helpful resources</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lvl="0">
              <a:defRPr/>
            </a:pPr>
            <a:r>
              <a:rPr lang="en-US" sz="1600" b="1" kern="0" dirty="0">
                <a:solidFill>
                  <a:prstClr val="black"/>
                </a:solidFill>
                <a:latin typeface="Arial Narrow" pitchFamily="34" charset="0"/>
              </a:rPr>
              <a:t>A Quick Guide to DSM-5-  </a:t>
            </a:r>
            <a:r>
              <a:rPr lang="en-US" sz="1600" b="1" dirty="0"/>
              <a:t>Diagnosis categories for autism spectrum disorder </a:t>
            </a:r>
            <a:endParaRPr lang="en-US" sz="1600" b="1" kern="0" dirty="0">
              <a:solidFill>
                <a:prstClr val="black"/>
              </a:solidFill>
              <a:latin typeface="Arial Narrow" pitchFamily="34" charset="0"/>
            </a:endParaRPr>
          </a:p>
          <a:p>
            <a:pPr lvl="0">
              <a:defRPr/>
            </a:pPr>
            <a:r>
              <a:rPr lang="en-US" sz="1600" b="1" kern="0" dirty="0">
                <a:solidFill>
                  <a:prstClr val="black"/>
                </a:solidFill>
                <a:latin typeface="Arial Narrow" pitchFamily="34" charset="0"/>
                <a:hlinkClick r:id="rId2"/>
              </a:rPr>
              <a:t>https://doi.org/10.1044/leader.FTR4.18082013.np</a:t>
            </a: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r>
              <a:rPr lang="en-US" sz="1600" b="1" u="sng" kern="0" dirty="0">
                <a:solidFill>
                  <a:prstClr val="black"/>
                </a:solidFill>
                <a:latin typeface="Arial Narrow" pitchFamily="34" charset="0"/>
                <a:hlinkClick r:id="rId3"/>
              </a:rPr>
              <a:t>https://leader.pubs.asha.org/doi/10.1044/leader.FTR4.18082013.np</a:t>
            </a:r>
            <a:endParaRPr lang="en-US" sz="1600" b="1" u="sng" kern="0" dirty="0">
              <a:solidFill>
                <a:prstClr val="black"/>
              </a:solidFill>
              <a:latin typeface="Arial Narrow" pitchFamily="34" charset="0"/>
            </a:endParaRPr>
          </a:p>
          <a:p>
            <a:pPr lvl="0">
              <a:defRPr/>
            </a:pPr>
            <a:endParaRPr lang="en-US" sz="1600" b="1" u="sng"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pt-PT" sz="1600" b="1" kern="0" dirty="0">
              <a:solidFill>
                <a:srgbClr val="00B0F0"/>
              </a:solidFill>
              <a:latin typeface="Arial Narrow" pitchFamily="34" charset="0"/>
            </a:endParaRPr>
          </a:p>
        </p:txBody>
      </p:sp>
      <p:pic>
        <p:nvPicPr>
          <p:cNvPr id="9" name="Imagem 3">
            <a:extLst>
              <a:ext uri="{FF2B5EF4-FFF2-40B4-BE49-F238E27FC236}">
                <a16:creationId xmlns:a16="http://schemas.microsoft.com/office/drawing/2014/main" id="{FB3B84B2-3059-8646-81C7-689D2A69EC9B}"/>
              </a:ext>
            </a:extLst>
          </p:cNvPr>
          <p:cNvPicPr>
            <a:picLocks noChangeAspect="1"/>
          </p:cNvPicPr>
          <p:nvPr/>
        </p:nvPicPr>
        <p:blipFill>
          <a:blip r:embed="rId4"/>
          <a:stretch>
            <a:fillRect/>
          </a:stretch>
        </p:blipFill>
        <p:spPr>
          <a:xfrm>
            <a:off x="1481145" y="3201278"/>
            <a:ext cx="2857500" cy="1905000"/>
          </a:xfrm>
          <a:prstGeom prst="rect">
            <a:avLst/>
          </a:prstGeom>
        </p:spPr>
      </p:pic>
    </p:spTree>
    <p:extLst>
      <p:ext uri="{BB962C8B-B14F-4D97-AF65-F5344CB8AC3E}">
        <p14:creationId xmlns:p14="http://schemas.microsoft.com/office/powerpoint/2010/main" val="2581116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4000" b="1" kern="0" dirty="0">
                <a:solidFill>
                  <a:prstClr val="black"/>
                </a:solidFill>
                <a:latin typeface="Arial Narrow" panose="020B0606020202030204" pitchFamily="34" charset="0"/>
              </a:rPr>
              <a:t>Helpful resources</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2400" kern="0" dirty="0">
                <a:solidFill>
                  <a:prstClr val="black"/>
                </a:solidFill>
                <a:latin typeface="Arial Narrow" panose="020B0606020202030204" pitchFamily="34" charset="0"/>
              </a:rPr>
              <a:t>American Speech-Language-Hearing Association</a:t>
            </a:r>
            <a:endParaRPr lang="pt-PT" sz="2400"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2"/>
              </a:rPr>
              <a:t>https://www.asha.org/practice-portal/clinical-topics/autism/#collapse_7</a:t>
            </a:r>
            <a:endParaRPr lang="pt-PT" sz="2400" u="sng" kern="0" dirty="0">
              <a:solidFill>
                <a:prstClr val="black"/>
              </a:solidFill>
              <a:latin typeface="Arial Narrow" panose="020B0606020202030204" pitchFamily="34" charset="0"/>
            </a:endParaRPr>
          </a:p>
          <a:p>
            <a:pPr lvl="0">
              <a:defRPr/>
            </a:pPr>
            <a:endParaRPr lang="pt-PT" sz="2400" kern="0" dirty="0">
              <a:solidFill>
                <a:prstClr val="black"/>
              </a:solidFill>
              <a:latin typeface="Arial Narrow" panose="020B0606020202030204" pitchFamily="34" charset="0"/>
            </a:endParaRPr>
          </a:p>
          <a:p>
            <a:pPr lvl="0">
              <a:defRPr/>
            </a:pPr>
            <a:r>
              <a:rPr lang="pt-PT" sz="2400" kern="0" dirty="0" err="1">
                <a:solidFill>
                  <a:prstClr val="black"/>
                </a:solidFill>
                <a:latin typeface="Arial Narrow" panose="020B0606020202030204" pitchFamily="34" charset="0"/>
              </a:rPr>
              <a:t>National</a:t>
            </a:r>
            <a:r>
              <a:rPr lang="pt-PT" sz="2400" kern="0" dirty="0">
                <a:solidFill>
                  <a:prstClr val="black"/>
                </a:solidFill>
                <a:latin typeface="Arial Narrow" panose="020B0606020202030204" pitchFamily="34" charset="0"/>
              </a:rPr>
              <a:t> </a:t>
            </a:r>
            <a:r>
              <a:rPr lang="pt-PT" sz="2400" kern="0" dirty="0" err="1">
                <a:solidFill>
                  <a:prstClr val="black"/>
                </a:solidFill>
                <a:latin typeface="Arial Narrow" panose="020B0606020202030204" pitchFamily="34" charset="0"/>
              </a:rPr>
              <a:t>Autistic</a:t>
            </a:r>
            <a:r>
              <a:rPr lang="pt-PT" sz="2400" kern="0" dirty="0">
                <a:solidFill>
                  <a:prstClr val="black"/>
                </a:solidFill>
                <a:latin typeface="Arial Narrow" panose="020B0606020202030204" pitchFamily="34" charset="0"/>
              </a:rPr>
              <a:t> </a:t>
            </a:r>
            <a:r>
              <a:rPr lang="pt-PT" sz="2400" kern="0" dirty="0" err="1">
                <a:solidFill>
                  <a:prstClr val="black"/>
                </a:solidFill>
                <a:latin typeface="Arial Narrow" panose="020B0606020202030204" pitchFamily="34" charset="0"/>
              </a:rPr>
              <a:t>Society</a:t>
            </a:r>
            <a:endParaRPr lang="pt-PT" sz="2400"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3"/>
              </a:rPr>
              <a:t>https://www.autism.org.uk/</a:t>
            </a:r>
            <a:endParaRPr lang="pt-PT" sz="2400" u="sng" kern="0" dirty="0">
              <a:solidFill>
                <a:prstClr val="black"/>
              </a:solidFill>
              <a:latin typeface="Arial Narrow" panose="020B0606020202030204" pitchFamily="34" charset="0"/>
            </a:endParaRPr>
          </a:p>
          <a:p>
            <a:pPr lvl="0">
              <a:defRPr/>
            </a:pPr>
            <a:endParaRPr lang="pt-PT" sz="2400" kern="0" dirty="0">
              <a:solidFill>
                <a:prstClr val="black"/>
              </a:solidFill>
              <a:latin typeface="Arial Narrow" panose="020B0606020202030204" pitchFamily="34" charset="0"/>
            </a:endParaRPr>
          </a:p>
          <a:p>
            <a:pPr lvl="0">
              <a:defRPr/>
            </a:pPr>
            <a:r>
              <a:rPr lang="en-US" sz="2400" kern="0" dirty="0" err="1">
                <a:solidFill>
                  <a:prstClr val="black"/>
                </a:solidFill>
                <a:latin typeface="Arial Narrow" panose="020B0606020202030204" pitchFamily="34" charset="0"/>
              </a:rPr>
              <a:t>Semel</a:t>
            </a:r>
            <a:r>
              <a:rPr lang="en-US" sz="2400" kern="0" dirty="0">
                <a:solidFill>
                  <a:prstClr val="black"/>
                </a:solidFill>
                <a:latin typeface="Arial Narrow" panose="020B0606020202030204" pitchFamily="34" charset="0"/>
              </a:rPr>
              <a:t> Institute for Neuroscience &amp; Human Behavior- Program for the Education and Enrichment of Relational Skills (PEERS®)/ </a:t>
            </a:r>
            <a:r>
              <a:rPr lang="en-US" sz="2400" u="sng" kern="0" dirty="0">
                <a:solidFill>
                  <a:prstClr val="black"/>
                </a:solidFill>
                <a:latin typeface="Arial Narrow" panose="020B0606020202030204" pitchFamily="34" charset="0"/>
                <a:hlinkClick r:id="rId4"/>
              </a:rPr>
              <a:t>https://www.semel.ucla.edu/peers/resources/role-play-videos?page=2</a:t>
            </a:r>
            <a:endParaRPr lang="pt-PT" sz="2400" u="sng"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5"/>
              </a:rPr>
              <a:t>https://www.semel.ucla.edu/peers</a:t>
            </a:r>
            <a:endParaRPr lang="pt-PT" sz="2400" u="sng"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51687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699541" y="1558059"/>
            <a:ext cx="7042068" cy="4134209"/>
          </a:xfrm>
          <a:prstGeom prst="rect">
            <a:avLst/>
          </a:prstGeom>
          <a:solidFill>
            <a:srgbClr val="F9DAD9"/>
          </a:solidFill>
        </p:spPr>
        <p:txBody>
          <a:bodyPr wrap="square">
            <a:spAutoFit/>
          </a:bodyPr>
          <a:lstStyle/>
          <a:p>
            <a:pPr algn="ctr">
              <a:lnSpc>
                <a:spcPct val="170000"/>
              </a:lnSpc>
            </a:pPr>
            <a:r>
              <a:rPr lang="de-AT" sz="5400" b="1" dirty="0">
                <a:solidFill>
                  <a:srgbClr val="024E94"/>
                </a:solidFill>
                <a:latin typeface="Arial Narrow" panose="020B0606020202030204" pitchFamily="34" charset="0"/>
              </a:rPr>
              <a:t>Questions?</a:t>
            </a:r>
          </a:p>
          <a:p>
            <a:pPr algn="ctr">
              <a:lnSpc>
                <a:spcPct val="170000"/>
              </a:lnSpc>
            </a:pPr>
            <a:r>
              <a:rPr lang="de-AT" sz="5400" b="1" dirty="0">
                <a:solidFill>
                  <a:srgbClr val="024E94"/>
                </a:solidFill>
                <a:latin typeface="Arial Narrow" panose="020B0606020202030204" pitchFamily="34" charset="0"/>
              </a:rPr>
              <a:t>Goodbye &amp;</a:t>
            </a:r>
          </a:p>
          <a:p>
            <a:pPr algn="ctr">
              <a:lnSpc>
                <a:spcPct val="170000"/>
              </a:lnSpc>
            </a:pPr>
            <a:r>
              <a:rPr lang="de-AT" sz="5400" b="1" dirty="0">
                <a:solidFill>
                  <a:srgbClr val="024E94"/>
                </a:solidFill>
                <a:latin typeface="Arial Narrow" panose="020B0606020202030204" pitchFamily="34" charset="0"/>
              </a:rPr>
              <a:t>Thanks for coming </a:t>
            </a:r>
            <a:r>
              <a:rPr lang="de-AT" sz="5400" b="1" dirty="0">
                <a:solidFill>
                  <a:srgbClr val="024E94"/>
                </a:solidFill>
                <a:latin typeface="Arial Narrow" panose="020B0606020202030204" pitchFamily="34" charset="0"/>
                <a:sym typeface="Wingdings" panose="05000000000000000000" pitchFamily="2" charset="2"/>
              </a:rPr>
              <a:t></a:t>
            </a:r>
          </a:p>
        </p:txBody>
      </p:sp>
      <p:grpSp>
        <p:nvGrpSpPr>
          <p:cNvPr id="12" name="Grupo 11"/>
          <p:cNvGrpSpPr/>
          <p:nvPr/>
        </p:nvGrpSpPr>
        <p:grpSpPr>
          <a:xfrm>
            <a:off x="8147720" y="98628"/>
            <a:ext cx="2520280" cy="991554"/>
            <a:chOff x="6623720" y="98628"/>
            <a:chExt cx="2520280" cy="991554"/>
          </a:xfrm>
        </p:grpSpPr>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560" y="98628"/>
              <a:ext cx="1674440" cy="769272"/>
            </a:xfrm>
            <a:prstGeom prst="rect">
              <a:avLst/>
            </a:prstGeom>
          </p:spPr>
        </p:pic>
        <p:sp>
          <p:nvSpPr>
            <p:cNvPr id="14" name="Retângulo 13"/>
            <p:cNvSpPr/>
            <p:nvPr/>
          </p:nvSpPr>
          <p:spPr>
            <a:xfrm>
              <a:off x="6623720" y="828572"/>
              <a:ext cx="2520280" cy="261610"/>
            </a:xfrm>
            <a:prstGeom prst="rect">
              <a:avLst/>
            </a:prstGeom>
          </p:spPr>
          <p:txBody>
            <a:bodyPr wrap="square">
              <a:spAutoFit/>
            </a:bodyPr>
            <a:lstStyle/>
            <a:p>
              <a:r>
                <a:rPr lang="en-US" sz="1100" dirty="0">
                  <a:latin typeface="Arial Narrow" panose="020B0606020202030204" pitchFamily="34" charset="0"/>
                  <a:ea typeface="Times New Roman" panose="02020603050405020304" pitchFamily="18" charset="0"/>
                </a:rPr>
                <a:t>Grant Agreement: 2019-1-AT-KA202-051218</a:t>
              </a:r>
              <a:endParaRPr lang="en-GB" sz="1100" dirty="0">
                <a:latin typeface="Arial Narrow" panose="020B0606020202030204" pitchFamily="34" charset="0"/>
              </a:endParaRPr>
            </a:p>
          </p:txBody>
        </p:sp>
      </p:grpSp>
      <p:grpSp>
        <p:nvGrpSpPr>
          <p:cNvPr id="15" name="Grupo 14"/>
          <p:cNvGrpSpPr/>
          <p:nvPr/>
        </p:nvGrpSpPr>
        <p:grpSpPr>
          <a:xfrm>
            <a:off x="1606778" y="6412676"/>
            <a:ext cx="7351175" cy="445325"/>
            <a:chOff x="178130" y="6412675"/>
            <a:chExt cx="9128049" cy="445325"/>
          </a:xfrm>
        </p:grpSpPr>
        <p:sp>
          <p:nvSpPr>
            <p:cNvPr id="16" name="Retângulo 15"/>
            <p:cNvSpPr/>
            <p:nvPr/>
          </p:nvSpPr>
          <p:spPr>
            <a:xfrm>
              <a:off x="2213898" y="6457890"/>
              <a:ext cx="7092281" cy="338554"/>
            </a:xfrm>
            <a:prstGeom prst="rect">
              <a:avLst/>
            </a:prstGeom>
          </p:spPr>
          <p:txBody>
            <a:bodyPr wrap="square">
              <a:spAutoFit/>
            </a:bodyPr>
            <a:lstStyle/>
            <a:p>
              <a:r>
                <a:rPr lang="en-US" sz="8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solidFill>
                  <a:prstClr val="black"/>
                </a:solidFill>
                <a:latin typeface="Arial Narrow" panose="020B0606020202030204" pitchFamily="34" charset="0"/>
                <a:cs typeface="Arial" panose="020B0604020202020204" pitchFamily="34" charset="0"/>
              </a:endParaRPr>
            </a:p>
          </p:txBody>
        </p:sp>
        <p:pic>
          <p:nvPicPr>
            <p:cNvPr id="17" name="Grafik 1" descr="Ein Bild, das Text enthält.&#10;&#10;Automatisch generierte Beschreibung"/>
            <p:cNvPicPr/>
            <p:nvPr/>
          </p:nvPicPr>
          <p:blipFill rotWithShape="1">
            <a:blip r:embed="rId3"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3" name="Marcador de Posição do Número do Diapositivo 2"/>
          <p:cNvSpPr>
            <a:spLocks noGrp="1"/>
          </p:cNvSpPr>
          <p:nvPr>
            <p:ph type="sldNum" sz="quarter" idx="12"/>
          </p:nvPr>
        </p:nvSpPr>
        <p:spPr/>
        <p:txBody>
          <a:bodyPr/>
          <a:lstStyle/>
          <a:p>
            <a:fld id="{35BA1E5D-A24E-4249-ACDB-C6F8AD62BBF2}" type="slidenum">
              <a:rPr lang="pt-PT" smtClean="0"/>
              <a:t>33</a:t>
            </a:fld>
            <a:endParaRPr lang="pt-PT"/>
          </a:p>
        </p:txBody>
      </p:sp>
    </p:spTree>
    <p:extLst>
      <p:ext uri="{BB962C8B-B14F-4D97-AF65-F5344CB8AC3E}">
        <p14:creationId xmlns:p14="http://schemas.microsoft.com/office/powerpoint/2010/main" val="263536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34</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Curriculum for the Training Course </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 Spectrum Disorder (ASD) Officer”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197521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800" b="1" dirty="0">
                <a:solidFill>
                  <a:prstClr val="black"/>
                </a:solidFill>
                <a:latin typeface="Arial Narrow" panose="020B0606020202030204" pitchFamily="34" charset="0"/>
              </a:rPr>
              <a:t>Contents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n-US" sz="3200" b="1" dirty="0">
                <a:latin typeface="Arial Narrow" panose="020B0606020202030204" pitchFamily="34" charset="0"/>
              </a:rPr>
              <a:t>Module 4: Social communication and social skills for dealing with people with autism spectrum disorder</a:t>
            </a:r>
            <a:endParaRPr lang="pt-PT" sz="3200" b="1" dirty="0">
              <a:latin typeface="Arial Narrow" panose="020B0606020202030204" pitchFamily="34" charset="0"/>
            </a:endParaRPr>
          </a:p>
          <a:p>
            <a:pPr algn="ctr" defTabSz="685800"/>
            <a:endParaRPr lang="en-US" sz="3200" b="1" dirty="0">
              <a:latin typeface="Arial Narrow" panose="020B0606020202030204" pitchFamily="34" charset="0"/>
            </a:endParaRPr>
          </a:p>
          <a:p>
            <a:r>
              <a:rPr lang="en-US" sz="3200" dirty="0">
                <a:latin typeface="Arial Narrow" panose="020B0606020202030204" pitchFamily="34" charset="0"/>
              </a:rPr>
              <a:t>4.1. Social communication skills </a:t>
            </a:r>
          </a:p>
          <a:p>
            <a:r>
              <a:rPr lang="en-US" sz="3200" dirty="0">
                <a:latin typeface="Arial Narrow" panose="020B0606020202030204" pitchFamily="34" charset="0"/>
              </a:rPr>
              <a:t>4.2. Interaction and social skills </a:t>
            </a:r>
          </a:p>
          <a:p>
            <a:r>
              <a:rPr lang="en-US" sz="3200" dirty="0">
                <a:latin typeface="Arial Narrow" panose="020B0606020202030204" pitchFamily="34" charset="0"/>
              </a:rPr>
              <a:t>4.3. Personal relationships skills (friendships, peers, family)</a:t>
            </a:r>
            <a:endParaRPr lang="pt-PT" sz="3200" dirty="0">
              <a:latin typeface="Arial Narrow" panose="020B0606020202030204" pitchFamily="34" charset="0"/>
            </a:endParaRPr>
          </a:p>
          <a:p>
            <a:r>
              <a:rPr lang="en-US" sz="3200" dirty="0">
                <a:latin typeface="Arial Narrow" panose="020B0606020202030204" pitchFamily="34" charset="0"/>
              </a:rPr>
              <a:t>4.4. Public and professional contexts communication skills </a:t>
            </a:r>
          </a:p>
        </p:txBody>
      </p:sp>
    </p:spTree>
    <p:extLst>
      <p:ext uri="{BB962C8B-B14F-4D97-AF65-F5344CB8AC3E}">
        <p14:creationId xmlns:p14="http://schemas.microsoft.com/office/powerpoint/2010/main" val="40233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005251"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4800" b="1" dirty="0">
                <a:solidFill>
                  <a:prstClr val="black"/>
                </a:solidFill>
                <a:latin typeface="Arial Narrow" panose="020B0606020202030204" pitchFamily="34" charset="0"/>
              </a:rPr>
              <a:t>Learning outcomes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n-US" sz="2800" b="1" dirty="0">
                <a:latin typeface="Arial Narrow" panose="020B0606020202030204" pitchFamily="34" charset="0"/>
              </a:rPr>
              <a:t>Module 4: Social communication and social skills</a:t>
            </a:r>
          </a:p>
          <a:p>
            <a:pPr marL="457200" indent="-457200" algn="ctr" defTabSz="685800">
              <a:buFont typeface="Arial" panose="020B0604020202020204" pitchFamily="34" charset="0"/>
              <a:buChar char="•"/>
            </a:pPr>
            <a:endParaRPr lang="en-US" sz="2800" dirty="0">
              <a:latin typeface="Arial Narrow" panose="020B0606020202030204" pitchFamily="34" charset="0"/>
            </a:endParaRPr>
          </a:p>
          <a:p>
            <a:pPr marL="342900" indent="-342900">
              <a:buFont typeface="Arial" panose="020B0604020202020204" pitchFamily="34" charset="0"/>
              <a:buChar char="•"/>
            </a:pPr>
            <a:r>
              <a:rPr lang="en-US" sz="2400" dirty="0">
                <a:latin typeface="Arial Narrow" panose="020B0606020202030204" pitchFamily="34" charset="0"/>
              </a:rPr>
              <a:t>To understand the concept of communication- </a:t>
            </a:r>
            <a:r>
              <a:rPr lang="pt-PT" sz="2400" dirty="0">
                <a:latin typeface="Arial Narrow" panose="020B0606020202030204" pitchFamily="34" charset="0"/>
              </a:rPr>
              <a:t>basics </a:t>
            </a:r>
            <a:r>
              <a:rPr lang="pt-PT" sz="2400" dirty="0" err="1">
                <a:latin typeface="Arial Narrow" panose="020B0606020202030204" pitchFamily="34" charset="0"/>
              </a:rPr>
              <a:t>and</a:t>
            </a:r>
            <a:r>
              <a:rPr lang="pt-PT" sz="2400" dirty="0">
                <a:latin typeface="Arial Narrow" panose="020B0606020202030204" pitchFamily="34" charset="0"/>
              </a:rPr>
              <a:t> </a:t>
            </a:r>
            <a:r>
              <a:rPr lang="pt-PT" sz="2400" dirty="0" err="1">
                <a:latin typeface="Arial Narrow" panose="020B0606020202030204" pitchFamily="34" charset="0"/>
              </a:rPr>
              <a:t>importance</a:t>
            </a:r>
            <a:r>
              <a:rPr lang="en-US" sz="2400" dirty="0">
                <a:latin typeface="Arial Narrow" panose="020B0606020202030204" pitchFamily="34" charset="0"/>
              </a:rPr>
              <a:t>, and the communication of a person with ASD</a:t>
            </a:r>
            <a:endParaRPr lang="pt-PT" sz="2400" dirty="0">
              <a:latin typeface="Arial Narrow" panose="020B0606020202030204" pitchFamily="34" charset="0"/>
            </a:endParaRPr>
          </a:p>
          <a:p>
            <a:pPr marL="342900" indent="-342900">
              <a:buFont typeface="Arial" panose="020B0604020202020204" pitchFamily="34" charset="0"/>
              <a:buChar char="•"/>
            </a:pPr>
            <a:r>
              <a:rPr lang="pt-PT" sz="2400" dirty="0">
                <a:latin typeface="Arial Narrow" panose="020B0606020202030204" pitchFamily="34" charset="0"/>
              </a:rPr>
              <a:t>To </a:t>
            </a:r>
            <a:r>
              <a:rPr lang="pt-PT" sz="2400" dirty="0" err="1">
                <a:latin typeface="Arial Narrow" panose="020B0606020202030204" pitchFamily="34" charset="0"/>
              </a:rPr>
              <a:t>understand</a:t>
            </a:r>
            <a:r>
              <a:rPr lang="pt-PT" sz="2400" dirty="0">
                <a:latin typeface="Arial Narrow" panose="020B0606020202030204" pitchFamily="34" charset="0"/>
              </a:rPr>
              <a:t> </a:t>
            </a:r>
            <a:r>
              <a:rPr lang="pt-PT" sz="2400" dirty="0" err="1">
                <a:latin typeface="Arial Narrow" panose="020B0606020202030204" pitchFamily="34" charset="0"/>
              </a:rPr>
              <a:t>the</a:t>
            </a:r>
            <a:r>
              <a:rPr lang="pt-PT" sz="2400" dirty="0">
                <a:latin typeface="Arial Narrow" panose="020B0606020202030204" pitchFamily="34" charset="0"/>
              </a:rPr>
              <a:t> </a:t>
            </a:r>
            <a:r>
              <a:rPr lang="pt-PT" sz="2400" dirty="0" err="1">
                <a:latin typeface="Arial Narrow" panose="020B0606020202030204" pitchFamily="34" charset="0"/>
              </a:rPr>
              <a:t>concept</a:t>
            </a:r>
            <a:r>
              <a:rPr lang="pt-PT" sz="2400" dirty="0">
                <a:latin typeface="Arial Narrow" panose="020B0606020202030204" pitchFamily="34" charset="0"/>
              </a:rPr>
              <a:t> </a:t>
            </a:r>
            <a:r>
              <a:rPr lang="pt-PT" sz="2400" dirty="0" err="1">
                <a:latin typeface="Arial Narrow" panose="020B0606020202030204" pitchFamily="34" charset="0"/>
              </a:rPr>
              <a:t>of</a:t>
            </a:r>
            <a:r>
              <a:rPr lang="en-US" sz="2400" dirty="0">
                <a:latin typeface="Arial Narrow" panose="020B0606020202030204" pitchFamily="34" charset="0"/>
              </a:rPr>
              <a:t> social communication issues experienced by individuals with ASD </a:t>
            </a:r>
          </a:p>
          <a:p>
            <a:pPr marL="342900" indent="-342900">
              <a:buFont typeface="Arial" panose="020B0604020202020204" pitchFamily="34" charset="0"/>
              <a:buChar char="•"/>
            </a:pPr>
            <a:r>
              <a:rPr lang="en-US" sz="2400" dirty="0">
                <a:latin typeface="Arial Narrow" panose="020B0606020202030204" pitchFamily="34" charset="0"/>
              </a:rPr>
              <a:t>To understand the concepts of interaction and social skills, and its implication in the life of a person with ASD, namely personal and professional relationships</a:t>
            </a:r>
          </a:p>
          <a:p>
            <a:pPr marL="342900" indent="-342900">
              <a:buFont typeface="Arial" panose="020B0604020202020204" pitchFamily="34" charset="0"/>
              <a:buChar char="•"/>
            </a:pPr>
            <a:r>
              <a:rPr lang="en-US" sz="2400" dirty="0">
                <a:latin typeface="Arial Narrow" panose="020B0606020202030204" pitchFamily="34" charset="0"/>
              </a:rPr>
              <a:t>To understand how to deal with a person with ASD  in a daily social life </a:t>
            </a:r>
          </a:p>
        </p:txBody>
      </p:sp>
    </p:spTree>
    <p:extLst>
      <p:ext uri="{BB962C8B-B14F-4D97-AF65-F5344CB8AC3E}">
        <p14:creationId xmlns:p14="http://schemas.microsoft.com/office/powerpoint/2010/main" val="85710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324498"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4800" b="1" dirty="0">
                <a:latin typeface="Arial Narrow" panose="020B0606020202030204" pitchFamily="34" charset="0"/>
              </a:rPr>
              <a:t>Organization</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r>
              <a:rPr lang="en-US" sz="2800" b="1" dirty="0">
                <a:latin typeface="Arial Narrow" panose="020B0606020202030204" pitchFamily="34" charset="0"/>
              </a:rPr>
              <a:t>Module 4: Social communication and social skills for dealing with people with autism spectrum disorder</a:t>
            </a:r>
            <a:endParaRPr lang="pt-PT" sz="2800" b="1" dirty="0">
              <a:latin typeface="Arial Narrow" panose="020B0606020202030204" pitchFamily="34" charset="0"/>
            </a:endParaRPr>
          </a:p>
          <a:p>
            <a:pPr algn="ctr"/>
            <a:endParaRPr lang="en-US" sz="2800" b="1" dirty="0">
              <a:latin typeface="Arial Narrow" panose="020B0606020202030204" pitchFamily="34" charset="0"/>
            </a:endParaRPr>
          </a:p>
          <a:p>
            <a:pPr algn="just">
              <a:lnSpc>
                <a:spcPct val="150000"/>
              </a:lnSpc>
            </a:pPr>
            <a:r>
              <a:rPr lang="en-US" sz="2800" b="1" dirty="0">
                <a:latin typeface="Arial Narrow" panose="020B0606020202030204" pitchFamily="34" charset="0"/>
              </a:rPr>
              <a:t>Estimated time to complete the module: </a:t>
            </a:r>
            <a:r>
              <a:rPr lang="en-US" sz="2800" dirty="0">
                <a:latin typeface="Arial Narrow" panose="020B0606020202030204" pitchFamily="34" charset="0"/>
              </a:rPr>
              <a:t>3 hours</a:t>
            </a:r>
          </a:p>
          <a:p>
            <a:pPr algn="just">
              <a:lnSpc>
                <a:spcPct val="150000"/>
              </a:lnSpc>
            </a:pPr>
            <a:r>
              <a:rPr lang="en-US" sz="2800" b="1" dirty="0">
                <a:latin typeface="Arial Narrow" panose="020B0606020202030204" pitchFamily="34" charset="0"/>
              </a:rPr>
              <a:t>Break: </a:t>
            </a:r>
            <a:r>
              <a:rPr lang="en-US" sz="2800" dirty="0">
                <a:latin typeface="Arial Narrow" panose="020B0606020202030204" pitchFamily="34" charset="0"/>
              </a:rPr>
              <a:t>30 minutes or two breaks of 10-15 minutes each/Two breaks of 10 minutes each </a:t>
            </a:r>
          </a:p>
        </p:txBody>
      </p:sp>
    </p:spTree>
    <p:extLst>
      <p:ext uri="{BB962C8B-B14F-4D97-AF65-F5344CB8AC3E}">
        <p14:creationId xmlns:p14="http://schemas.microsoft.com/office/powerpoint/2010/main" val="4274868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324498"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4800" b="1" dirty="0">
                <a:latin typeface="Arial Narrow" panose="020B0606020202030204" pitchFamily="34" charset="0"/>
              </a:rPr>
              <a:t>Organization</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endParaRPr lang="en-US" sz="2800" dirty="0">
              <a:latin typeface="Arial Narrow" panose="020B0606020202030204" pitchFamily="34" charset="0"/>
            </a:endParaRPr>
          </a:p>
        </p:txBody>
      </p:sp>
      <p:graphicFrame>
        <p:nvGraphicFramePr>
          <p:cNvPr id="9" name="Tabela 8">
            <a:extLst>
              <a:ext uri="{FF2B5EF4-FFF2-40B4-BE49-F238E27FC236}">
                <a16:creationId xmlns:a16="http://schemas.microsoft.com/office/drawing/2014/main" id="{CFA5FE54-B195-014A-A98E-5255936E13FD}"/>
              </a:ext>
            </a:extLst>
          </p:cNvPr>
          <p:cNvGraphicFramePr>
            <a:graphicFrameLocks noGrp="1"/>
          </p:cNvGraphicFramePr>
          <p:nvPr>
            <p:extLst>
              <p:ext uri="{D42A27DB-BD31-4B8C-83A1-F6EECF244321}">
                <p14:modId xmlns:p14="http://schemas.microsoft.com/office/powerpoint/2010/main" val="4265991250"/>
              </p:ext>
            </p:extLst>
          </p:nvPr>
        </p:nvGraphicFramePr>
        <p:xfrm>
          <a:off x="2589444" y="1810440"/>
          <a:ext cx="7251242" cy="4403930"/>
        </p:xfrm>
        <a:graphic>
          <a:graphicData uri="http://schemas.openxmlformats.org/drawingml/2006/table">
            <a:tbl>
              <a:tblPr firstRow="1" firstCol="1" bandRow="1"/>
              <a:tblGrid>
                <a:gridCol w="3510859">
                  <a:extLst>
                    <a:ext uri="{9D8B030D-6E8A-4147-A177-3AD203B41FA5}">
                      <a16:colId xmlns:a16="http://schemas.microsoft.com/office/drawing/2014/main" val="1050430287"/>
                    </a:ext>
                  </a:extLst>
                </a:gridCol>
                <a:gridCol w="3740383">
                  <a:extLst>
                    <a:ext uri="{9D8B030D-6E8A-4147-A177-3AD203B41FA5}">
                      <a16:colId xmlns:a16="http://schemas.microsoft.com/office/drawing/2014/main" val="1611183657"/>
                    </a:ext>
                  </a:extLst>
                </a:gridCol>
              </a:tblGrid>
              <a:tr h="2046653">
                <a:tc>
                  <a:txBody>
                    <a:bodyPr/>
                    <a:lstStyle/>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Begin 09:00 – 9:30</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Aim</a:t>
                      </a:r>
                    </a:p>
                    <a:p>
                      <a:pPr marL="171450" lvl="0" indent="-171450">
                        <a:lnSpc>
                          <a:spcPct val="115000"/>
                        </a:lnSpc>
                        <a:spcAft>
                          <a:spcPts val="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Contents</a:t>
                      </a:r>
                      <a:endParaRPr lang="pt-PT" sz="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Learning outcomes</a:t>
                      </a:r>
                      <a:endParaRPr lang="pt-PT" sz="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Organization</a:t>
                      </a:r>
                      <a:endParaRPr lang="pt-PT" sz="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GB"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Activity: Read &amp; Reflect 4.1.1.-</a:t>
                      </a:r>
                      <a:r>
                        <a:rPr 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Quick overview: Remember the concept of Autism Spectrum Disorder (ASD)</a:t>
                      </a:r>
                      <a:endParaRPr lang="pt-PT"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09220">
                        <a:lnSpc>
                          <a:spcPct val="115000"/>
                        </a:lnSpc>
                        <a:spcAft>
                          <a:spcPts val="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09220">
                        <a:lnSpc>
                          <a:spcPct val="115000"/>
                        </a:lnSpc>
                        <a:spcAft>
                          <a:spcPts val="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7F7D7"/>
                    </a:solidFill>
                  </a:tcPr>
                </a:tc>
                <a:tc>
                  <a:txBody>
                    <a:bodyPr/>
                    <a:lstStyle/>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Develop 09:30 – 10:15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To understand the concept of communication- basics and importance, and the communication of a person with ASD</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To understand the concept of social communication issues experienced by individuals with ASD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Think &amp; Reflect 4.1.3.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Read &amp; Reflect 4.1.4.</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Read &amp; Reflect 4.1.4. (Cont.)</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4.1.5.</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err="1">
                          <a:effectLst/>
                          <a:latin typeface="Arial" panose="020B0604020202020204" pitchFamily="34" charset="0"/>
                          <a:ea typeface="Calibri" panose="020F0502020204030204" pitchFamily="34" charset="0"/>
                          <a:cs typeface="Arial" panose="020B0604020202020204" pitchFamily="34" charset="0"/>
                        </a:rPr>
                        <a:t>Activity:Think</a:t>
                      </a:r>
                      <a:r>
                        <a:rPr lang="en-US" sz="1000" i="1" dirty="0">
                          <a:effectLst/>
                          <a:latin typeface="Arial" panose="020B0604020202020204" pitchFamily="34" charset="0"/>
                          <a:ea typeface="Calibri" panose="020F0502020204030204" pitchFamily="34" charset="0"/>
                          <a:cs typeface="Arial" panose="020B0604020202020204" pitchFamily="34" charset="0"/>
                        </a:rPr>
                        <a:t> &amp; Reflect 4.1.6. Social communication </a:t>
                      </a:r>
                      <a:endParaRPr lang="pt-PT" sz="8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endParaRPr lang="pt-PT" sz="800" i="1"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AEEF3"/>
                    </a:solidFill>
                  </a:tcPr>
                </a:tc>
                <a:extLst>
                  <a:ext uri="{0D108BD9-81ED-4DB2-BD59-A6C34878D82A}">
                    <a16:rowId xmlns:a16="http://schemas.microsoft.com/office/drawing/2014/main" val="2271471273"/>
                  </a:ext>
                </a:extLst>
              </a:tr>
              <a:tr h="427885">
                <a:tc gridSpan="2">
                  <a:txBody>
                    <a:bodyPr/>
                    <a:lstStyle/>
                    <a:p>
                      <a:pPr algn="ctr">
                        <a:lnSpc>
                          <a:spcPct val="115000"/>
                        </a:lnSpc>
                        <a:spcAft>
                          <a:spcPts val="0"/>
                        </a:spcAft>
                      </a:pPr>
                      <a:r>
                        <a:rPr lang="de-AT" sz="1000" b="1" dirty="0">
                          <a:effectLst/>
                          <a:latin typeface="Arial" panose="020B0604020202020204" pitchFamily="34" charset="0"/>
                          <a:ea typeface="Calibri" panose="020F0502020204030204" pitchFamily="34" charset="0"/>
                          <a:cs typeface="Arial" panose="020B0604020202020204" pitchFamily="34" charset="0"/>
                        </a:rPr>
                        <a:t>10:15 – 10:45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Break time</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96885" marR="96885" marT="48443" marB="48443">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C2D69B"/>
                    </a:solidFill>
                  </a:tcPr>
                </a:tc>
                <a:tc hMerge="1">
                  <a:txBody>
                    <a:bodyPr/>
                    <a:lstStyle/>
                    <a:p>
                      <a:endParaRPr lang="pt-PT"/>
                    </a:p>
                  </a:txBody>
                  <a:tcPr/>
                </a:tc>
                <a:extLst>
                  <a:ext uri="{0D108BD9-81ED-4DB2-BD59-A6C34878D82A}">
                    <a16:rowId xmlns:a16="http://schemas.microsoft.com/office/drawing/2014/main" val="3551053812"/>
                  </a:ext>
                </a:extLst>
              </a:tr>
              <a:tr h="1915316">
                <a:tc>
                  <a:txBody>
                    <a:bodyPr/>
                    <a:lstStyle/>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Develop 10:45 – 11:30</a:t>
                      </a:r>
                      <a:endParaRPr lang="pt-PT" sz="800" b="1" dirty="0">
                        <a:effectLst/>
                        <a:latin typeface="Arial" panose="020B0604020202020204" pitchFamily="34" charset="0"/>
                        <a:ea typeface="Calibri" panose="020F0502020204030204" pitchFamily="34" charset="0"/>
                        <a:cs typeface="Arial" panose="020B0604020202020204" pitchFamily="34" charset="0"/>
                      </a:endParaRPr>
                    </a:p>
                    <a:p>
                      <a:pPr marL="171450" indent="-171450" algn="l">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To understand the concepts of interaction and social skills</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Read &amp; Reflect 4.2.1. Interaction and social skills</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4.2. Interaction and social skills</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4.1.- 4.2.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4.1.- 4.2. (</a:t>
                      </a:r>
                      <a:r>
                        <a:rPr lang="en-US" sz="1000" i="1" dirty="0" err="1">
                          <a:effectLst/>
                          <a:latin typeface="Arial" panose="020B0604020202020204" pitchFamily="34" charset="0"/>
                          <a:ea typeface="Calibri" panose="020F0502020204030204" pitchFamily="34" charset="0"/>
                          <a:cs typeface="Arial" panose="020B0604020202020204" pitchFamily="34" charset="0"/>
                        </a:rPr>
                        <a:t>Cont</a:t>
                      </a:r>
                      <a:r>
                        <a:rPr lang="en-US" sz="1000" i="1"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Think &amp; Reflect 4.1.- 4.2.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Final Discussion 4.1.- 4.2.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BE5F1"/>
                    </a:solidFill>
                  </a:tcPr>
                </a:tc>
                <a:tc>
                  <a:txBody>
                    <a:bodyPr/>
                    <a:lstStyle/>
                    <a:p>
                      <a:pPr algn="ctr">
                        <a:lnSpc>
                          <a:spcPct val="115000"/>
                        </a:lnSpc>
                        <a:spcAft>
                          <a:spcPts val="0"/>
                        </a:spcAft>
                      </a:pPr>
                      <a:r>
                        <a:rPr lang="de-DE" sz="1000" b="1" dirty="0">
                          <a:effectLst/>
                          <a:latin typeface="Arial" panose="020B0604020202020204" pitchFamily="34" charset="0"/>
                          <a:ea typeface="Calibri" panose="020F0502020204030204" pitchFamily="34" charset="0"/>
                          <a:cs typeface="Arial" panose="020B0604020202020204" pitchFamily="34" charset="0"/>
                        </a:rPr>
                        <a:t>End </a:t>
                      </a:r>
                      <a:r>
                        <a:rPr lang="en-US" sz="1000" b="1" dirty="0">
                          <a:effectLst/>
                          <a:latin typeface="Arial" panose="020B0604020202020204" pitchFamily="34" charset="0"/>
                          <a:ea typeface="Calibri" panose="020F0502020204030204" pitchFamily="34" charset="0"/>
                          <a:cs typeface="Arial" panose="020B0604020202020204" pitchFamily="34" charset="0"/>
                        </a:rPr>
                        <a:t>11:30 – 12:00</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Personal relationships skills (friendships, peers, family) and public and professional contexts communication skills in ASD</a:t>
                      </a:r>
                      <a:endParaRPr lang="pt-PT" sz="800" b="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en-US" sz="1000" b="1" dirty="0">
                          <a:effectLst/>
                          <a:latin typeface="Arial" panose="020B0604020202020204" pitchFamily="34" charset="0"/>
                          <a:ea typeface="Calibri" panose="020F0502020204030204" pitchFamily="34" charset="0"/>
                          <a:cs typeface="Arial" panose="020B0604020202020204" pitchFamily="34" charset="0"/>
                        </a:rPr>
                        <a:t>Wrap up</a:t>
                      </a:r>
                      <a:endParaRPr lang="pt-PT" sz="800" b="1"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Activities &amp; Materials:</a:t>
                      </a:r>
                      <a:endParaRPr lang="pt-P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4.3.- 4.4.  </a:t>
                      </a:r>
                      <a:endParaRPr lang="pt-P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GB" sz="1000" i="1" dirty="0">
                          <a:effectLst/>
                          <a:latin typeface="Arial" panose="020B0604020202020204" pitchFamily="34" charset="0"/>
                          <a:ea typeface="Calibri" panose="020F0502020204030204" pitchFamily="34" charset="0"/>
                          <a:cs typeface="Arial" panose="020B0604020202020204" pitchFamily="34" charset="0"/>
                        </a:rPr>
                        <a:t>Activity: Read &amp; Reflect 4.3.- 4.4. </a:t>
                      </a:r>
                      <a:endParaRPr lang="pt-P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GB" sz="1000" i="1" dirty="0">
                          <a:effectLst/>
                          <a:latin typeface="Arial" panose="020B0604020202020204" pitchFamily="34" charset="0"/>
                          <a:ea typeface="Calibri" panose="020F0502020204030204" pitchFamily="34" charset="0"/>
                          <a:cs typeface="Arial" panose="020B0604020202020204" pitchFamily="34" charset="0"/>
                        </a:rPr>
                        <a:t>Activity: Discuss &amp; Reflect 4.3.- 4.4. </a:t>
                      </a:r>
                      <a:endParaRPr lang="pt-PT" sz="8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References &amp; Resources</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Goodbye</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09855">
                        <a:lnSpc>
                          <a:spcPct val="115000"/>
                        </a:lnSpc>
                        <a:spcAft>
                          <a:spcPts val="0"/>
                        </a:spcAft>
                      </a:pPr>
                      <a:r>
                        <a:rPr lang="pt-PT" sz="1000"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2DBDB"/>
                    </a:solidFill>
                  </a:tcPr>
                </a:tc>
                <a:extLst>
                  <a:ext uri="{0D108BD9-81ED-4DB2-BD59-A6C34878D82A}">
                    <a16:rowId xmlns:a16="http://schemas.microsoft.com/office/drawing/2014/main" val="4269149008"/>
                  </a:ext>
                </a:extLst>
              </a:tr>
            </a:tbl>
          </a:graphicData>
        </a:graphic>
      </p:graphicFrame>
    </p:spTree>
    <p:extLst>
      <p:ext uri="{BB962C8B-B14F-4D97-AF65-F5344CB8AC3E}">
        <p14:creationId xmlns:p14="http://schemas.microsoft.com/office/powerpoint/2010/main" val="191145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88333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800" b="1" dirty="0">
                <a:latin typeface="Arial Narrow" panose="020B0606020202030204" pitchFamily="34" charset="0"/>
              </a:rPr>
              <a:t>Welcome Activity</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r>
              <a:rPr lang="en-US" sz="2800" b="1" dirty="0">
                <a:latin typeface="Arial Narrow" panose="020B0606020202030204" pitchFamily="34" charset="0"/>
              </a:rPr>
              <a:t>“names”</a:t>
            </a:r>
            <a:endParaRPr lang="pt-PT" sz="2800" dirty="0">
              <a:latin typeface="Arial Narrow" panose="020B0606020202030204" pitchFamily="34" charset="0"/>
            </a:endParaRPr>
          </a:p>
        </p:txBody>
      </p:sp>
    </p:spTree>
    <p:extLst>
      <p:ext uri="{BB962C8B-B14F-4D97-AF65-F5344CB8AC3E}">
        <p14:creationId xmlns:p14="http://schemas.microsoft.com/office/powerpoint/2010/main" val="203496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GB" sz="4000" b="1" i="1" dirty="0">
                <a:latin typeface="Arial Narrow" panose="020B0606020202030204" pitchFamily="34" charset="0"/>
              </a:rPr>
              <a:t>Activity: Read &amp; Reflect 4.1.1.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r>
              <a:rPr lang="en-US" sz="2800" b="1" u="sng" dirty="0">
                <a:solidFill>
                  <a:srgbClr val="0070C0"/>
                </a:solidFill>
                <a:latin typeface="Arial Narrow" panose="020B0606020202030204" pitchFamily="34" charset="0"/>
              </a:rPr>
              <a:t>Quick overview: Remember the concept of Autism Spectrum Disorder (ASD)</a:t>
            </a:r>
          </a:p>
          <a:p>
            <a:endParaRPr lang="en-US" sz="2800" dirty="0">
              <a:solidFill>
                <a:srgbClr val="0070C0"/>
              </a:solidFill>
              <a:latin typeface="Arial Narrow" panose="020B0606020202030204" pitchFamily="34" charset="0"/>
            </a:endParaRPr>
          </a:p>
          <a:p>
            <a:r>
              <a:rPr lang="en-US" sz="2800" dirty="0">
                <a:latin typeface="Arial Narrow" panose="020B0606020202030204" pitchFamily="34" charset="0"/>
              </a:rPr>
              <a:t>Autism spectrum disorder (ASD) is a neurodevelopmental disorder characterized by deficits in </a:t>
            </a:r>
            <a:r>
              <a:rPr lang="en-US" sz="2800" b="1" dirty="0">
                <a:latin typeface="Arial Narrow" panose="020B0606020202030204" pitchFamily="34" charset="0"/>
              </a:rPr>
              <a:t>social communication </a:t>
            </a:r>
            <a:r>
              <a:rPr lang="en-US" sz="2800" dirty="0">
                <a:latin typeface="Arial Narrow" panose="020B0606020202030204" pitchFamily="34" charset="0"/>
              </a:rPr>
              <a:t>and </a:t>
            </a:r>
            <a:r>
              <a:rPr lang="en-US" sz="2800" b="1" dirty="0">
                <a:latin typeface="Arial Narrow" panose="020B0606020202030204" pitchFamily="34" charset="0"/>
              </a:rPr>
              <a:t>social interaction </a:t>
            </a:r>
            <a:r>
              <a:rPr lang="en-US" sz="2800" dirty="0">
                <a:latin typeface="Arial Narrow" panose="020B0606020202030204" pitchFamily="34" charset="0"/>
              </a:rPr>
              <a:t>and the presence of restricted, repetitive behaviors. </a:t>
            </a:r>
          </a:p>
          <a:p>
            <a:endParaRPr lang="en-US" sz="2000" dirty="0">
              <a:latin typeface="Arial Narrow" panose="020B0606020202030204" pitchFamily="34" charset="0"/>
            </a:endParaRPr>
          </a:p>
          <a:p>
            <a:r>
              <a:rPr lang="en-US" sz="2000" dirty="0">
                <a:latin typeface="Arial Narrow" panose="020B0606020202030204" pitchFamily="34" charset="0"/>
              </a:rPr>
              <a:t>Have a quick read of the Worksheet 1.4.1. Concept and Diagnostic criteria, and reflect about the concept of ASD (5 min.)</a:t>
            </a:r>
          </a:p>
          <a:p>
            <a:endParaRPr lang="en-US" sz="2800" dirty="0"/>
          </a:p>
        </p:txBody>
      </p:sp>
    </p:spTree>
    <p:extLst>
      <p:ext uri="{BB962C8B-B14F-4D97-AF65-F5344CB8AC3E}">
        <p14:creationId xmlns:p14="http://schemas.microsoft.com/office/powerpoint/2010/main" val="1265208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4514</Words>
  <Application>Microsoft Macintosh PowerPoint</Application>
  <PresentationFormat>Widescreen</PresentationFormat>
  <Paragraphs>353</Paragraphs>
  <Slides>34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Arial Narrow</vt:lpstr>
      <vt:lpstr>Calibri</vt:lpstr>
      <vt:lpstr>Calibri Light</vt:lpstr>
      <vt:lpstr>Office Theme</vt:lpstr>
      <vt:lpstr>Curriculum for the Training Course  “Autism Spectrum Disorder (ASD) Officer”  https://www.autrain.eu/pt/curriculo/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Curriculum for the Training Course  “Autism Spectrum Disorder (ASD) Officer”  https://www.autrain.eu/pt/curriculo/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Koller Jasmin</dc:creator>
  <cp:lastModifiedBy>Koller Jasmin</cp:lastModifiedBy>
  <cp:revision>7</cp:revision>
  <dcterms:created xsi:type="dcterms:W3CDTF">2021-06-03T08:33:53Z</dcterms:created>
  <dcterms:modified xsi:type="dcterms:W3CDTF">2021-06-04T08:20:56Z</dcterms:modified>
</cp:coreProperties>
</file>