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306"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03" r:id="rId49"/>
    <p:sldId id="358" r:id="rId5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ADA"/>
    <a:srgbClr val="DD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06"/>
    <p:restoredTop sz="94709"/>
  </p:normalViewPr>
  <p:slideViewPr>
    <p:cSldViewPr snapToGrid="0" snapToObjects="1">
      <p:cViewPr varScale="1">
        <p:scale>
          <a:sx n="102" d="100"/>
          <a:sy n="102" d="100"/>
        </p:scale>
        <p:origin x="9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167C6-4F2B-9246-9DFA-824F9702B8B8}" type="datetimeFigureOut">
              <a:rPr lang="de-AT" smtClean="0"/>
              <a:t>04.06.21</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D2771-52E7-1A4B-AA32-D54E45C82436}" type="slidenum">
              <a:rPr lang="de-AT" smtClean="0"/>
              <a:t>‹#›</a:t>
            </a:fld>
            <a:endParaRPr lang="de-AT"/>
          </a:p>
        </p:txBody>
      </p:sp>
    </p:spTree>
    <p:extLst>
      <p:ext uri="{BB962C8B-B14F-4D97-AF65-F5344CB8AC3E}">
        <p14:creationId xmlns:p14="http://schemas.microsoft.com/office/powerpoint/2010/main" val="409618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d5d634a696_2_4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9" name="Google Shape;709;gd5d634a696_2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553C-B035-8B47-89B5-3DD7510C52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e-AT"/>
          </a:p>
        </p:txBody>
      </p:sp>
      <p:sp>
        <p:nvSpPr>
          <p:cNvPr id="3" name="Subtitle 2">
            <a:extLst>
              <a:ext uri="{FF2B5EF4-FFF2-40B4-BE49-F238E27FC236}">
                <a16:creationId xmlns:a16="http://schemas.microsoft.com/office/drawing/2014/main" id="{BA416932-4593-0347-9524-C0FCCEFFA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AT"/>
          </a:p>
        </p:txBody>
      </p:sp>
      <p:sp>
        <p:nvSpPr>
          <p:cNvPr id="4" name="Date Placeholder 3">
            <a:extLst>
              <a:ext uri="{FF2B5EF4-FFF2-40B4-BE49-F238E27FC236}">
                <a16:creationId xmlns:a16="http://schemas.microsoft.com/office/drawing/2014/main" id="{12D988DC-09CA-B247-8BB5-A7BCFB26371A}"/>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B499204A-C731-234C-96B0-4D2BCA9039E1}"/>
              </a:ext>
            </a:extLst>
          </p:cNvPr>
          <p:cNvSpPr>
            <a:spLocks noGrp="1"/>
          </p:cNvSpPr>
          <p:nvPr>
            <p:ph type="ftr" sz="quarter" idx="11"/>
          </p:nvPr>
        </p:nvSpPr>
        <p:spPr/>
        <p:txBody>
          <a:body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9E86A5DB-177F-5843-A22D-E2C53991BFBA}"/>
              </a:ext>
            </a:extLst>
          </p:cNvPr>
          <p:cNvSpPr>
            <a:spLocks noGrp="1"/>
          </p:cNvSpPr>
          <p:nvPr>
            <p:ph type="sldNum" sz="quarter" idx="12"/>
          </p:nvPr>
        </p:nvSpPr>
        <p:spPr/>
        <p:txBody>
          <a:bodyPr/>
          <a:lstStyle/>
          <a:p>
            <a:fld id="{4AA10864-17D9-EB4A-80E3-89D1D8A92E63}" type="slidenum">
              <a:rPr lang="de-AT" smtClean="0"/>
              <a:pPr/>
              <a:t>‹#›</a:t>
            </a:fld>
            <a:endParaRPr lang="de-AT" dirty="0"/>
          </a:p>
        </p:txBody>
      </p:sp>
    </p:spTree>
    <p:extLst>
      <p:ext uri="{BB962C8B-B14F-4D97-AF65-F5344CB8AC3E}">
        <p14:creationId xmlns:p14="http://schemas.microsoft.com/office/powerpoint/2010/main" val="300078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B1A1-3E8C-D247-A85A-E6A4680B2BCB}"/>
              </a:ext>
            </a:extLst>
          </p:cNvPr>
          <p:cNvSpPr>
            <a:spLocks noGrp="1"/>
          </p:cNvSpPr>
          <p:nvPr>
            <p:ph type="title"/>
          </p:nvPr>
        </p:nvSpPr>
        <p:spPr/>
        <p:txBody>
          <a:bodyPr/>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0ADE2D89-1C6C-7549-9660-5DC835A55F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BE94B648-33A7-2444-B7B1-3AAB618CD524}"/>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8CB6F374-95AC-E84E-9CA5-DC838E938F61}"/>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B0CE1BE6-8EE9-FC4F-BC27-142B6BFBB834}"/>
              </a:ext>
            </a:extLst>
          </p:cNvPr>
          <p:cNvSpPr>
            <a:spLocks noGrp="1"/>
          </p:cNvSpPr>
          <p:nvPr>
            <p:ph type="sldNum" sz="quarter" idx="12"/>
          </p:nvPr>
        </p:nvSpPr>
        <p:spPr/>
        <p:txBody>
          <a:bodyPr/>
          <a:lstStyle/>
          <a:p>
            <a:fld id="{B7618B1E-9B39-5F46-8B4F-4241E63FD3E3}" type="slidenum">
              <a:rPr lang="de-AT" smtClean="0"/>
              <a:t>‹#›</a:t>
            </a:fld>
            <a:endParaRPr lang="de-AT"/>
          </a:p>
        </p:txBody>
      </p:sp>
    </p:spTree>
    <p:extLst>
      <p:ext uri="{BB962C8B-B14F-4D97-AF65-F5344CB8AC3E}">
        <p14:creationId xmlns:p14="http://schemas.microsoft.com/office/powerpoint/2010/main" val="296455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20645-AAA2-624F-B612-ACE2936895A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526390C9-9EC9-CD49-96FB-FD06B27C6F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AC295531-7B13-7D40-8389-B3FDAADC10A7}"/>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6CDA6262-E376-244E-8C5A-4E61B1123B83}"/>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8A99900-ADA5-D047-8B31-9008CE68BB75}"/>
              </a:ext>
            </a:extLst>
          </p:cNvPr>
          <p:cNvSpPr>
            <a:spLocks noGrp="1"/>
          </p:cNvSpPr>
          <p:nvPr>
            <p:ph type="sldNum" sz="quarter" idx="12"/>
          </p:nvPr>
        </p:nvSpPr>
        <p:spPr/>
        <p:txBody>
          <a:bodyPr/>
          <a:lstStyle/>
          <a:p>
            <a:fld id="{B7618B1E-9B39-5F46-8B4F-4241E63FD3E3}" type="slidenum">
              <a:rPr lang="de-AT" smtClean="0"/>
              <a:t>‹#›</a:t>
            </a:fld>
            <a:endParaRPr lang="de-AT"/>
          </a:p>
        </p:txBody>
      </p:sp>
    </p:spTree>
    <p:extLst>
      <p:ext uri="{BB962C8B-B14F-4D97-AF65-F5344CB8AC3E}">
        <p14:creationId xmlns:p14="http://schemas.microsoft.com/office/powerpoint/2010/main" val="379814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2A75-4E25-6D4F-80BD-3FBF28FA2B53}"/>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3B54120E-B7E7-0643-A781-AF67905573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E7BF752B-2A53-6340-A163-4B58A1B4E720}"/>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A7DC3279-DA61-A84A-810D-F0A22AE3EB45}"/>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9D19934-7DCF-EA4F-B4E1-F8CD8549F567}"/>
              </a:ext>
            </a:extLst>
          </p:cNvPr>
          <p:cNvSpPr>
            <a:spLocks noGrp="1"/>
          </p:cNvSpPr>
          <p:nvPr>
            <p:ph type="sldNum" sz="quarter" idx="12"/>
          </p:nvPr>
        </p:nvSpPr>
        <p:spPr/>
        <p:txBody>
          <a:bodyPr/>
          <a:lstStyle/>
          <a:p>
            <a:fld id="{CD37B2E7-1D31-7C4D-928B-66328FE9604A}" type="slidenum">
              <a:rPr lang="de-AT" smtClean="0"/>
              <a:pPr/>
              <a:t>‹#›</a:t>
            </a:fld>
            <a:endParaRPr lang="de-AT" dirty="0"/>
          </a:p>
        </p:txBody>
      </p:sp>
    </p:spTree>
    <p:extLst>
      <p:ext uri="{BB962C8B-B14F-4D97-AF65-F5344CB8AC3E}">
        <p14:creationId xmlns:p14="http://schemas.microsoft.com/office/powerpoint/2010/main" val="28033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28EC-BC0C-3548-A846-99AFDF5C93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e-AT"/>
          </a:p>
        </p:txBody>
      </p:sp>
      <p:sp>
        <p:nvSpPr>
          <p:cNvPr id="3" name="Text Placeholder 2">
            <a:extLst>
              <a:ext uri="{FF2B5EF4-FFF2-40B4-BE49-F238E27FC236}">
                <a16:creationId xmlns:a16="http://schemas.microsoft.com/office/drawing/2014/main" id="{7E739996-FDBC-8147-BFE4-B3A6C75D5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8F50FD-8AF4-5940-B699-38D718D96E46}"/>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752EDD26-2F35-B74F-B461-2A921FD2360E}"/>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42DDBB0-C001-8544-BB8E-5974A7FF3203}"/>
              </a:ext>
            </a:extLst>
          </p:cNvPr>
          <p:cNvSpPr>
            <a:spLocks noGrp="1"/>
          </p:cNvSpPr>
          <p:nvPr>
            <p:ph type="sldNum" sz="quarter" idx="12"/>
          </p:nvPr>
        </p:nvSpPr>
        <p:spPr/>
        <p:txBody>
          <a:bodyPr/>
          <a:lstStyle/>
          <a:p>
            <a:fld id="{7B64C62E-5D99-A449-90C5-BF092B0CA596}" type="slidenum">
              <a:rPr lang="de-AT" smtClean="0"/>
              <a:pPr/>
              <a:t>‹#›</a:t>
            </a:fld>
            <a:endParaRPr lang="de-AT" dirty="0"/>
          </a:p>
        </p:txBody>
      </p:sp>
    </p:spTree>
    <p:extLst>
      <p:ext uri="{BB962C8B-B14F-4D97-AF65-F5344CB8AC3E}">
        <p14:creationId xmlns:p14="http://schemas.microsoft.com/office/powerpoint/2010/main" val="32409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4E47-2430-3744-A62F-8DC6D8A9898F}"/>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619B4170-E589-3943-8BEF-9D81BF0F08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Content Placeholder 3">
            <a:extLst>
              <a:ext uri="{FF2B5EF4-FFF2-40B4-BE49-F238E27FC236}">
                <a16:creationId xmlns:a16="http://schemas.microsoft.com/office/drawing/2014/main" id="{07CF8BAC-9193-A245-AC24-826DE35F577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Date Placeholder 4">
            <a:extLst>
              <a:ext uri="{FF2B5EF4-FFF2-40B4-BE49-F238E27FC236}">
                <a16:creationId xmlns:a16="http://schemas.microsoft.com/office/drawing/2014/main" id="{CE5BB2BC-04E2-B843-860C-87D25DEA8CC1}"/>
              </a:ext>
            </a:extLst>
          </p:cNvPr>
          <p:cNvSpPr>
            <a:spLocks noGrp="1"/>
          </p:cNvSpPr>
          <p:nvPr>
            <p:ph type="dt" sz="half" idx="10"/>
          </p:nvPr>
        </p:nvSpPr>
        <p:spPr/>
        <p:txBody>
          <a:bodyPr/>
          <a:lstStyle/>
          <a:p>
            <a:r>
              <a:rPr lang="en-US"/>
              <a:t>June 3, 2021</a:t>
            </a:r>
            <a:endParaRPr lang="de-AT" dirty="0"/>
          </a:p>
        </p:txBody>
      </p:sp>
      <p:sp>
        <p:nvSpPr>
          <p:cNvPr id="6" name="Footer Placeholder 5">
            <a:extLst>
              <a:ext uri="{FF2B5EF4-FFF2-40B4-BE49-F238E27FC236}">
                <a16:creationId xmlns:a16="http://schemas.microsoft.com/office/drawing/2014/main" id="{AD873E56-6D74-C245-A79A-016AE475434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066108AA-9277-AD45-85BB-AD34E8AA197C}"/>
              </a:ext>
            </a:extLst>
          </p:cNvPr>
          <p:cNvSpPr>
            <a:spLocks noGrp="1"/>
          </p:cNvSpPr>
          <p:nvPr>
            <p:ph type="sldNum" sz="quarter" idx="12"/>
          </p:nvPr>
        </p:nvSpPr>
        <p:spPr/>
        <p:txBody>
          <a:bodyPr/>
          <a:lstStyle/>
          <a:p>
            <a:fld id="{98ACD221-72DD-5941-A0EA-B7232ABB8333}" type="slidenum">
              <a:rPr lang="de-AT" smtClean="0"/>
              <a:pPr/>
              <a:t>‹#›</a:t>
            </a:fld>
            <a:endParaRPr lang="de-AT" dirty="0"/>
          </a:p>
        </p:txBody>
      </p:sp>
    </p:spTree>
    <p:extLst>
      <p:ext uri="{BB962C8B-B14F-4D97-AF65-F5344CB8AC3E}">
        <p14:creationId xmlns:p14="http://schemas.microsoft.com/office/powerpoint/2010/main" val="156754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2072-28E7-894E-AEDA-B10B52464A1B}"/>
              </a:ext>
            </a:extLst>
          </p:cNvPr>
          <p:cNvSpPr>
            <a:spLocks noGrp="1"/>
          </p:cNvSpPr>
          <p:nvPr>
            <p:ph type="title"/>
          </p:nvPr>
        </p:nvSpPr>
        <p:spPr>
          <a:xfrm>
            <a:off x="839788" y="668337"/>
            <a:ext cx="10515600" cy="1022351"/>
          </a:xfrm>
        </p:spPr>
        <p:txBody>
          <a:bodyPr/>
          <a:lstStyle/>
          <a:p>
            <a:r>
              <a:rPr lang="en-GB"/>
              <a:t>Click to edit Master title style</a:t>
            </a:r>
            <a:endParaRPr lang="de-AT"/>
          </a:p>
        </p:txBody>
      </p:sp>
      <p:sp>
        <p:nvSpPr>
          <p:cNvPr id="3" name="Text Placeholder 2">
            <a:extLst>
              <a:ext uri="{FF2B5EF4-FFF2-40B4-BE49-F238E27FC236}">
                <a16:creationId xmlns:a16="http://schemas.microsoft.com/office/drawing/2014/main" id="{7A08D5F7-F2D7-9E43-8935-05041763DF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3A4B32-E6B0-324C-8726-476E33A55E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Text Placeholder 4">
            <a:extLst>
              <a:ext uri="{FF2B5EF4-FFF2-40B4-BE49-F238E27FC236}">
                <a16:creationId xmlns:a16="http://schemas.microsoft.com/office/drawing/2014/main" id="{82A5F760-D563-B04D-A62D-2AC03826D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1AE36C-5E05-0349-9530-601BEABC0A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7" name="Date Placeholder 6">
            <a:extLst>
              <a:ext uri="{FF2B5EF4-FFF2-40B4-BE49-F238E27FC236}">
                <a16:creationId xmlns:a16="http://schemas.microsoft.com/office/drawing/2014/main" id="{76F5B5EC-7696-0A44-8648-AA841F188D09}"/>
              </a:ext>
            </a:extLst>
          </p:cNvPr>
          <p:cNvSpPr>
            <a:spLocks noGrp="1"/>
          </p:cNvSpPr>
          <p:nvPr>
            <p:ph type="dt" sz="half" idx="10"/>
          </p:nvPr>
        </p:nvSpPr>
        <p:spPr/>
        <p:txBody>
          <a:bodyPr/>
          <a:lstStyle/>
          <a:p>
            <a:r>
              <a:rPr lang="en-US"/>
              <a:t>June 3, 2021</a:t>
            </a:r>
            <a:endParaRPr lang="de-AT" dirty="0"/>
          </a:p>
        </p:txBody>
      </p:sp>
      <p:sp>
        <p:nvSpPr>
          <p:cNvPr id="8" name="Footer Placeholder 7">
            <a:extLst>
              <a:ext uri="{FF2B5EF4-FFF2-40B4-BE49-F238E27FC236}">
                <a16:creationId xmlns:a16="http://schemas.microsoft.com/office/drawing/2014/main" id="{04232BC8-9211-A04A-B4EF-F513D87C7510}"/>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9" name="Slide Number Placeholder 8">
            <a:extLst>
              <a:ext uri="{FF2B5EF4-FFF2-40B4-BE49-F238E27FC236}">
                <a16:creationId xmlns:a16="http://schemas.microsoft.com/office/drawing/2014/main" id="{532F3225-302F-3541-9116-90357B2C6941}"/>
              </a:ext>
            </a:extLst>
          </p:cNvPr>
          <p:cNvSpPr>
            <a:spLocks noGrp="1"/>
          </p:cNvSpPr>
          <p:nvPr>
            <p:ph type="sldNum" sz="quarter" idx="12"/>
          </p:nvPr>
        </p:nvSpPr>
        <p:spPr/>
        <p:txBody>
          <a:bodyPr/>
          <a:lstStyle/>
          <a:p>
            <a:fld id="{2538C17B-25B9-CD4C-A534-BDFCB61EA119}" type="slidenum">
              <a:rPr lang="de-AT" smtClean="0"/>
              <a:pPr/>
              <a:t>‹#›</a:t>
            </a:fld>
            <a:endParaRPr lang="de-AT" dirty="0"/>
          </a:p>
        </p:txBody>
      </p:sp>
    </p:spTree>
    <p:extLst>
      <p:ext uri="{BB962C8B-B14F-4D97-AF65-F5344CB8AC3E}">
        <p14:creationId xmlns:p14="http://schemas.microsoft.com/office/powerpoint/2010/main" val="276428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D5EB-4C94-8E44-BAC2-16B384051AAD}"/>
              </a:ext>
            </a:extLst>
          </p:cNvPr>
          <p:cNvSpPr>
            <a:spLocks noGrp="1"/>
          </p:cNvSpPr>
          <p:nvPr>
            <p:ph type="title"/>
          </p:nvPr>
        </p:nvSpPr>
        <p:spPr/>
        <p:txBody>
          <a:bodyPr/>
          <a:lstStyle/>
          <a:p>
            <a:r>
              <a:rPr lang="en-GB"/>
              <a:t>Click to edit Master title style</a:t>
            </a:r>
            <a:endParaRPr lang="de-AT"/>
          </a:p>
        </p:txBody>
      </p:sp>
      <p:sp>
        <p:nvSpPr>
          <p:cNvPr id="3" name="Date Placeholder 2">
            <a:extLst>
              <a:ext uri="{FF2B5EF4-FFF2-40B4-BE49-F238E27FC236}">
                <a16:creationId xmlns:a16="http://schemas.microsoft.com/office/drawing/2014/main" id="{5B609AA5-44DB-1743-9804-10937BCE0377}"/>
              </a:ext>
            </a:extLst>
          </p:cNvPr>
          <p:cNvSpPr>
            <a:spLocks noGrp="1"/>
          </p:cNvSpPr>
          <p:nvPr>
            <p:ph type="dt" sz="half" idx="10"/>
          </p:nvPr>
        </p:nvSpPr>
        <p:spPr/>
        <p:txBody>
          <a:bodyPr/>
          <a:lstStyle/>
          <a:p>
            <a:r>
              <a:rPr lang="en-US"/>
              <a:t>June 3, 2021</a:t>
            </a:r>
            <a:endParaRPr lang="de-AT" dirty="0"/>
          </a:p>
        </p:txBody>
      </p:sp>
      <p:sp>
        <p:nvSpPr>
          <p:cNvPr id="4" name="Footer Placeholder 3">
            <a:extLst>
              <a:ext uri="{FF2B5EF4-FFF2-40B4-BE49-F238E27FC236}">
                <a16:creationId xmlns:a16="http://schemas.microsoft.com/office/drawing/2014/main" id="{72273A5B-3D7B-B84A-BB01-88B5643278B4}"/>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5" name="Slide Number Placeholder 4">
            <a:extLst>
              <a:ext uri="{FF2B5EF4-FFF2-40B4-BE49-F238E27FC236}">
                <a16:creationId xmlns:a16="http://schemas.microsoft.com/office/drawing/2014/main" id="{B634F532-2470-EA4F-8159-BD9C72F98EB9}"/>
              </a:ext>
            </a:extLst>
          </p:cNvPr>
          <p:cNvSpPr>
            <a:spLocks noGrp="1"/>
          </p:cNvSpPr>
          <p:nvPr>
            <p:ph type="sldNum" sz="quarter" idx="12"/>
          </p:nvPr>
        </p:nvSpPr>
        <p:spPr/>
        <p:txBody>
          <a:bodyPr/>
          <a:lstStyle/>
          <a:p>
            <a:fld id="{B4D1619B-771E-4547-A2E5-BA7F1DB680AE}" type="slidenum">
              <a:rPr lang="de-AT" smtClean="0"/>
              <a:pPr/>
              <a:t>‹#›</a:t>
            </a:fld>
            <a:endParaRPr lang="de-AT" dirty="0"/>
          </a:p>
        </p:txBody>
      </p:sp>
    </p:spTree>
    <p:extLst>
      <p:ext uri="{BB962C8B-B14F-4D97-AF65-F5344CB8AC3E}">
        <p14:creationId xmlns:p14="http://schemas.microsoft.com/office/powerpoint/2010/main" val="64769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3FD9D-299E-5145-BB9A-46B7F91ED759}"/>
              </a:ext>
            </a:extLst>
          </p:cNvPr>
          <p:cNvSpPr>
            <a:spLocks noGrp="1"/>
          </p:cNvSpPr>
          <p:nvPr>
            <p:ph type="dt" sz="half" idx="10"/>
          </p:nvPr>
        </p:nvSpPr>
        <p:spPr/>
        <p:txBody>
          <a:bodyPr/>
          <a:lstStyle/>
          <a:p>
            <a:r>
              <a:rPr lang="en-US"/>
              <a:t>June 3, 2021</a:t>
            </a:r>
            <a:endParaRPr lang="de-AT" dirty="0"/>
          </a:p>
        </p:txBody>
      </p:sp>
      <p:sp>
        <p:nvSpPr>
          <p:cNvPr id="3" name="Footer Placeholder 2">
            <a:extLst>
              <a:ext uri="{FF2B5EF4-FFF2-40B4-BE49-F238E27FC236}">
                <a16:creationId xmlns:a16="http://schemas.microsoft.com/office/drawing/2014/main" id="{DB11FC4A-3C4E-604E-B31F-52C87C86A1DC}"/>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4" name="Slide Number Placeholder 3">
            <a:extLst>
              <a:ext uri="{FF2B5EF4-FFF2-40B4-BE49-F238E27FC236}">
                <a16:creationId xmlns:a16="http://schemas.microsoft.com/office/drawing/2014/main" id="{30EDEF6C-8F3B-DE44-A98A-D51299D403B6}"/>
              </a:ext>
            </a:extLst>
          </p:cNvPr>
          <p:cNvSpPr>
            <a:spLocks noGrp="1"/>
          </p:cNvSpPr>
          <p:nvPr>
            <p:ph type="sldNum" sz="quarter" idx="12"/>
          </p:nvPr>
        </p:nvSpPr>
        <p:spPr/>
        <p:txBody>
          <a:bodyPr/>
          <a:lstStyle/>
          <a:p>
            <a:fld id="{FF25E065-A395-7048-9208-62E67D87C980}" type="slidenum">
              <a:rPr lang="de-AT" smtClean="0"/>
              <a:pPr/>
              <a:t>‹#›</a:t>
            </a:fld>
            <a:endParaRPr lang="de-AT" dirty="0"/>
          </a:p>
        </p:txBody>
      </p:sp>
    </p:spTree>
    <p:extLst>
      <p:ext uri="{BB962C8B-B14F-4D97-AF65-F5344CB8AC3E}">
        <p14:creationId xmlns:p14="http://schemas.microsoft.com/office/powerpoint/2010/main" val="195410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38A3-3D27-7243-A4E0-616C8D0A8F8B}"/>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Content Placeholder 2">
            <a:extLst>
              <a:ext uri="{FF2B5EF4-FFF2-40B4-BE49-F238E27FC236}">
                <a16:creationId xmlns:a16="http://schemas.microsoft.com/office/drawing/2014/main" id="{787333A4-45CD-8342-A220-5D8F80ED1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Text Placeholder 3">
            <a:extLst>
              <a:ext uri="{FF2B5EF4-FFF2-40B4-BE49-F238E27FC236}">
                <a16:creationId xmlns:a16="http://schemas.microsoft.com/office/drawing/2014/main" id="{AD11CF0F-DB17-F34B-8BC0-1A0024470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709878-7665-104F-9042-D4EAFF128BA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3472AC9E-0358-D34D-A11B-649F01223D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6A11C531-99D8-D84A-9F31-20A32681BF30}"/>
              </a:ext>
            </a:extLst>
          </p:cNvPr>
          <p:cNvSpPr>
            <a:spLocks noGrp="1"/>
          </p:cNvSpPr>
          <p:nvPr>
            <p:ph type="sldNum" sz="quarter" idx="12"/>
          </p:nvPr>
        </p:nvSpPr>
        <p:spPr/>
        <p:txBody>
          <a:bodyPr/>
          <a:lstStyle/>
          <a:p>
            <a:fld id="{B7618B1E-9B39-5F46-8B4F-4241E63FD3E3}" type="slidenum">
              <a:rPr lang="de-AT" smtClean="0"/>
              <a:t>‹#›</a:t>
            </a:fld>
            <a:endParaRPr lang="de-AT"/>
          </a:p>
        </p:txBody>
      </p:sp>
    </p:spTree>
    <p:extLst>
      <p:ext uri="{BB962C8B-B14F-4D97-AF65-F5344CB8AC3E}">
        <p14:creationId xmlns:p14="http://schemas.microsoft.com/office/powerpoint/2010/main" val="354741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4F93-41B1-D64E-8566-6368511BC904}"/>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Picture Placeholder 2">
            <a:extLst>
              <a:ext uri="{FF2B5EF4-FFF2-40B4-BE49-F238E27FC236}">
                <a16:creationId xmlns:a16="http://schemas.microsoft.com/office/drawing/2014/main" id="{9FB87830-D5D7-914F-A7CE-485268B70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a:extLst>
              <a:ext uri="{FF2B5EF4-FFF2-40B4-BE49-F238E27FC236}">
                <a16:creationId xmlns:a16="http://schemas.microsoft.com/office/drawing/2014/main" id="{98555AEF-3FD1-664E-8AA1-FD84689C7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AC2383-43C7-6640-9A88-7312AC97D63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654618D2-889B-8C44-BFBA-00F3C0E171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8126629C-2D56-0345-80B5-1500B88C3584}"/>
              </a:ext>
            </a:extLst>
          </p:cNvPr>
          <p:cNvSpPr>
            <a:spLocks noGrp="1"/>
          </p:cNvSpPr>
          <p:nvPr>
            <p:ph type="sldNum" sz="quarter" idx="12"/>
          </p:nvPr>
        </p:nvSpPr>
        <p:spPr/>
        <p:txBody>
          <a:bodyPr/>
          <a:lstStyle/>
          <a:p>
            <a:fld id="{B7618B1E-9B39-5F46-8B4F-4241E63FD3E3}" type="slidenum">
              <a:rPr lang="de-AT" smtClean="0"/>
              <a:t>‹#›</a:t>
            </a:fld>
            <a:endParaRPr lang="de-AT"/>
          </a:p>
        </p:txBody>
      </p:sp>
    </p:spTree>
    <p:extLst>
      <p:ext uri="{BB962C8B-B14F-4D97-AF65-F5344CB8AC3E}">
        <p14:creationId xmlns:p14="http://schemas.microsoft.com/office/powerpoint/2010/main" val="190249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04004-F493-A943-935C-3E5211EB10DD}"/>
              </a:ext>
            </a:extLst>
          </p:cNvPr>
          <p:cNvSpPr>
            <a:spLocks noGrp="1"/>
          </p:cNvSpPr>
          <p:nvPr>
            <p:ph type="title"/>
          </p:nvPr>
        </p:nvSpPr>
        <p:spPr>
          <a:xfrm>
            <a:off x="838200" y="723582"/>
            <a:ext cx="10515600" cy="967106"/>
          </a:xfrm>
          <a:prstGeom prst="rect">
            <a:avLst/>
          </a:prstGeom>
        </p:spPr>
        <p:txBody>
          <a:bodyPr vert="horz" lIns="91440" tIns="45720" rIns="91440" bIns="45720" rtlCol="0" anchor="ctr">
            <a:normAutofit/>
          </a:bodyPr>
          <a:lstStyle/>
          <a:p>
            <a:r>
              <a:rPr lang="en-GB"/>
              <a:t>Click to edit Master title style</a:t>
            </a:r>
            <a:endParaRPr lang="de-AT"/>
          </a:p>
        </p:txBody>
      </p:sp>
      <p:sp>
        <p:nvSpPr>
          <p:cNvPr id="3" name="Text Placeholder 2">
            <a:extLst>
              <a:ext uri="{FF2B5EF4-FFF2-40B4-BE49-F238E27FC236}">
                <a16:creationId xmlns:a16="http://schemas.microsoft.com/office/drawing/2014/main" id="{9C89D8AD-6304-A545-8708-2233B1DAC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AT" dirty="0"/>
          </a:p>
        </p:txBody>
      </p:sp>
      <p:sp>
        <p:nvSpPr>
          <p:cNvPr id="4" name="Date Placeholder 3">
            <a:extLst>
              <a:ext uri="{FF2B5EF4-FFF2-40B4-BE49-F238E27FC236}">
                <a16:creationId xmlns:a16="http://schemas.microsoft.com/office/drawing/2014/main" id="{819D263D-61D4-874A-99D0-C3245F469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3, 2021</a:t>
            </a:r>
            <a:endParaRPr lang="de-AT" dirty="0"/>
          </a:p>
        </p:txBody>
      </p:sp>
      <p:sp>
        <p:nvSpPr>
          <p:cNvPr id="5" name="Footer Placeholder 4">
            <a:extLst>
              <a:ext uri="{FF2B5EF4-FFF2-40B4-BE49-F238E27FC236}">
                <a16:creationId xmlns:a16="http://schemas.microsoft.com/office/drawing/2014/main" id="{FBFAD651-6330-A944-AF05-F55457871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latin typeface="Calibri" panose="020F0502020204030204" pitchFamily="34" charset="0"/>
                <a:cs typeface="Calibri" panose="020F0502020204030204" pitchFamily="34" charset="0"/>
              </a:defRPr>
            </a:lvl1p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0432A269-C290-B049-887D-EDAF680B9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1568-FC6B-1541-8F84-5F21A74BFC9E}" type="slidenum">
              <a:rPr lang="de-AT" smtClean="0"/>
              <a:pPr/>
              <a:t>‹#›</a:t>
            </a:fld>
            <a:endParaRPr lang="de-AT" dirty="0"/>
          </a:p>
        </p:txBody>
      </p:sp>
      <p:pic>
        <p:nvPicPr>
          <p:cNvPr id="8" name="Grafik 3" descr="Logo, company name&#10;&#10;Description automatically generated">
            <a:extLst>
              <a:ext uri="{FF2B5EF4-FFF2-40B4-BE49-F238E27FC236}">
                <a16:creationId xmlns:a16="http://schemas.microsoft.com/office/drawing/2014/main" id="{5CA751FF-F387-E246-98ED-5B25D444E5FF}"/>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361238" y="70197"/>
            <a:ext cx="921385" cy="546735"/>
          </a:xfrm>
          <a:prstGeom prst="rect">
            <a:avLst/>
          </a:prstGeom>
        </p:spPr>
      </p:pic>
      <p:pic>
        <p:nvPicPr>
          <p:cNvPr id="9" name="Grafik 2" descr="Ein Bild, das Text enthält.&#10;&#10;Automatisch generierte Beschreibung">
            <a:extLst>
              <a:ext uri="{FF2B5EF4-FFF2-40B4-BE49-F238E27FC236}">
                <a16:creationId xmlns:a16="http://schemas.microsoft.com/office/drawing/2014/main" id="{388BC5B0-F641-644D-86AA-69EF18E10E51}"/>
              </a:ext>
            </a:extLst>
          </p:cNvPr>
          <p:cNvPicPr/>
          <p:nvPr userDrawn="1"/>
        </p:nvPicPr>
        <p:blipFill rotWithShape="1">
          <a:blip r:embed="rId14">
            <a:extLst>
              <a:ext uri="{28A0092B-C50C-407E-A947-70E740481C1C}">
                <a14:useLocalDpi xmlns:a14="http://schemas.microsoft.com/office/drawing/2010/main" val="0"/>
              </a:ext>
            </a:extLst>
          </a:blip>
          <a:srcRect l="24620" b="-22"/>
          <a:stretch/>
        </p:blipFill>
        <p:spPr bwMode="auto">
          <a:xfrm>
            <a:off x="5282623" y="72737"/>
            <a:ext cx="1924685" cy="561340"/>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3C5E66F8-7234-B846-8CA0-68D8DFC64179}"/>
              </a:ext>
            </a:extLst>
          </p:cNvPr>
          <p:cNvSpPr/>
          <p:nvPr userDrawn="1"/>
        </p:nvSpPr>
        <p:spPr>
          <a:xfrm>
            <a:off x="10287548" y="70197"/>
            <a:ext cx="1797287" cy="200055"/>
          </a:xfrm>
          <a:prstGeom prst="rect">
            <a:avLst/>
          </a:prstGeom>
        </p:spPr>
        <p:txBody>
          <a:bodyPr wrap="none">
            <a:spAutoFit/>
          </a:bodyPr>
          <a:lstStyle/>
          <a:p>
            <a:r>
              <a:rPr lang="en-US" sz="700" dirty="0">
                <a:latin typeface="Calibri" panose="020F0502020204030204" pitchFamily="34" charset="0"/>
                <a:ea typeface="Times New Roman" panose="02020603050405020304" pitchFamily="18" charset="0"/>
                <a:cs typeface="Calibri" panose="020F0502020204030204" pitchFamily="34" charset="0"/>
              </a:rPr>
              <a:t>Grant Agreement: 2019-1-AT-KA202-051218</a:t>
            </a:r>
            <a:endParaRPr lang="en-GB" sz="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913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youtube.com/watch?v=K2P4Ed6G3g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B0uYcgdvUX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v0eHktyoNeU"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q5PPYnJ1xc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RbwRrVw-CRo" TargetMode="External"/><Relationship Id="rId2" Type="http://schemas.openxmlformats.org/officeDocument/2006/relationships/hyperlink" Target="https://youtu.be/RbwRrVw-CRo"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L4r5j44JR2M"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youtube.com/watch?v=p3oB7vEWLs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cZ3qCXhe8t0"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CkCM5_pLr4s" TargetMode="Externa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youtube.com/watch?v=0Qn3OQvrkOs" TargetMode="Externa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youtube.com/watch?v=QakRZ9uK9GE" TargetMode="External"/><Relationship Id="rId3" Type="http://schemas.openxmlformats.org/officeDocument/2006/relationships/hyperlink" Target="https://www.bambinieautismo.org/manuale_del_soccorritore.pdf" TargetMode="External"/><Relationship Id="rId7" Type="http://schemas.openxmlformats.org/officeDocument/2006/relationships/image" Target="../media/image38.jpg"/><Relationship Id="rId2" Type="http://schemas.openxmlformats.org/officeDocument/2006/relationships/hyperlink" Target="https://salute.regione.emilia-romagna.it/normativa-e-documentazione/convegni-e-seminari/conferenza-regionale-salute-mentale-29-30-ottobre-2007/autismo-che-fare-emilia-romagna-a-confronto-con-le-altre-regioni-italiane-sui-modelli-di-intervento-1" TargetMode="External"/><Relationship Id="rId1" Type="http://schemas.openxmlformats.org/officeDocument/2006/relationships/slideLayout" Target="../slideLayouts/slideLayout2.xml"/><Relationship Id="rId6" Type="http://schemas.openxmlformats.org/officeDocument/2006/relationships/hyperlink" Target="http://www.youtube.com/watch?v=-4XZ1tTH8Bs" TargetMode="External"/><Relationship Id="rId5" Type="http://schemas.openxmlformats.org/officeDocument/2006/relationships/hyperlink" Target="https://daily.veronanetwork.it/news/autismo-a-verona-il-primo-protocollo-per-negoz-e-locali/" TargetMode="External"/><Relationship Id="rId10" Type="http://schemas.openxmlformats.org/officeDocument/2006/relationships/image" Target="../media/image40.jpg"/><Relationship Id="rId4" Type="http://schemas.openxmlformats.org/officeDocument/2006/relationships/hyperlink" Target="https://www.bambinieautismo.org/una-stanza-in-ospedale-dedicata-alle-persone-con-autismo/" TargetMode="External"/><Relationship Id="rId9"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fld id="{4AA10864-17D9-EB4A-80E3-89D1D8A92E63}" type="slidenum">
              <a:rPr lang="de-AT" smtClean="0"/>
              <a:pPr/>
              <a:t>1</a:t>
            </a:fld>
            <a:endParaRPr lang="de-A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ctr" anchorCtr="0">
            <a:noAutofit/>
          </a:bodyPr>
          <a:lstStyle/>
          <a:p>
            <a:pPr algn="ctr">
              <a:lnSpc>
                <a:spcPct val="170000"/>
              </a:lnSpc>
              <a:buClr>
                <a:srgbClr val="024E94"/>
              </a:buClr>
              <a:buSzPct val="100000"/>
            </a:pPr>
            <a:r>
              <a:rPr lang="it" sz="3200" b="1" dirty="0">
                <a:solidFill>
                  <a:srgbClr val="024E94"/>
                </a:solidFill>
                <a:latin typeface="Arial Narrow"/>
                <a:ea typeface="Arial Narrow"/>
                <a:cs typeface="Arial Narrow"/>
                <a:sym typeface="Arial Narrow"/>
              </a:rPr>
              <a:t>Curriculum for the Training Course </a:t>
            </a:r>
            <a:br>
              <a:rPr lang="it" sz="3200" b="1" dirty="0">
                <a:solidFill>
                  <a:srgbClr val="024E94"/>
                </a:solidFill>
                <a:latin typeface="Arial Narrow"/>
                <a:ea typeface="Arial Narrow"/>
                <a:cs typeface="Arial Narrow"/>
                <a:sym typeface="Arial Narrow"/>
              </a:rPr>
            </a:br>
            <a:r>
              <a:rPr lang="it" sz="3200" b="1" dirty="0">
                <a:solidFill>
                  <a:srgbClr val="024E94"/>
                </a:solidFill>
                <a:latin typeface="Arial Narrow"/>
                <a:ea typeface="Arial Narrow"/>
                <a:cs typeface="Arial Narrow"/>
                <a:sym typeface="Arial Narrow"/>
              </a:rPr>
              <a:t>“Autism Spectrum Disorder (ASD) Officer”</a:t>
            </a:r>
            <a:endParaRPr sz="700" dirty="0"/>
          </a:p>
          <a:p>
            <a:pPr algn="ctr">
              <a:lnSpc>
                <a:spcPct val="90000"/>
              </a:lnSpc>
              <a:buClr>
                <a:schemeClr val="dk1"/>
              </a:buClr>
              <a:buSzPct val="100000"/>
            </a:pPr>
            <a:endParaRPr sz="2000" b="1" cap="small" dirty="0">
              <a:solidFill>
                <a:srgbClr val="024E94"/>
              </a:solidFill>
              <a:latin typeface="Arial Narrow"/>
              <a:ea typeface="Arial Narrow"/>
              <a:cs typeface="Arial Narrow"/>
              <a:sym typeface="Arial Narrow"/>
            </a:endParaRPr>
          </a:p>
          <a:p>
            <a:pPr algn="ctr">
              <a:lnSpc>
                <a:spcPct val="90000"/>
              </a:lnSpc>
              <a:buClr>
                <a:srgbClr val="024E94"/>
              </a:buClr>
              <a:buSzPct val="100000"/>
            </a:pPr>
            <a:r>
              <a:rPr lang="it" sz="2000" cap="small" dirty="0">
                <a:solidFill>
                  <a:srgbClr val="024E94"/>
                </a:solidFill>
                <a:latin typeface="Arial Narrow"/>
                <a:ea typeface="Arial Narrow"/>
                <a:cs typeface="Arial Narrow"/>
                <a:sym typeface="Arial Narrow"/>
              </a:rPr>
              <a:t>https://www.autrain.eu/pt/curriculo/</a:t>
            </a:r>
            <a:endParaRPr sz="2000" dirty="0">
              <a:solidFill>
                <a:srgbClr val="024E94"/>
              </a:solidFill>
              <a:latin typeface="Arial Narrow"/>
              <a:ea typeface="Arial Narrow"/>
              <a:cs typeface="Arial Narrow"/>
              <a:sym typeface="Arial Narrow"/>
            </a:endParaRPr>
          </a:p>
        </p:txBody>
      </p:sp>
    </p:spTree>
    <p:extLst>
      <p:ext uri="{BB962C8B-B14F-4D97-AF65-F5344CB8AC3E}">
        <p14:creationId xmlns:p14="http://schemas.microsoft.com/office/powerpoint/2010/main" val="362136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10</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DEBF7"/>
          </a:solidFill>
          <a:ln>
            <a:noFill/>
          </a:ln>
        </p:spPr>
        <p:txBody>
          <a:bodyPr spcFirstLastPara="1" wrap="square" lIns="121900" tIns="60933" rIns="121900" bIns="60933" anchor="ctr" anchorCtr="0">
            <a:noAutofit/>
          </a:bodyPr>
          <a:lstStyle/>
          <a:p>
            <a:pPr algn="ctr"/>
            <a:r>
              <a:rPr lang="en-GB" sz="4000" b="1" dirty="0">
                <a:solidFill>
                  <a:schemeClr val="dk1"/>
                </a:solidFill>
                <a:latin typeface="Arial Narrow"/>
                <a:ea typeface="Arial Narrow"/>
                <a:cs typeface="Arial Narrow"/>
                <a:sym typeface="Arial Narrow"/>
              </a:rPr>
              <a:t>DEVELOP</a:t>
            </a:r>
            <a:endParaRPr lang="en-GB"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buClr>
                <a:schemeClr val="dk1"/>
              </a:buClr>
              <a:buSzPts val="2000"/>
            </a:pPr>
            <a:r>
              <a:rPr lang="en-GB" sz="2400" dirty="0">
                <a:solidFill>
                  <a:schemeClr val="dk1"/>
                </a:solidFill>
                <a:latin typeface="Arial Narrow"/>
                <a:ea typeface="Arial Narrow"/>
                <a:cs typeface="Arial Narrow"/>
                <a:sym typeface="Arial Narrow"/>
              </a:rPr>
              <a:t>Addressing common challenges for ASD </a:t>
            </a:r>
          </a:p>
          <a:p>
            <a:pPr marL="135463" algn="ctr">
              <a:lnSpc>
                <a:spcPct val="150000"/>
              </a:lnSpc>
              <a:buClr>
                <a:schemeClr val="dk1"/>
              </a:buClr>
              <a:buSzPts val="2000"/>
            </a:pPr>
            <a:r>
              <a:rPr lang="en-GB" sz="2400" dirty="0">
                <a:solidFill>
                  <a:schemeClr val="dk1"/>
                </a:solidFill>
                <a:latin typeface="Arial Narrow"/>
                <a:ea typeface="Arial Narrow"/>
                <a:cs typeface="Arial Narrow"/>
                <a:sym typeface="Arial Narrow"/>
              </a:rPr>
              <a:t>Making society ASD friendly at school</a:t>
            </a:r>
          </a:p>
          <a:p>
            <a:pPr algn="ctr">
              <a:lnSpc>
                <a:spcPct val="150000"/>
              </a:lnSpc>
            </a:pPr>
            <a:r>
              <a:rPr lang="en-GB" sz="2400" i="1" dirty="0">
                <a:solidFill>
                  <a:schemeClr val="dk1"/>
                </a:solidFill>
                <a:latin typeface="Arial Narrow"/>
                <a:ea typeface="Arial Narrow"/>
                <a:cs typeface="Arial Narrow"/>
                <a:sym typeface="Arial Narrow"/>
              </a:rPr>
              <a:t>Activity: Think &amp; Reflect 3.1 </a:t>
            </a:r>
            <a:endParaRPr lang="en-GB" sz="2000" dirty="0"/>
          </a:p>
          <a:p>
            <a:pPr algn="ctr"/>
            <a:endParaRPr lang="en-GB" dirty="0"/>
          </a:p>
        </p:txBody>
      </p:sp>
    </p:spTree>
    <p:extLst>
      <p:ext uri="{BB962C8B-B14F-4D97-AF65-F5344CB8AC3E}">
        <p14:creationId xmlns:p14="http://schemas.microsoft.com/office/powerpoint/2010/main" val="356641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11</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spcBef>
                <a:spcPts val="1333"/>
              </a:spcBef>
            </a:pPr>
            <a:r>
              <a:rPr lang="en-GB" sz="3200" b="1" dirty="0">
                <a:latin typeface="Arial Narrow" panose="020B0606020202030204" pitchFamily="34" charset="0"/>
              </a:rPr>
              <a:t>The most common challenges that autistic people must  face  in society are related to:</a:t>
            </a:r>
            <a:endParaRPr lang="en-GB" sz="1400" dirty="0">
              <a:latin typeface="Arial Narrow" panose="020B0606020202030204" pitchFamily="34" charset="0"/>
            </a:endParaRPr>
          </a:p>
          <a:p>
            <a:pPr algn="ctr">
              <a:spcBef>
                <a:spcPts val="1333"/>
              </a:spcBef>
            </a:pPr>
            <a:r>
              <a:rPr lang="en-GB" sz="3200" u="sng" dirty="0">
                <a:latin typeface="Arial Narrow" panose="020B0606020202030204" pitchFamily="34" charset="0"/>
              </a:rPr>
              <a:t>1. Sensory processing ( living in an intense world)</a:t>
            </a:r>
            <a:endParaRPr lang="en-GB" sz="3200" dirty="0">
              <a:latin typeface="Arial Narrow" panose="020B0606020202030204" pitchFamily="34" charset="0"/>
            </a:endParaRPr>
          </a:p>
          <a:p>
            <a:pPr>
              <a:spcBef>
                <a:spcPts val="1333"/>
              </a:spcBef>
            </a:pPr>
            <a:endParaRPr lang="en-GB" sz="3600" dirty="0"/>
          </a:p>
          <a:p>
            <a:pPr>
              <a:spcBef>
                <a:spcPts val="1333"/>
              </a:spcBef>
            </a:pPr>
            <a:endParaRPr lang="en-GB" sz="3600" dirty="0"/>
          </a:p>
        </p:txBody>
      </p:sp>
      <p:pic>
        <p:nvPicPr>
          <p:cNvPr id="9" name="Google Shape;264;p36" descr="Some people with autism have difficulty processing intense, multiple sensory experiences at once. This animation gives the viewer a glimpse into sensory overload, and how often our sensory experiences intertwine in everyday life.&#10;&#10;Created as part of Mark Jonathan Harris' and Marhsa Kinder's &quot;Interacting with Autism.&quot; Coming in January 1st 2013, IWA is a three-year transmedia project funded by the federal Agency for Health Research and Quality (AHRQ). University Professor Marsha Kinder, the Executive Director of the Labyrinth Project at USC, and Mark Harris are heading a team of filmmakers and artists working to build an interactive, video intensive website that will focus on the best available treatments for autism.&#10;&#10;FULL CREDITS LIST:&#10;&#10;Director and Animator:&#10;Miguel Jiron&#10;&#10;Produced and Developed by:&#10;Scott Mahoy, Creative Director of Interacting with Autism&#10;&#10;Sound Designer &amp; Mixer:&#10;Katie Gately&#10;&#10;Produced for Interacting with Autism&#10;For more information visit:&#10;interactingwithautism.com&#10;&#10;Scenario:&#10;Marsha Kinder&#10;&#10;Line Producer:&#10;Ioana Uricaru&#10;&#10;Cinematographer:&#10;Alejandro Martinez&#10;&#10;Paint Animation:&#10;Laura Cechanowicz&#10;&#10;Boy:&#10;Cody Sullivan&#10;&#10;Waitress:&#10;Alexandra Boylan&#10;&#10;Gaffer:&#10;Katie Walker&#10;&#10;Special Thanks:&#10;Mark Jonathan Harris, Shelbi Jay Kepler, Mike Patterson, Candace Reckinger, Kathy Smith&#10;t For more work, check out my website mibaji.com" title="Sensory Overload">
            <a:hlinkClick r:id="rId2"/>
            <a:extLst>
              <a:ext uri="{FF2B5EF4-FFF2-40B4-BE49-F238E27FC236}">
                <a16:creationId xmlns:a16="http://schemas.microsoft.com/office/drawing/2014/main" id="{A4FAADC9-DD8D-8C44-B6FB-C82CDE56C351}"/>
              </a:ext>
            </a:extLst>
          </p:cNvPr>
          <p:cNvPicPr preferRelativeResize="0"/>
          <p:nvPr/>
        </p:nvPicPr>
        <p:blipFill>
          <a:blip r:embed="rId3">
            <a:alphaModFix/>
          </a:blip>
          <a:stretch>
            <a:fillRect/>
          </a:stretch>
        </p:blipFill>
        <p:spPr>
          <a:xfrm>
            <a:off x="841682" y="3640472"/>
            <a:ext cx="2807937" cy="2105953"/>
          </a:xfrm>
          <a:prstGeom prst="rect">
            <a:avLst/>
          </a:prstGeom>
          <a:noFill/>
          <a:ln>
            <a:noFill/>
          </a:ln>
        </p:spPr>
      </p:pic>
      <p:pic>
        <p:nvPicPr>
          <p:cNvPr id="10" name="Google Shape;265;p36">
            <a:extLst>
              <a:ext uri="{FF2B5EF4-FFF2-40B4-BE49-F238E27FC236}">
                <a16:creationId xmlns:a16="http://schemas.microsoft.com/office/drawing/2014/main" id="{F86F76AF-584C-974A-A7AF-D3C9F1703742}"/>
              </a:ext>
            </a:extLst>
          </p:cNvPr>
          <p:cNvPicPr preferRelativeResize="0"/>
          <p:nvPr/>
        </p:nvPicPr>
        <p:blipFill>
          <a:blip r:embed="rId4">
            <a:alphaModFix/>
          </a:blip>
          <a:stretch>
            <a:fillRect/>
          </a:stretch>
        </p:blipFill>
        <p:spPr>
          <a:xfrm>
            <a:off x="7606390" y="3640472"/>
            <a:ext cx="3743928" cy="2105954"/>
          </a:xfrm>
          <a:prstGeom prst="rect">
            <a:avLst/>
          </a:prstGeom>
          <a:noFill/>
          <a:ln>
            <a:noFill/>
          </a:ln>
        </p:spPr>
      </p:pic>
      <p:sp>
        <p:nvSpPr>
          <p:cNvPr id="11" name="Retângulo 2">
            <a:extLst>
              <a:ext uri="{FF2B5EF4-FFF2-40B4-BE49-F238E27FC236}">
                <a16:creationId xmlns:a16="http://schemas.microsoft.com/office/drawing/2014/main" id="{C4ABDC3E-1068-0843-9FFC-0ED392CA45E5}"/>
              </a:ext>
            </a:extLst>
          </p:cNvPr>
          <p:cNvSpPr/>
          <p:nvPr/>
        </p:nvSpPr>
        <p:spPr>
          <a:xfrm>
            <a:off x="3649619" y="3574769"/>
            <a:ext cx="3953289" cy="2308324"/>
          </a:xfrm>
          <a:prstGeom prst="rect">
            <a:avLst/>
          </a:prstGeom>
        </p:spPr>
        <p:txBody>
          <a:bodyPr wrap="square">
            <a:spAutoFit/>
          </a:bodyPr>
          <a:lstStyle/>
          <a:p>
            <a:pPr algn="ctr">
              <a:spcBef>
                <a:spcPts val="1333"/>
              </a:spcBef>
            </a:pPr>
            <a:r>
              <a:rPr lang="en-US" sz="2400" dirty="0">
                <a:latin typeface="Arial Narrow" panose="020B0606020202030204" pitchFamily="34" charset="0"/>
              </a:rPr>
              <a:t>An autistic person processes sensory information from the surrounding world in an atypical way.  This can sometimes causes over stimulation and make the world  a chaotic place. </a:t>
            </a:r>
          </a:p>
        </p:txBody>
      </p:sp>
    </p:spTree>
    <p:extLst>
      <p:ext uri="{BB962C8B-B14F-4D97-AF65-F5344CB8AC3E}">
        <p14:creationId xmlns:p14="http://schemas.microsoft.com/office/powerpoint/2010/main" val="17322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12</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spcBef>
                <a:spcPts val="1333"/>
              </a:spcBef>
            </a:pPr>
            <a:r>
              <a:rPr lang="en-GB" sz="3200" u="sng" dirty="0">
                <a:latin typeface="Arial Narrow" panose="020B0606020202030204" pitchFamily="34" charset="0"/>
              </a:rPr>
              <a:t>2. A different way of living relationship</a:t>
            </a:r>
          </a:p>
          <a:p>
            <a:pPr>
              <a:spcBef>
                <a:spcPts val="1333"/>
              </a:spcBef>
            </a:pPr>
            <a:r>
              <a:rPr lang="en-GB" sz="2800" dirty="0">
                <a:latin typeface="Arial Narrow" panose="020B0606020202030204" pitchFamily="34" charset="0"/>
              </a:rPr>
              <a:t>Autistic people have a unique way of experiencing relationship but often do not understand the intricate world of neurotypical relationship.</a:t>
            </a:r>
          </a:p>
          <a:p>
            <a:pPr>
              <a:spcBef>
                <a:spcPts val="1333"/>
              </a:spcBef>
            </a:pPr>
            <a:r>
              <a:rPr lang="en-GB" sz="2800" dirty="0">
                <a:latin typeface="Arial Narrow" panose="020B0606020202030204" pitchFamily="34" charset="0"/>
              </a:rPr>
              <a:t>All this, combined with a difficulty in the theory of mind and a different cognitive empathy, can create misunderstanding and can be a barrier to relationship in all life contexts (school, work, family, </a:t>
            </a:r>
            <a:r>
              <a:rPr lang="en-GB" sz="2800" dirty="0" err="1">
                <a:latin typeface="Arial Narrow" panose="020B0606020202030204" pitchFamily="34" charset="0"/>
              </a:rPr>
              <a:t>frienship</a:t>
            </a:r>
            <a:r>
              <a:rPr lang="en-GB" sz="2800" dirty="0">
                <a:latin typeface="Arial Narrow" panose="020B0606020202030204" pitchFamily="34" charset="0"/>
              </a:rPr>
              <a:t>).</a:t>
            </a:r>
          </a:p>
          <a:p>
            <a:pPr>
              <a:spcBef>
                <a:spcPts val="1333"/>
              </a:spcBef>
            </a:pPr>
            <a:endParaRPr lang="en-GB" sz="2800" dirty="0">
              <a:latin typeface="Arial Narrow" panose="020B0606020202030204" pitchFamily="34" charset="0"/>
            </a:endParaRPr>
          </a:p>
          <a:p>
            <a:pPr>
              <a:spcBef>
                <a:spcPts val="1333"/>
              </a:spcBef>
            </a:pPr>
            <a:r>
              <a:rPr lang="en-GB" sz="2800" u="sng" dirty="0">
                <a:solidFill>
                  <a:schemeClr val="hlink"/>
                </a:solidFill>
                <a:latin typeface="Arial Narrow" panose="020B0606020202030204" pitchFamily="34" charset="0"/>
                <a:hlinkClick r:id="rId2"/>
              </a:rPr>
              <a:t>https://www.youtube.com/watch?v=B0uYcgdvUXw</a:t>
            </a:r>
            <a:endParaRPr lang="en-GB" sz="2800" dirty="0">
              <a:latin typeface="Arial Narrow" panose="020B0606020202030204" pitchFamily="34" charset="0"/>
            </a:endParaRPr>
          </a:p>
        </p:txBody>
      </p:sp>
      <p:pic>
        <p:nvPicPr>
          <p:cNvPr id="12" name="Google Shape;275;p37">
            <a:extLst>
              <a:ext uri="{FF2B5EF4-FFF2-40B4-BE49-F238E27FC236}">
                <a16:creationId xmlns:a16="http://schemas.microsoft.com/office/drawing/2014/main" id="{562713DD-E5B8-2E4B-A770-129F8168105A}"/>
              </a:ext>
            </a:extLst>
          </p:cNvPr>
          <p:cNvPicPr preferRelativeResize="0"/>
          <p:nvPr/>
        </p:nvPicPr>
        <p:blipFill>
          <a:blip r:embed="rId3">
            <a:alphaModFix/>
          </a:blip>
          <a:stretch>
            <a:fillRect/>
          </a:stretch>
        </p:blipFill>
        <p:spPr>
          <a:xfrm>
            <a:off x="8610600" y="3872120"/>
            <a:ext cx="2054628" cy="2082396"/>
          </a:xfrm>
          <a:prstGeom prst="rect">
            <a:avLst/>
          </a:prstGeom>
          <a:noFill/>
          <a:ln>
            <a:noFill/>
          </a:ln>
        </p:spPr>
      </p:pic>
    </p:spTree>
    <p:extLst>
      <p:ext uri="{BB962C8B-B14F-4D97-AF65-F5344CB8AC3E}">
        <p14:creationId xmlns:p14="http://schemas.microsoft.com/office/powerpoint/2010/main" val="221320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13</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r>
              <a:rPr lang="en-GB" sz="3200" u="sng" dirty="0">
                <a:latin typeface="Arial Narrow" panose="020B0606020202030204" pitchFamily="34" charset="0"/>
              </a:rPr>
              <a:t>3.Attention to detail and </a:t>
            </a:r>
            <a:r>
              <a:rPr lang="en-GB" sz="3200" u="sng" dirty="0" err="1">
                <a:latin typeface="Arial Narrow" panose="020B0606020202030204" pitchFamily="34" charset="0"/>
              </a:rPr>
              <a:t>atypicity</a:t>
            </a:r>
            <a:r>
              <a:rPr lang="en-GB" sz="3200" u="sng" dirty="0">
                <a:latin typeface="Arial Narrow" panose="020B0606020202030204" pitchFamily="34" charset="0"/>
              </a:rPr>
              <a:t> in the central coherence</a:t>
            </a:r>
          </a:p>
          <a:p>
            <a:pPr>
              <a:spcBef>
                <a:spcPts val="1333"/>
              </a:spcBef>
            </a:pPr>
            <a:endParaRPr lang="en-GB" u="sng" dirty="0">
              <a:latin typeface="Arial Narrow" panose="020B0606020202030204" pitchFamily="34" charset="0"/>
            </a:endParaRPr>
          </a:p>
          <a:p>
            <a:pPr>
              <a:spcBef>
                <a:spcPts val="1333"/>
              </a:spcBef>
            </a:pPr>
            <a:r>
              <a:rPr lang="en-GB" sz="2800" dirty="0">
                <a:latin typeface="Arial Narrow" panose="020B0606020202030204" pitchFamily="34" charset="0"/>
              </a:rPr>
              <a:t>A great strength of autistic people is attention to detail, witch, however, can mean missing the big picture. </a:t>
            </a:r>
          </a:p>
          <a:p>
            <a:pPr>
              <a:spcBef>
                <a:spcPts val="1333"/>
              </a:spcBef>
            </a:pPr>
            <a:r>
              <a:rPr lang="en-GB" sz="2800" dirty="0">
                <a:latin typeface="Arial Narrow" panose="020B0606020202030204" pitchFamily="34" charset="0"/>
              </a:rPr>
              <a:t>This can also mean a difficulty in understanding and making complex tasks without any prompt, and a difficulty in living in a multitasking world.</a:t>
            </a:r>
            <a:endParaRPr lang="en-GB" sz="3200" dirty="0">
              <a:latin typeface="Arial Narrow" panose="020B0606020202030204" pitchFamily="34" charset="0"/>
            </a:endParaRPr>
          </a:p>
        </p:txBody>
      </p:sp>
      <p:pic>
        <p:nvPicPr>
          <p:cNvPr id="9" name="Google Shape;287;p38">
            <a:extLst>
              <a:ext uri="{FF2B5EF4-FFF2-40B4-BE49-F238E27FC236}">
                <a16:creationId xmlns:a16="http://schemas.microsoft.com/office/drawing/2014/main" id="{D810E65E-7AD4-5945-877D-953D40004F65}"/>
              </a:ext>
            </a:extLst>
          </p:cNvPr>
          <p:cNvPicPr preferRelativeResize="0"/>
          <p:nvPr/>
        </p:nvPicPr>
        <p:blipFill>
          <a:blip r:embed="rId2">
            <a:alphaModFix/>
          </a:blip>
          <a:stretch>
            <a:fillRect/>
          </a:stretch>
        </p:blipFill>
        <p:spPr>
          <a:xfrm>
            <a:off x="8153400" y="3977995"/>
            <a:ext cx="2917832" cy="1947669"/>
          </a:xfrm>
          <a:prstGeom prst="rect">
            <a:avLst/>
          </a:prstGeom>
          <a:noFill/>
          <a:ln>
            <a:noFill/>
          </a:ln>
        </p:spPr>
      </p:pic>
      <p:pic>
        <p:nvPicPr>
          <p:cNvPr id="10" name="Google Shape;288;p38" descr="#AutisticCultureShift #Autism #ActuallyAutistic&#10;It is well-known that many autistic people have an exceptional ability to pick up on details that others might miss...but it's also not uncommon for us to miss things that non-autistic people might deem obvious. I talk about my experiences as an autistic person.&#10;&#10;Find me on Facebook: https://www.facebook.com/joejamfrey/?modal=admin_todo_tour&#10;My Facebook group Autistics Assemble: https://www.facebook.com/groups/2591334461191102/&#10;Twitter: https://twitter.com/joejamfrey&#10;Instagram: https://www.instagram.com/joejamfrey/?hl=en&#10;My blog:&#10;https://joejamfrey.com/author/joejamfrey/" title="Autism and Attention to Detail">
            <a:hlinkClick r:id="rId3"/>
            <a:extLst>
              <a:ext uri="{FF2B5EF4-FFF2-40B4-BE49-F238E27FC236}">
                <a16:creationId xmlns:a16="http://schemas.microsoft.com/office/drawing/2014/main" id="{296B8BB4-59E0-D542-874A-114BB363F939}"/>
              </a:ext>
            </a:extLst>
          </p:cNvPr>
          <p:cNvPicPr preferRelativeResize="0"/>
          <p:nvPr/>
        </p:nvPicPr>
        <p:blipFill>
          <a:blip r:embed="rId4">
            <a:alphaModFix/>
          </a:blip>
          <a:stretch>
            <a:fillRect/>
          </a:stretch>
        </p:blipFill>
        <p:spPr>
          <a:xfrm>
            <a:off x="1249833" y="4002780"/>
            <a:ext cx="2563884" cy="1922884"/>
          </a:xfrm>
          <a:prstGeom prst="rect">
            <a:avLst/>
          </a:prstGeom>
          <a:noFill/>
          <a:ln>
            <a:noFill/>
          </a:ln>
        </p:spPr>
      </p:pic>
    </p:spTree>
    <p:extLst>
      <p:ext uri="{BB962C8B-B14F-4D97-AF65-F5344CB8AC3E}">
        <p14:creationId xmlns:p14="http://schemas.microsoft.com/office/powerpoint/2010/main" val="376048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14</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spcBef>
                <a:spcPts val="1333"/>
              </a:spcBef>
            </a:pPr>
            <a:r>
              <a:rPr lang="en-GB" sz="3200" u="sng" dirty="0">
                <a:latin typeface="Arial Narrow" panose="020B0606020202030204" pitchFamily="34" charset="0"/>
              </a:rPr>
              <a:t>4.Just as biodiversity makes an environment richer, neurodiversity create a richer society</a:t>
            </a:r>
            <a:endParaRPr lang="en-GB" sz="3200" dirty="0">
              <a:latin typeface="Arial Narrow" panose="020B0606020202030204" pitchFamily="34" charset="0"/>
            </a:endParaRPr>
          </a:p>
          <a:p>
            <a:pPr algn="just">
              <a:spcBef>
                <a:spcPts val="1333"/>
              </a:spcBef>
            </a:pPr>
            <a:r>
              <a:rPr lang="en-GB" sz="2400" dirty="0">
                <a:latin typeface="Arial Narrow" panose="020B0606020202030204" pitchFamily="34" charset="0"/>
              </a:rPr>
              <a:t>All this characteristics are extraordinary strength when viewed from the right perspective. It is not easy for an autistic person to live in a world designed for neurotypical people, but the world without neurodiversity would be less rich. </a:t>
            </a:r>
          </a:p>
          <a:p>
            <a:pPr algn="just">
              <a:spcBef>
                <a:spcPts val="1333"/>
              </a:spcBef>
            </a:pPr>
            <a:endParaRPr lang="en-GB" sz="2400" dirty="0">
              <a:latin typeface="Arial Narrow" panose="020B0606020202030204" pitchFamily="34" charset="0"/>
            </a:endParaRPr>
          </a:p>
          <a:p>
            <a:pPr>
              <a:spcBef>
                <a:spcPts val="1333"/>
              </a:spcBef>
            </a:pPr>
            <a:r>
              <a:rPr lang="en-GB" sz="2400" u="sng" dirty="0">
                <a:solidFill>
                  <a:schemeClr val="hlink"/>
                </a:solidFill>
                <a:latin typeface="Arial Narrow" panose="020B0606020202030204" pitchFamily="34" charset="0"/>
                <a:hlinkClick r:id="rId2"/>
              </a:rPr>
              <a:t>https://www.youtube.com/watch?v=q5PPYnJ1xc0</a:t>
            </a:r>
            <a:endParaRPr lang="en-GB" sz="2400" u="sng" dirty="0">
              <a:solidFill>
                <a:schemeClr val="hlink"/>
              </a:solidFill>
              <a:latin typeface="Arial Narrow" panose="020B0606020202030204" pitchFamily="34" charset="0"/>
            </a:endParaRPr>
          </a:p>
          <a:p>
            <a:pPr>
              <a:spcBef>
                <a:spcPts val="1333"/>
              </a:spcBef>
            </a:pPr>
            <a:endParaRPr lang="en-GB" sz="2400" dirty="0">
              <a:latin typeface="Arial Narrow" panose="020B0606020202030204" pitchFamily="34" charset="0"/>
            </a:endParaRPr>
          </a:p>
          <a:p>
            <a:pPr>
              <a:spcBef>
                <a:spcPts val="1333"/>
              </a:spcBef>
            </a:pPr>
            <a:r>
              <a:rPr lang="en-GB" sz="2400" dirty="0">
                <a:latin typeface="Arial Narrow" panose="020B0606020202030204" pitchFamily="34" charset="0"/>
              </a:rPr>
              <a:t>Our task is to create a world that is inclusive of all diversity and to </a:t>
            </a:r>
          </a:p>
          <a:p>
            <a:pPr>
              <a:spcBef>
                <a:spcPts val="1333"/>
              </a:spcBef>
            </a:pPr>
            <a:r>
              <a:rPr lang="en-GB" sz="2400" dirty="0">
                <a:latin typeface="Arial Narrow" panose="020B0606020202030204" pitchFamily="34" charset="0"/>
              </a:rPr>
              <a:t>create a society ASD friendly.</a:t>
            </a:r>
            <a:r>
              <a:rPr lang="en-GB" sz="2800" dirty="0">
                <a:latin typeface="Arial Narrow" panose="020B0606020202030204" pitchFamily="34" charset="0"/>
              </a:rPr>
              <a:t> </a:t>
            </a:r>
            <a:endParaRPr lang="en-GB" sz="3200" dirty="0">
              <a:latin typeface="Arial Narrow" panose="020B0606020202030204" pitchFamily="34" charset="0"/>
            </a:endParaRPr>
          </a:p>
        </p:txBody>
      </p:sp>
      <p:pic>
        <p:nvPicPr>
          <p:cNvPr id="11" name="Google Shape;298;p39">
            <a:extLst>
              <a:ext uri="{FF2B5EF4-FFF2-40B4-BE49-F238E27FC236}">
                <a16:creationId xmlns:a16="http://schemas.microsoft.com/office/drawing/2014/main" id="{DBA1C1A8-7DBA-7943-94F1-7F1C82BC09F1}"/>
              </a:ext>
            </a:extLst>
          </p:cNvPr>
          <p:cNvPicPr preferRelativeResize="0"/>
          <p:nvPr/>
        </p:nvPicPr>
        <p:blipFill>
          <a:blip r:embed="rId3">
            <a:alphaModFix/>
          </a:blip>
          <a:stretch>
            <a:fillRect/>
          </a:stretch>
        </p:blipFill>
        <p:spPr>
          <a:xfrm>
            <a:off x="9770167" y="4410843"/>
            <a:ext cx="1583633" cy="1762633"/>
          </a:xfrm>
          <a:prstGeom prst="rect">
            <a:avLst/>
          </a:prstGeom>
          <a:noFill/>
          <a:ln>
            <a:noFill/>
          </a:ln>
        </p:spPr>
      </p:pic>
    </p:spTree>
    <p:extLst>
      <p:ext uri="{BB962C8B-B14F-4D97-AF65-F5344CB8AC3E}">
        <p14:creationId xmlns:p14="http://schemas.microsoft.com/office/powerpoint/2010/main" val="224232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15</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spcBef>
                <a:spcPts val="1333"/>
              </a:spcBef>
            </a:pPr>
            <a:r>
              <a:rPr lang="en-GB" sz="3200" u="sng" dirty="0">
                <a:latin typeface="Arial Narrow" panose="020B0606020202030204" pitchFamily="34" charset="0"/>
              </a:rPr>
              <a:t>5. We will meet in the middle of a bridge</a:t>
            </a:r>
          </a:p>
          <a:p>
            <a:pPr algn="r">
              <a:spcBef>
                <a:spcPts val="1333"/>
              </a:spcBef>
            </a:pPr>
            <a:r>
              <a:rPr lang="en-GB" sz="2400" dirty="0">
                <a:latin typeface="Arial Narrow" panose="020B0606020202030204" pitchFamily="34" charset="0"/>
              </a:rPr>
              <a:t>Just as autistic people learn to live in a strange world </a:t>
            </a:r>
          </a:p>
          <a:p>
            <a:pPr algn="r">
              <a:spcBef>
                <a:spcPts val="1333"/>
              </a:spcBef>
            </a:pPr>
            <a:r>
              <a:rPr lang="en-GB" sz="2400" dirty="0">
                <a:latin typeface="Arial Narrow" panose="020B0606020202030204" pitchFamily="34" charset="0"/>
              </a:rPr>
              <a:t>full of incomprehensible social rules, </a:t>
            </a:r>
          </a:p>
          <a:p>
            <a:pPr algn="r">
              <a:spcBef>
                <a:spcPts val="1333"/>
              </a:spcBef>
            </a:pPr>
            <a:r>
              <a:rPr lang="en-GB" sz="2400" dirty="0">
                <a:latin typeface="Arial Narrow" panose="020B0606020202030204" pitchFamily="34" charset="0"/>
              </a:rPr>
              <a:t>society must also build communication bridges </a:t>
            </a:r>
          </a:p>
          <a:p>
            <a:pPr algn="r">
              <a:spcBef>
                <a:spcPts val="1333"/>
              </a:spcBef>
            </a:pPr>
            <a:r>
              <a:rPr lang="en-GB" sz="2400" dirty="0">
                <a:latin typeface="Arial Narrow" panose="020B0606020202030204" pitchFamily="34" charset="0"/>
              </a:rPr>
              <a:t>to meet in the middle </a:t>
            </a:r>
          </a:p>
          <a:p>
            <a:pPr algn="r">
              <a:spcBef>
                <a:spcPts val="1333"/>
              </a:spcBef>
            </a:pPr>
            <a:r>
              <a:rPr lang="en-GB" sz="2400" dirty="0">
                <a:latin typeface="Arial Narrow" panose="020B0606020202030204" pitchFamily="34" charset="0"/>
              </a:rPr>
              <a:t>So that no one is forced to change their uniqueness</a:t>
            </a:r>
          </a:p>
          <a:p>
            <a:pPr algn="r">
              <a:spcBef>
                <a:spcPts val="1333"/>
              </a:spcBef>
            </a:pPr>
            <a:r>
              <a:rPr lang="en-GB" sz="2400" dirty="0">
                <a:latin typeface="Arial Narrow" panose="020B0606020202030204" pitchFamily="34" charset="0"/>
              </a:rPr>
              <a:t>and personalities.</a:t>
            </a:r>
          </a:p>
        </p:txBody>
      </p:sp>
      <p:pic>
        <p:nvPicPr>
          <p:cNvPr id="9" name="Google Shape;310;p40">
            <a:extLst>
              <a:ext uri="{FF2B5EF4-FFF2-40B4-BE49-F238E27FC236}">
                <a16:creationId xmlns:a16="http://schemas.microsoft.com/office/drawing/2014/main" id="{507E2528-7AA7-974F-A281-7FA378BAC125}"/>
              </a:ext>
            </a:extLst>
          </p:cNvPr>
          <p:cNvPicPr preferRelativeResize="0"/>
          <p:nvPr/>
        </p:nvPicPr>
        <p:blipFill>
          <a:blip r:embed="rId2">
            <a:alphaModFix/>
          </a:blip>
          <a:stretch>
            <a:fillRect/>
          </a:stretch>
        </p:blipFill>
        <p:spPr>
          <a:xfrm>
            <a:off x="1188933" y="2321574"/>
            <a:ext cx="3360400" cy="2520293"/>
          </a:xfrm>
          <a:prstGeom prst="rect">
            <a:avLst/>
          </a:prstGeom>
          <a:noFill/>
          <a:ln>
            <a:noFill/>
          </a:ln>
        </p:spPr>
      </p:pic>
      <p:pic>
        <p:nvPicPr>
          <p:cNvPr id="10" name="Google Shape;311;p40">
            <a:extLst>
              <a:ext uri="{FF2B5EF4-FFF2-40B4-BE49-F238E27FC236}">
                <a16:creationId xmlns:a16="http://schemas.microsoft.com/office/drawing/2014/main" id="{E08CA1A0-BD00-3645-8A13-162FEE3A5145}"/>
              </a:ext>
            </a:extLst>
          </p:cNvPr>
          <p:cNvPicPr preferRelativeResize="0"/>
          <p:nvPr/>
        </p:nvPicPr>
        <p:blipFill>
          <a:blip r:embed="rId3">
            <a:alphaModFix/>
          </a:blip>
          <a:stretch>
            <a:fillRect/>
          </a:stretch>
        </p:blipFill>
        <p:spPr>
          <a:xfrm>
            <a:off x="5850673" y="4373741"/>
            <a:ext cx="2485968" cy="1658500"/>
          </a:xfrm>
          <a:prstGeom prst="rect">
            <a:avLst/>
          </a:prstGeom>
          <a:noFill/>
          <a:ln>
            <a:noFill/>
          </a:ln>
        </p:spPr>
      </p:pic>
    </p:spTree>
    <p:extLst>
      <p:ext uri="{BB962C8B-B14F-4D97-AF65-F5344CB8AC3E}">
        <p14:creationId xmlns:p14="http://schemas.microsoft.com/office/powerpoint/2010/main" val="214679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473069" cy="100965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pPr>
            <a:r>
              <a:rPr lang="en-GB" sz="3600" b="1" i="1" dirty="0">
                <a:solidFill>
                  <a:schemeClr val="dk1"/>
                </a:solidFill>
                <a:latin typeface="Arial Narrow"/>
                <a:ea typeface="Arial Narrow"/>
                <a:cs typeface="Arial Narrow"/>
                <a:sym typeface="Arial Narrow"/>
              </a:rPr>
              <a:t>Activity: Think &amp; Reflect 3.1 - neurodiversity</a:t>
            </a:r>
            <a:endParaRPr lang="en-GB" sz="20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lgn="ctr"/>
            <a:endParaRPr lang="it" sz="3600" b="1" dirty="0">
              <a:solidFill>
                <a:schemeClr val="dk1"/>
              </a:solidFill>
              <a:latin typeface="Arial Narrow"/>
              <a:ea typeface="Arial Narrow"/>
              <a:cs typeface="Arial Narrow"/>
              <a:sym typeface="Arial Narrow"/>
            </a:endParaRPr>
          </a:p>
        </p:txBody>
      </p:sp>
      <p:sp>
        <p:nvSpPr>
          <p:cNvPr id="11" name="Google Shape;324;p41">
            <a:extLst>
              <a:ext uri="{FF2B5EF4-FFF2-40B4-BE49-F238E27FC236}">
                <a16:creationId xmlns:a16="http://schemas.microsoft.com/office/drawing/2014/main" id="{74BFB93F-FE8C-2B46-AB43-06D0F5347AE5}"/>
              </a:ext>
            </a:extLst>
          </p:cNvPr>
          <p:cNvSpPr/>
          <p:nvPr/>
        </p:nvSpPr>
        <p:spPr>
          <a:xfrm>
            <a:off x="806574" y="1642751"/>
            <a:ext cx="4088400" cy="923200"/>
          </a:xfrm>
          <a:prstGeom prst="rect">
            <a:avLst/>
          </a:prstGeom>
          <a:noFill/>
          <a:ln>
            <a:noFill/>
          </a:ln>
        </p:spPr>
        <p:txBody>
          <a:bodyPr spcFirstLastPara="1" wrap="square" lIns="121900" tIns="60933" rIns="121900" bIns="60933" anchor="t" anchorCtr="0">
            <a:noAutofit/>
          </a:bodyPr>
          <a:lstStyle/>
          <a:p>
            <a:endParaRPr sz="1600" dirty="0"/>
          </a:p>
          <a:p>
            <a:r>
              <a:rPr lang="it" sz="1600" dirty="0">
                <a:solidFill>
                  <a:schemeClr val="dk1"/>
                </a:solidFill>
                <a:latin typeface="Arial Narrow"/>
                <a:ea typeface="Arial Narrow"/>
                <a:cs typeface="Arial Narrow"/>
                <a:sym typeface="Arial Narrow"/>
                <a:hlinkClick r:id="rId2"/>
              </a:rPr>
              <a:t>https://youtu.be/RbwRrVw-CRo</a:t>
            </a:r>
            <a:endParaRPr lang="it" sz="1600" dirty="0">
              <a:solidFill>
                <a:schemeClr val="dk1"/>
              </a:solidFill>
              <a:latin typeface="Arial Narrow"/>
              <a:ea typeface="Arial Narrow"/>
              <a:cs typeface="Arial Narrow"/>
              <a:sym typeface="Arial Narrow"/>
            </a:endParaRPr>
          </a:p>
        </p:txBody>
      </p:sp>
      <p:pic>
        <p:nvPicPr>
          <p:cNvPr id="12" name="Google Shape;326;p41" descr="Professional category finalist&#10;&#10;Alexander’s film gives an uplifting introduction to autism for young non-autistic audiences, aiming to raise awareness, understanding and tolerance in future generations." title="Amazing Things Happen - by Alexander Amelines">
            <a:hlinkClick r:id="rId3"/>
            <a:extLst>
              <a:ext uri="{FF2B5EF4-FFF2-40B4-BE49-F238E27FC236}">
                <a16:creationId xmlns:a16="http://schemas.microsoft.com/office/drawing/2014/main" id="{9B8E144F-3838-1A41-A825-215D882B3222}"/>
              </a:ext>
            </a:extLst>
          </p:cNvPr>
          <p:cNvPicPr preferRelativeResize="0"/>
          <p:nvPr/>
        </p:nvPicPr>
        <p:blipFill>
          <a:blip r:embed="rId4">
            <a:alphaModFix/>
          </a:blip>
          <a:stretch>
            <a:fillRect/>
          </a:stretch>
        </p:blipFill>
        <p:spPr>
          <a:xfrm>
            <a:off x="3553368" y="2049067"/>
            <a:ext cx="5085233" cy="3813933"/>
          </a:xfrm>
          <a:prstGeom prst="rect">
            <a:avLst/>
          </a:prstGeom>
          <a:noFill/>
          <a:ln>
            <a:noFill/>
          </a:ln>
        </p:spPr>
      </p:pic>
    </p:spTree>
    <p:extLst>
      <p:ext uri="{BB962C8B-B14F-4D97-AF65-F5344CB8AC3E}">
        <p14:creationId xmlns:p14="http://schemas.microsoft.com/office/powerpoint/2010/main" val="326686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473069" cy="100965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pPr>
            <a:r>
              <a:rPr lang="en-GB" sz="3600" b="1" i="1">
                <a:solidFill>
                  <a:schemeClr val="dk1"/>
                </a:solidFill>
                <a:latin typeface="Arial Narrow"/>
                <a:ea typeface="Arial Narrow"/>
                <a:cs typeface="Arial Narrow"/>
                <a:sym typeface="Arial Narrow"/>
              </a:rPr>
              <a:t>Activity: Think &amp; Reflect 3.1 - neurodiversity</a:t>
            </a:r>
            <a:endParaRPr lang="en-GB" sz="20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3600" b="1" dirty="0">
              <a:solidFill>
                <a:schemeClr val="dk1"/>
              </a:solidFill>
              <a:latin typeface="Arial Narrow"/>
              <a:ea typeface="Arial Narrow"/>
              <a:cs typeface="Arial Narrow"/>
              <a:sym typeface="Arial Narrow"/>
            </a:endParaRPr>
          </a:p>
          <a:p>
            <a:endParaRPr lang="en-GB" sz="3600" b="1" dirty="0">
              <a:solidFill>
                <a:schemeClr val="dk1"/>
              </a:solidFill>
              <a:latin typeface="Arial Narrow"/>
              <a:ea typeface="Arial Narrow"/>
              <a:cs typeface="Arial Narrow"/>
              <a:sym typeface="Arial Narrow"/>
            </a:endParaRPr>
          </a:p>
          <a:p>
            <a:endParaRPr lang="en-GB" sz="3600" b="1" dirty="0">
              <a:solidFill>
                <a:schemeClr val="dk1"/>
              </a:solidFill>
              <a:latin typeface="Arial Narrow"/>
              <a:ea typeface="Arial Narrow"/>
              <a:cs typeface="Arial Narrow"/>
              <a:sym typeface="Arial Narrow"/>
            </a:endParaRPr>
          </a:p>
          <a:p>
            <a:endParaRPr lang="en-GB" sz="3600" b="1" dirty="0">
              <a:solidFill>
                <a:schemeClr val="dk1"/>
              </a:solidFill>
              <a:latin typeface="Arial Narrow"/>
              <a:ea typeface="Arial Narrow"/>
              <a:cs typeface="Arial Narrow"/>
              <a:sym typeface="Arial Narrow"/>
            </a:endParaRPr>
          </a:p>
          <a:p>
            <a:r>
              <a:rPr lang="en-GB" sz="3600" b="1" dirty="0">
                <a:solidFill>
                  <a:schemeClr val="dk1"/>
                </a:solidFill>
                <a:latin typeface="Arial Narrow"/>
                <a:ea typeface="Arial Narrow"/>
                <a:cs typeface="Arial Narrow"/>
                <a:sym typeface="Arial Narrow"/>
              </a:rPr>
              <a:t>Questions/Discussion Topics:</a:t>
            </a:r>
            <a:endParaRPr lang="en-GB" sz="3600" dirty="0">
              <a:solidFill>
                <a:schemeClr val="dk1"/>
              </a:solidFill>
              <a:latin typeface="Arial Narrow"/>
              <a:ea typeface="Arial Narrow"/>
              <a:cs typeface="Arial Narrow"/>
              <a:sym typeface="Arial Narrow"/>
            </a:endParaRPr>
          </a:p>
          <a:p>
            <a:pPr marL="742950" indent="-742950">
              <a:buAutoNum type="arabicPeriod"/>
            </a:pPr>
            <a:r>
              <a:rPr lang="en-GB" sz="3600" dirty="0">
                <a:solidFill>
                  <a:schemeClr val="dk1"/>
                </a:solidFill>
                <a:latin typeface="Arial Narrow"/>
                <a:ea typeface="Arial Narrow"/>
                <a:cs typeface="Arial Narrow"/>
                <a:sym typeface="Arial Narrow"/>
              </a:rPr>
              <a:t>What are your thoughts on what you have heard?</a:t>
            </a:r>
          </a:p>
          <a:p>
            <a:pPr marL="742950" indent="-742950">
              <a:buAutoNum type="arabicPeriod"/>
            </a:pPr>
            <a:r>
              <a:rPr lang="en-GB" sz="3600" dirty="0">
                <a:solidFill>
                  <a:schemeClr val="dk1"/>
                </a:solidFill>
                <a:latin typeface="Arial Narrow"/>
                <a:ea typeface="Arial Narrow"/>
                <a:cs typeface="Arial Narrow"/>
                <a:sym typeface="Arial Narrow"/>
              </a:rPr>
              <a:t>What is your idea of autism friendly society?</a:t>
            </a:r>
          </a:p>
          <a:p>
            <a:pPr marL="742950" indent="-742950">
              <a:buAutoNum type="arabicPeriod"/>
            </a:pPr>
            <a:r>
              <a:rPr lang="en-GB" sz="3600" dirty="0">
                <a:solidFill>
                  <a:schemeClr val="dk1"/>
                </a:solidFill>
                <a:latin typeface="Arial Narrow"/>
                <a:ea typeface="Arial Narrow"/>
                <a:cs typeface="Arial Narrow"/>
                <a:sym typeface="Arial Narrow"/>
              </a:rPr>
              <a:t>What do you think about neurodiversity? What is your idea of a welcoming society for neurodiversity? </a:t>
            </a:r>
          </a:p>
          <a:p>
            <a:endParaRPr lang="en-GB" sz="3600" dirty="0">
              <a:solidFill>
                <a:schemeClr val="dk1"/>
              </a:solidFill>
              <a:latin typeface="Arial Narrow"/>
              <a:ea typeface="Arial Narrow"/>
              <a:cs typeface="Arial Narrow"/>
              <a:sym typeface="Arial Narrow"/>
            </a:endParaRPr>
          </a:p>
          <a:p>
            <a:pPr algn="ctr"/>
            <a:endParaRPr lang="it" sz="3600" b="1" dirty="0">
              <a:solidFill>
                <a:schemeClr val="dk1"/>
              </a:solidFill>
              <a:latin typeface="Arial Narrow"/>
              <a:ea typeface="Arial Narrow"/>
              <a:cs typeface="Arial Narrow"/>
              <a:sym typeface="Arial Narrow"/>
            </a:endParaRPr>
          </a:p>
        </p:txBody>
      </p:sp>
      <p:pic>
        <p:nvPicPr>
          <p:cNvPr id="10" name="Google Shape;340;p42">
            <a:extLst>
              <a:ext uri="{FF2B5EF4-FFF2-40B4-BE49-F238E27FC236}">
                <a16:creationId xmlns:a16="http://schemas.microsoft.com/office/drawing/2014/main" id="{10E41B4A-ED01-4243-89A0-BE265B727720}"/>
              </a:ext>
            </a:extLst>
          </p:cNvPr>
          <p:cNvPicPr preferRelativeResize="0"/>
          <p:nvPr/>
        </p:nvPicPr>
        <p:blipFill>
          <a:blip r:embed="rId2">
            <a:alphaModFix/>
          </a:blip>
          <a:stretch>
            <a:fillRect/>
          </a:stretch>
        </p:blipFill>
        <p:spPr>
          <a:xfrm>
            <a:off x="8610600" y="1825625"/>
            <a:ext cx="2523633" cy="1921133"/>
          </a:xfrm>
          <a:prstGeom prst="rect">
            <a:avLst/>
          </a:prstGeom>
          <a:noFill/>
          <a:ln>
            <a:noFill/>
          </a:ln>
        </p:spPr>
      </p:pic>
    </p:spTree>
    <p:extLst>
      <p:ext uri="{BB962C8B-B14F-4D97-AF65-F5344CB8AC3E}">
        <p14:creationId xmlns:p14="http://schemas.microsoft.com/office/powerpoint/2010/main" val="27790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473069" cy="1009651"/>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en-GB" sz="4000" b="1" dirty="0"/>
              <a:t>Knowledge and culture of ASD</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en-GB" sz="2400" dirty="0">
                <a:latin typeface="Arial Narrow" panose="020B0606020202030204" pitchFamily="34" charset="0"/>
              </a:rPr>
              <a:t>It is important that the culture of neurodiversity is taught in all </a:t>
            </a:r>
          </a:p>
          <a:p>
            <a:pPr>
              <a:spcBef>
                <a:spcPts val="1333"/>
              </a:spcBef>
            </a:pPr>
            <a:r>
              <a:rPr lang="en-GB" sz="2400" dirty="0">
                <a:latin typeface="Arial Narrow" panose="020B0606020202030204" pitchFamily="34" charset="0"/>
              </a:rPr>
              <a:t>contexts of our society and to all kind of people (not only </a:t>
            </a:r>
          </a:p>
          <a:p>
            <a:pPr>
              <a:spcBef>
                <a:spcPts val="1333"/>
              </a:spcBef>
            </a:pPr>
            <a:r>
              <a:rPr lang="en-GB" sz="2400" dirty="0">
                <a:latin typeface="Arial Narrow" panose="020B0606020202030204" pitchFamily="34" charset="0"/>
              </a:rPr>
              <a:t>professionals).</a:t>
            </a:r>
          </a:p>
          <a:p>
            <a:pPr>
              <a:spcBef>
                <a:spcPts val="1333"/>
              </a:spcBef>
            </a:pPr>
            <a:r>
              <a:rPr lang="en-GB" sz="2400" dirty="0">
                <a:latin typeface="Arial Narrow" panose="020B0606020202030204" pitchFamily="34" charset="0"/>
              </a:rPr>
              <a:t>It is also very important to learn about ASD from the voice of </a:t>
            </a:r>
          </a:p>
          <a:p>
            <a:pPr>
              <a:spcBef>
                <a:spcPts val="1333"/>
              </a:spcBef>
            </a:pPr>
            <a:r>
              <a:rPr lang="en-GB" sz="2400" dirty="0">
                <a:latin typeface="Arial Narrow" panose="020B0606020202030204" pitchFamily="34" charset="0"/>
              </a:rPr>
              <a:t>autistic people themselves.</a:t>
            </a:r>
          </a:p>
          <a:p>
            <a:pPr>
              <a:spcBef>
                <a:spcPts val="1333"/>
              </a:spcBef>
            </a:pPr>
            <a:r>
              <a:rPr lang="en-GB" sz="2400" u="sng" dirty="0">
                <a:latin typeface="Arial Narrow" panose="020B0606020202030204" pitchFamily="34" charset="0"/>
              </a:rPr>
              <a:t>Self advocacy.</a:t>
            </a:r>
          </a:p>
          <a:p>
            <a:pPr>
              <a:spcBef>
                <a:spcPts val="1333"/>
              </a:spcBef>
            </a:pPr>
            <a:r>
              <a:rPr lang="en-GB" sz="2400" u="sng" dirty="0">
                <a:solidFill>
                  <a:schemeClr val="hlink"/>
                </a:solidFill>
                <a:latin typeface="Arial Narrow" panose="020B0606020202030204" pitchFamily="34" charset="0"/>
                <a:hlinkClick r:id="rId2"/>
              </a:rPr>
              <a:t>https://www.youtube.com/watch?v=L4r5j44JR2M</a:t>
            </a:r>
            <a:endParaRPr lang="en-GB" sz="2400" u="sng" dirty="0">
              <a:latin typeface="Arial Narrow" panose="020B0606020202030204" pitchFamily="34" charset="0"/>
            </a:endParaRPr>
          </a:p>
          <a:p>
            <a:pPr>
              <a:spcBef>
                <a:spcPts val="1333"/>
              </a:spcBef>
            </a:pPr>
            <a:r>
              <a:rPr lang="en-GB" sz="2400" dirty="0">
                <a:latin typeface="Arial Narrow" panose="020B0606020202030204" pitchFamily="34" charset="0"/>
              </a:rPr>
              <a:t>This is the way to create an  ASD Friendly society. </a:t>
            </a:r>
          </a:p>
        </p:txBody>
      </p:sp>
      <p:pic>
        <p:nvPicPr>
          <p:cNvPr id="9" name="Google Shape;351;p43">
            <a:extLst>
              <a:ext uri="{FF2B5EF4-FFF2-40B4-BE49-F238E27FC236}">
                <a16:creationId xmlns:a16="http://schemas.microsoft.com/office/drawing/2014/main" id="{CEAC7863-AEA9-AA43-84C0-34651FDE94C8}"/>
              </a:ext>
            </a:extLst>
          </p:cNvPr>
          <p:cNvPicPr preferRelativeResize="0"/>
          <p:nvPr/>
        </p:nvPicPr>
        <p:blipFill>
          <a:blip r:embed="rId3">
            <a:alphaModFix/>
          </a:blip>
          <a:stretch>
            <a:fillRect/>
          </a:stretch>
        </p:blipFill>
        <p:spPr>
          <a:xfrm>
            <a:off x="9218431" y="2018507"/>
            <a:ext cx="2135369" cy="1940167"/>
          </a:xfrm>
          <a:prstGeom prst="rect">
            <a:avLst/>
          </a:prstGeom>
          <a:noFill/>
          <a:ln>
            <a:noFill/>
          </a:ln>
        </p:spPr>
      </p:pic>
      <p:pic>
        <p:nvPicPr>
          <p:cNvPr id="11" name="Google Shape;352;p43">
            <a:extLst>
              <a:ext uri="{FF2B5EF4-FFF2-40B4-BE49-F238E27FC236}">
                <a16:creationId xmlns:a16="http://schemas.microsoft.com/office/drawing/2014/main" id="{DFC3EAFE-3AEA-444B-8F65-87B40B62184A}"/>
              </a:ext>
            </a:extLst>
          </p:cNvPr>
          <p:cNvPicPr preferRelativeResize="0"/>
          <p:nvPr/>
        </p:nvPicPr>
        <p:blipFill>
          <a:blip r:embed="rId4">
            <a:alphaModFix/>
          </a:blip>
          <a:stretch>
            <a:fillRect/>
          </a:stretch>
        </p:blipFill>
        <p:spPr>
          <a:xfrm>
            <a:off x="9421734" y="4262170"/>
            <a:ext cx="1728771" cy="1570721"/>
          </a:xfrm>
          <a:prstGeom prst="rect">
            <a:avLst/>
          </a:prstGeom>
          <a:noFill/>
          <a:ln>
            <a:noFill/>
          </a:ln>
        </p:spPr>
      </p:pic>
    </p:spTree>
    <p:extLst>
      <p:ext uri="{BB962C8B-B14F-4D97-AF65-F5344CB8AC3E}">
        <p14:creationId xmlns:p14="http://schemas.microsoft.com/office/powerpoint/2010/main" val="2555077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19</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473069"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a:t>AUTISM AND SCHOOL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marL="380990" indent="-380990">
              <a:buFont typeface="Arial" panose="020B0604020202020204" pitchFamily="34" charset="0"/>
              <a:buChar char="•"/>
            </a:pPr>
            <a:r>
              <a:rPr lang="en-US" sz="2000" dirty="0">
                <a:latin typeface="Arial Narrow" panose="020B0606020202030204" pitchFamily="34" charset="0"/>
              </a:rPr>
              <a:t>THE SCHOOL MUST KNOW HOW TO CREATE A WELCOMING ENVIRONMENT</a:t>
            </a:r>
          </a:p>
          <a:p>
            <a:pPr marL="380990" indent="-380990">
              <a:buFont typeface="Arial" panose="020B0604020202020204" pitchFamily="34" charset="0"/>
              <a:buChar char="•"/>
            </a:pPr>
            <a:endParaRPr lang="en-US" sz="2000" dirty="0">
              <a:latin typeface="Arial Narrow" panose="020B0606020202030204" pitchFamily="34" charset="0"/>
            </a:endParaRPr>
          </a:p>
          <a:p>
            <a:pPr marL="380990" indent="-380990">
              <a:buFont typeface="Arial" panose="020B0604020202020204" pitchFamily="34" charset="0"/>
              <a:buChar char="•"/>
            </a:pPr>
            <a:r>
              <a:rPr lang="en-US" sz="2000" dirty="0">
                <a:latin typeface="Arial Narrow" panose="020B0606020202030204" pitchFamily="34" charset="0"/>
              </a:rPr>
              <a:t>YOU MUST BE ABLE TO IMPLEMENT SOME MEASURES EVEN BEFORE THE AUTISTIC CHILD OR YOUNG MAN ENTERS SCHOOL</a:t>
            </a:r>
          </a:p>
          <a:p>
            <a:pPr marL="380990" indent="-380990">
              <a:buFont typeface="Arial" panose="020B0604020202020204" pitchFamily="34" charset="0"/>
              <a:buChar char="•"/>
            </a:pPr>
            <a:endParaRPr lang="en-US" sz="2000" dirty="0">
              <a:latin typeface="Arial Narrow" panose="020B0606020202030204" pitchFamily="34" charset="0"/>
            </a:endParaRPr>
          </a:p>
          <a:p>
            <a:pPr marL="380990" indent="-380990">
              <a:buFont typeface="Arial" panose="020B0604020202020204" pitchFamily="34" charset="0"/>
              <a:buChar char="•"/>
            </a:pPr>
            <a:r>
              <a:rPr lang="en-US" sz="2000" dirty="0">
                <a:latin typeface="Arial Narrow" panose="020B0606020202030204" pitchFamily="34" charset="0"/>
              </a:rPr>
              <a:t>YOU NEED A GOOD PASSAGE OF INFORMATION BETWEEN NEUROPSYCHIATRY AND SCHOOL OR BETWEEN SCHOOLS</a:t>
            </a:r>
          </a:p>
          <a:p>
            <a:pPr marL="380990" indent="-380990">
              <a:buFont typeface="Arial" panose="020B0604020202020204" pitchFamily="34" charset="0"/>
              <a:buChar char="•"/>
            </a:pPr>
            <a:endParaRPr lang="en-US" sz="2000" dirty="0">
              <a:latin typeface="Arial Narrow" panose="020B0606020202030204" pitchFamily="34" charset="0"/>
            </a:endParaRPr>
          </a:p>
          <a:p>
            <a:pPr marL="380990" indent="-380990">
              <a:buFont typeface="Arial" panose="020B0604020202020204" pitchFamily="34" charset="0"/>
              <a:buChar char="•"/>
            </a:pPr>
            <a:r>
              <a:rPr lang="en-US" sz="2000" dirty="0">
                <a:latin typeface="Arial Narrow" panose="020B0606020202030204" pitchFamily="34" charset="0"/>
              </a:rPr>
              <a:t>TRAINING OF TEACHERS</a:t>
            </a:r>
          </a:p>
          <a:p>
            <a:pPr marL="380990" indent="-380990">
              <a:buFont typeface="Arial" panose="020B0604020202020204" pitchFamily="34" charset="0"/>
              <a:buChar char="•"/>
            </a:pPr>
            <a:endParaRPr lang="en-US" sz="2000" dirty="0">
              <a:latin typeface="Arial Narrow" panose="020B0606020202030204" pitchFamily="34" charset="0"/>
            </a:endParaRPr>
          </a:p>
          <a:p>
            <a:pPr marL="380990" indent="-380990">
              <a:buFont typeface="Arial" panose="020B0604020202020204" pitchFamily="34" charset="0"/>
              <a:buChar char="•"/>
            </a:pPr>
            <a:r>
              <a:rPr lang="en-US" sz="2000" dirty="0">
                <a:latin typeface="Arial Narrow" panose="020B0606020202030204" pitchFamily="34" charset="0"/>
              </a:rPr>
              <a:t>TRAINING OF SCHOOL STAFF</a:t>
            </a:r>
          </a:p>
          <a:p>
            <a:pPr marL="380990" indent="-380990">
              <a:buFont typeface="Arial" panose="020B0604020202020204" pitchFamily="34" charset="0"/>
              <a:buChar char="•"/>
            </a:pPr>
            <a:endParaRPr lang="en-US" sz="2000" dirty="0">
              <a:latin typeface="Arial Narrow" panose="020B0606020202030204" pitchFamily="34" charset="0"/>
            </a:endParaRPr>
          </a:p>
          <a:p>
            <a:pPr marL="380990" indent="-380990">
              <a:buFont typeface="Arial" panose="020B0604020202020204" pitchFamily="34" charset="0"/>
              <a:buChar char="•"/>
            </a:pPr>
            <a:r>
              <a:rPr lang="en-US" sz="2000" dirty="0">
                <a:latin typeface="Arial Narrow" panose="020B0606020202030204" pitchFamily="34" charset="0"/>
              </a:rPr>
              <a:t>EARLY IDENTIFICATION OF SUPPORT TEACHERS AND EDUCATORS</a:t>
            </a:r>
          </a:p>
        </p:txBody>
      </p:sp>
      <p:pic>
        <p:nvPicPr>
          <p:cNvPr id="10" name="Google Shape;366;p44">
            <a:extLst>
              <a:ext uri="{FF2B5EF4-FFF2-40B4-BE49-F238E27FC236}">
                <a16:creationId xmlns:a16="http://schemas.microsoft.com/office/drawing/2014/main" id="{18628000-510E-2445-8811-AC968A3DB60D}"/>
              </a:ext>
            </a:extLst>
          </p:cNvPr>
          <p:cNvPicPr preferRelativeResize="0"/>
          <p:nvPr/>
        </p:nvPicPr>
        <p:blipFill rotWithShape="1">
          <a:blip r:embed="rId2">
            <a:alphaModFix/>
          </a:blip>
          <a:srcRect l="-7525" r="12150"/>
          <a:stretch/>
        </p:blipFill>
        <p:spPr>
          <a:xfrm>
            <a:off x="8733276" y="4114285"/>
            <a:ext cx="2497848" cy="1867256"/>
          </a:xfrm>
          <a:prstGeom prst="rect">
            <a:avLst/>
          </a:prstGeom>
          <a:noFill/>
          <a:ln>
            <a:noFill/>
          </a:ln>
        </p:spPr>
      </p:pic>
    </p:spTree>
    <p:extLst>
      <p:ext uri="{BB962C8B-B14F-4D97-AF65-F5344CB8AC3E}">
        <p14:creationId xmlns:p14="http://schemas.microsoft.com/office/powerpoint/2010/main" val="272562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FF2CC"/>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it" sz="4000" b="1" dirty="0">
                <a:solidFill>
                  <a:schemeClr val="dk1"/>
                </a:solidFill>
                <a:latin typeface="Arial Narrow"/>
                <a:ea typeface="Arial Narrow"/>
                <a:cs typeface="Arial Narrow"/>
                <a:sym typeface="Arial Narrow"/>
              </a:rPr>
              <a:t>BEGIN</a:t>
            </a:r>
            <a:endParaRPr sz="2400" dirty="0"/>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338210" y="2971938"/>
            <a:ext cx="3515579" cy="3185561"/>
          </a:xfrm>
          <a:prstGeom prst="rect">
            <a:avLst/>
          </a:prstGeom>
          <a:solidFill>
            <a:srgbClr val="FFF2CC"/>
          </a:solidFill>
          <a:ln>
            <a:noFill/>
          </a:ln>
        </p:spPr>
        <p:txBody>
          <a:bodyPr spcFirstLastPara="1" wrap="square" lIns="121900" tIns="60933" rIns="121900" bIns="60933" anchor="t" anchorCtr="0">
            <a:noAutofit/>
          </a:bodyPr>
          <a:lstStyle/>
          <a:p>
            <a:pPr algn="ctr">
              <a:lnSpc>
                <a:spcPct val="150000"/>
              </a:lnSpc>
            </a:pPr>
            <a:r>
              <a:rPr lang="it" sz="2667" dirty="0">
                <a:solidFill>
                  <a:schemeClr val="dk1"/>
                </a:solidFill>
                <a:latin typeface="Arial Narrow"/>
                <a:ea typeface="Arial Narrow"/>
                <a:cs typeface="Arial Narrow"/>
                <a:sym typeface="Arial Narrow"/>
              </a:rPr>
              <a:t>Aim</a:t>
            </a:r>
            <a:endParaRPr sz="2400" dirty="0"/>
          </a:p>
          <a:p>
            <a:pPr algn="ctr">
              <a:lnSpc>
                <a:spcPct val="150000"/>
              </a:lnSpc>
            </a:pPr>
            <a:r>
              <a:rPr lang="it" sz="2667" dirty="0">
                <a:solidFill>
                  <a:schemeClr val="dk1"/>
                </a:solidFill>
                <a:latin typeface="Arial Narrow"/>
                <a:ea typeface="Arial Narrow"/>
                <a:cs typeface="Arial Narrow"/>
                <a:sym typeface="Arial Narrow"/>
              </a:rPr>
              <a:t>Contents</a:t>
            </a:r>
            <a:endParaRPr sz="2400" dirty="0"/>
          </a:p>
          <a:p>
            <a:pPr algn="ctr">
              <a:lnSpc>
                <a:spcPct val="150000"/>
              </a:lnSpc>
            </a:pPr>
            <a:r>
              <a:rPr lang="it" sz="2667" dirty="0">
                <a:solidFill>
                  <a:schemeClr val="dk1"/>
                </a:solidFill>
                <a:latin typeface="Arial Narrow"/>
                <a:ea typeface="Arial Narrow"/>
                <a:cs typeface="Arial Narrow"/>
                <a:sym typeface="Arial Narrow"/>
              </a:rPr>
              <a:t>Learning Outcomes</a:t>
            </a:r>
            <a:endParaRPr sz="2400" dirty="0"/>
          </a:p>
          <a:p>
            <a:pPr algn="ctr">
              <a:lnSpc>
                <a:spcPct val="150000"/>
              </a:lnSpc>
            </a:pPr>
            <a:r>
              <a:rPr lang="it" sz="2667" dirty="0">
                <a:solidFill>
                  <a:schemeClr val="dk1"/>
                </a:solidFill>
                <a:latin typeface="Arial Narrow"/>
                <a:ea typeface="Arial Narrow"/>
                <a:cs typeface="Arial Narrow"/>
                <a:sym typeface="Arial Narrow"/>
              </a:rPr>
              <a:t>Il Cerchio</a:t>
            </a:r>
            <a:endParaRPr sz="2400" dirty="0"/>
          </a:p>
          <a:p>
            <a:pPr algn="ctr">
              <a:lnSpc>
                <a:spcPct val="150000"/>
              </a:lnSpc>
            </a:pPr>
            <a:r>
              <a:rPr lang="it" sz="2667" dirty="0">
                <a:solidFill>
                  <a:schemeClr val="dk1"/>
                </a:solidFill>
                <a:latin typeface="Arial Narrow"/>
                <a:ea typeface="Arial Narrow"/>
                <a:cs typeface="Arial Narrow"/>
                <a:sym typeface="Arial Narrow"/>
              </a:rPr>
              <a:t>Activity: </a:t>
            </a:r>
            <a:r>
              <a:rPr lang="it" sz="2667" i="1" dirty="0">
                <a:solidFill>
                  <a:schemeClr val="dk1"/>
                </a:solidFill>
                <a:latin typeface="Arial Narrow"/>
                <a:ea typeface="Arial Narrow"/>
                <a:cs typeface="Arial Narrow"/>
                <a:sym typeface="Arial Narrow"/>
              </a:rPr>
              <a:t>Brainstorming 1.1</a:t>
            </a:r>
            <a:endParaRPr sz="2400" dirty="0"/>
          </a:p>
        </p:txBody>
      </p:sp>
    </p:spTree>
    <p:extLst>
      <p:ext uri="{BB962C8B-B14F-4D97-AF65-F5344CB8AC3E}">
        <p14:creationId xmlns:p14="http://schemas.microsoft.com/office/powerpoint/2010/main" val="107334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20</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785303"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a:t>PREPARATIONE OF THE ENVIRONEMENT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GB" sz="2000" dirty="0">
                <a:latin typeface="Arial" panose="020B0604020202020204" pitchFamily="34" charset="0"/>
                <a:cs typeface="Arial" panose="020B0604020202020204" pitchFamily="34" charset="0"/>
              </a:rPr>
              <a:t>STRUCTURING THE ENVIRONMENTS SO THAT THE FUNCTIONS OF THE VARIOUS PARTS OF THE CLASS ARE EASILY "READABLE AND USERABLE"</a:t>
            </a:r>
          </a:p>
          <a:p>
            <a:pPr lvl="0"/>
            <a:endParaRPr lang="en-GB" sz="20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GB" sz="2000" dirty="0">
                <a:latin typeface="Arial" panose="020B0604020202020204" pitchFamily="34" charset="0"/>
                <a:cs typeface="Arial" panose="020B0604020202020204" pitchFamily="34" charset="0"/>
              </a:rPr>
              <a:t>STRUCTURING THE CLASS AND FURNITURE SO THAT THE STUDENT IS IN THE CONDITIONS OF BEING ABLE TO MAKE REQUESTS</a:t>
            </a:r>
          </a:p>
          <a:p>
            <a:pPr lvl="0"/>
            <a:endParaRPr lang="en-GB" sz="20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GB" sz="2000" dirty="0">
                <a:latin typeface="Arial" panose="020B0604020202020204" pitchFamily="34" charset="0"/>
                <a:cs typeface="Arial" panose="020B0604020202020204" pitchFamily="34" charset="0"/>
              </a:rPr>
              <a:t>PREPARATION OF A MORE QUIET CORNER COMPARED TO THE REST OF THE CLASS</a:t>
            </a:r>
          </a:p>
        </p:txBody>
      </p:sp>
    </p:spTree>
    <p:extLst>
      <p:ext uri="{BB962C8B-B14F-4D97-AF65-F5344CB8AC3E}">
        <p14:creationId xmlns:p14="http://schemas.microsoft.com/office/powerpoint/2010/main" val="376734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r>
              <a:rPr lang="en-GB" sz="3600" b="1" dirty="0"/>
              <a:t>TO INSERT TASK ANALYSIS TO FACILITY AUTONOMY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9" name="Google Shape;391;p46">
            <a:extLst>
              <a:ext uri="{FF2B5EF4-FFF2-40B4-BE49-F238E27FC236}">
                <a16:creationId xmlns:a16="http://schemas.microsoft.com/office/drawing/2014/main" id="{F1FAC8B1-5F2F-D846-A74C-C126E2BF8C22}"/>
              </a:ext>
            </a:extLst>
          </p:cNvPr>
          <p:cNvPicPr preferRelativeResize="0"/>
          <p:nvPr/>
        </p:nvPicPr>
        <p:blipFill>
          <a:blip r:embed="rId2">
            <a:alphaModFix/>
          </a:blip>
          <a:stretch>
            <a:fillRect/>
          </a:stretch>
        </p:blipFill>
        <p:spPr>
          <a:xfrm>
            <a:off x="3767969" y="2071930"/>
            <a:ext cx="4656059" cy="3903177"/>
          </a:xfrm>
          <a:prstGeom prst="rect">
            <a:avLst/>
          </a:prstGeom>
          <a:noFill/>
          <a:ln>
            <a:noFill/>
          </a:ln>
        </p:spPr>
      </p:pic>
    </p:spTree>
    <p:extLst>
      <p:ext uri="{BB962C8B-B14F-4D97-AF65-F5344CB8AC3E}">
        <p14:creationId xmlns:p14="http://schemas.microsoft.com/office/powerpoint/2010/main" val="1652019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r>
              <a:rPr lang="en-US" sz="2400" b="1" dirty="0"/>
              <a:t>PREPARE SOCIAL STORIES FOR THE MANAGEMENT OF THE INCURRENT</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10" name="Google Shape;403;p47">
            <a:extLst>
              <a:ext uri="{FF2B5EF4-FFF2-40B4-BE49-F238E27FC236}">
                <a16:creationId xmlns:a16="http://schemas.microsoft.com/office/drawing/2014/main" id="{BB503A89-6A9F-0542-A652-4D0A0008108C}"/>
              </a:ext>
            </a:extLst>
          </p:cNvPr>
          <p:cNvPicPr preferRelativeResize="0"/>
          <p:nvPr/>
        </p:nvPicPr>
        <p:blipFill>
          <a:blip r:embed="rId2">
            <a:alphaModFix/>
          </a:blip>
          <a:stretch>
            <a:fillRect/>
          </a:stretch>
        </p:blipFill>
        <p:spPr>
          <a:xfrm>
            <a:off x="8776010" y="2219092"/>
            <a:ext cx="2505537" cy="3218475"/>
          </a:xfrm>
          <a:prstGeom prst="rect">
            <a:avLst/>
          </a:prstGeom>
          <a:noFill/>
          <a:ln>
            <a:noFill/>
          </a:ln>
        </p:spPr>
      </p:pic>
      <p:pic>
        <p:nvPicPr>
          <p:cNvPr id="11" name="Google Shape;404;p47">
            <a:extLst>
              <a:ext uri="{FF2B5EF4-FFF2-40B4-BE49-F238E27FC236}">
                <a16:creationId xmlns:a16="http://schemas.microsoft.com/office/drawing/2014/main" id="{498B892C-5276-1046-8F89-5A9616A7008B}"/>
              </a:ext>
            </a:extLst>
          </p:cNvPr>
          <p:cNvPicPr preferRelativeResize="0"/>
          <p:nvPr/>
        </p:nvPicPr>
        <p:blipFill>
          <a:blip r:embed="rId3">
            <a:alphaModFix/>
          </a:blip>
          <a:stretch>
            <a:fillRect/>
          </a:stretch>
        </p:blipFill>
        <p:spPr>
          <a:xfrm>
            <a:off x="910452" y="2219093"/>
            <a:ext cx="2953889" cy="3218475"/>
          </a:xfrm>
          <a:prstGeom prst="rect">
            <a:avLst/>
          </a:prstGeom>
          <a:noFill/>
          <a:ln>
            <a:noFill/>
          </a:ln>
        </p:spPr>
      </p:pic>
      <p:pic>
        <p:nvPicPr>
          <p:cNvPr id="12" name="Google Shape;405;p47">
            <a:extLst>
              <a:ext uri="{FF2B5EF4-FFF2-40B4-BE49-F238E27FC236}">
                <a16:creationId xmlns:a16="http://schemas.microsoft.com/office/drawing/2014/main" id="{6AFFC10C-ECB0-9944-A521-6847545F0490}"/>
              </a:ext>
            </a:extLst>
          </p:cNvPr>
          <p:cNvPicPr preferRelativeResize="0"/>
          <p:nvPr/>
        </p:nvPicPr>
        <p:blipFill>
          <a:blip r:embed="rId4">
            <a:alphaModFix/>
          </a:blip>
          <a:stretch>
            <a:fillRect/>
          </a:stretch>
        </p:blipFill>
        <p:spPr>
          <a:xfrm>
            <a:off x="4099625" y="2219093"/>
            <a:ext cx="4441101" cy="3218475"/>
          </a:xfrm>
          <a:prstGeom prst="rect">
            <a:avLst/>
          </a:prstGeom>
          <a:noFill/>
          <a:ln>
            <a:noFill/>
          </a:ln>
        </p:spPr>
      </p:pic>
    </p:spTree>
    <p:extLst>
      <p:ext uri="{BB962C8B-B14F-4D97-AF65-F5344CB8AC3E}">
        <p14:creationId xmlns:p14="http://schemas.microsoft.com/office/powerpoint/2010/main" val="1978731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r>
              <a:rPr lang="en-US" sz="3600" b="1" dirty="0"/>
              <a:t>IDENTIFICATION OF THE STUDENT METHOD OF STUDY</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13" name="Google Shape;418;p48">
            <a:extLst>
              <a:ext uri="{FF2B5EF4-FFF2-40B4-BE49-F238E27FC236}">
                <a16:creationId xmlns:a16="http://schemas.microsoft.com/office/drawing/2014/main" id="{4FEEA05E-02F0-7C43-AA1C-66167A69FFB6}"/>
              </a:ext>
            </a:extLst>
          </p:cNvPr>
          <p:cNvPicPr preferRelativeResize="0"/>
          <p:nvPr/>
        </p:nvPicPr>
        <p:blipFill>
          <a:blip r:embed="rId2">
            <a:alphaModFix/>
          </a:blip>
          <a:stretch>
            <a:fillRect/>
          </a:stretch>
        </p:blipFill>
        <p:spPr>
          <a:xfrm>
            <a:off x="6744887" y="2489590"/>
            <a:ext cx="4261267" cy="3016433"/>
          </a:xfrm>
          <a:prstGeom prst="rect">
            <a:avLst/>
          </a:prstGeom>
          <a:noFill/>
          <a:ln>
            <a:noFill/>
          </a:ln>
        </p:spPr>
      </p:pic>
      <p:pic>
        <p:nvPicPr>
          <p:cNvPr id="14" name="Google Shape;419;p48">
            <a:extLst>
              <a:ext uri="{FF2B5EF4-FFF2-40B4-BE49-F238E27FC236}">
                <a16:creationId xmlns:a16="http://schemas.microsoft.com/office/drawing/2014/main" id="{FF7FC6C3-4E60-E74A-A36C-A5974E1E0114}"/>
              </a:ext>
            </a:extLst>
          </p:cNvPr>
          <p:cNvPicPr preferRelativeResize="0"/>
          <p:nvPr/>
        </p:nvPicPr>
        <p:blipFill>
          <a:blip r:embed="rId3">
            <a:alphaModFix/>
          </a:blip>
          <a:stretch>
            <a:fillRect/>
          </a:stretch>
        </p:blipFill>
        <p:spPr>
          <a:xfrm>
            <a:off x="1180724" y="2489590"/>
            <a:ext cx="5138459" cy="3016433"/>
          </a:xfrm>
          <a:prstGeom prst="rect">
            <a:avLst/>
          </a:prstGeom>
          <a:noFill/>
          <a:ln>
            <a:noFill/>
          </a:ln>
        </p:spPr>
      </p:pic>
    </p:spTree>
    <p:extLst>
      <p:ext uri="{BB962C8B-B14F-4D97-AF65-F5344CB8AC3E}">
        <p14:creationId xmlns:p14="http://schemas.microsoft.com/office/powerpoint/2010/main" val="3019697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pPr algn="ctr"/>
            <a:endParaRPr lang="en-GB" sz="2400" b="1" dirty="0"/>
          </a:p>
          <a:p>
            <a:pPr algn="ctr"/>
            <a:endParaRPr lang="en-GB" sz="2400" b="1" dirty="0"/>
          </a:p>
          <a:p>
            <a:pPr lvl="0" algn="ctr"/>
            <a:r>
              <a:rPr lang="en-GB" sz="2400" b="1" dirty="0"/>
              <a:t>ALSO LEND THE POSITION THAT THE STUDENT TAKES IN THE CLASSROOM</a:t>
            </a:r>
          </a:p>
          <a:p>
            <a:pPr algn="ctr"/>
            <a:endParaRPr lang="en-GB" sz="2400" b="1" dirty="0"/>
          </a:p>
          <a:p>
            <a:pPr algn="ctr"/>
            <a:endParaRPr lang="en-GB" sz="3200" b="1" dirty="0">
              <a:solidFill>
                <a:schemeClr val="dk1"/>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10" name="Google Shape;429;p49">
            <a:extLst>
              <a:ext uri="{FF2B5EF4-FFF2-40B4-BE49-F238E27FC236}">
                <a16:creationId xmlns:a16="http://schemas.microsoft.com/office/drawing/2014/main" id="{D006C2CC-C2D0-AA4B-B9C6-C3F794F9CB1F}"/>
              </a:ext>
            </a:extLst>
          </p:cNvPr>
          <p:cNvPicPr preferRelativeResize="0"/>
          <p:nvPr/>
        </p:nvPicPr>
        <p:blipFill>
          <a:blip r:embed="rId2">
            <a:alphaModFix/>
          </a:blip>
          <a:stretch>
            <a:fillRect/>
          </a:stretch>
        </p:blipFill>
        <p:spPr>
          <a:xfrm>
            <a:off x="2672576" y="2088004"/>
            <a:ext cx="6846848" cy="3821521"/>
          </a:xfrm>
          <a:prstGeom prst="rect">
            <a:avLst/>
          </a:prstGeom>
          <a:noFill/>
          <a:ln>
            <a:noFill/>
          </a:ln>
        </p:spPr>
      </p:pic>
    </p:spTree>
    <p:extLst>
      <p:ext uri="{BB962C8B-B14F-4D97-AF65-F5344CB8AC3E}">
        <p14:creationId xmlns:p14="http://schemas.microsoft.com/office/powerpoint/2010/main" val="697130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25</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pPr algn="ctr"/>
            <a:r>
              <a:rPr lang="it" sz="3600" b="1" dirty="0"/>
              <a:t> TONY ATWOOD TALK ABOUT SCHOOL AND ASPERGER </a:t>
            </a:r>
            <a:endParaRPr lang="en-GB" sz="4400" b="1" dirty="0">
              <a:solidFill>
                <a:schemeClr val="dk1"/>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9" name="Google Shape;441;p50" descr="Why is school so exhausting for students with Asperger's, and could homeschooling be the answer? Professor Tony Attwood shines a light on the challenges schools present to 'Aspies', including things to watch out for to better protect their wellbeing.&#10;&#10;*********************************************************************&#10;&#10;Generation Next provides education and information about the prevention and management of mental illness in youth to professionals, young people and the wider community. Our objective is to raise community awareness of mental illness through increasing mental health literacy, reducing associated sigma and positively influencing individual and community behaviour to improve the mental health of young people. &#10;&#10;GET OUR POPULAR WEEKLY E-NEWSLETTER: to stay up to date with the latest in youth mental health and practical strategies to promote wellbeing: http://tinyurl.com/z8o3ff2 &#10;&#10;GET THE BOOKS: “Growing Happy, Healthy Young Minds” and “Nurturing Young Minds”. Each self-contained chapter can be read in separate bites with additional resources available at the end of each chapter for more in-depth information. Buy your copy here: https://goo.gl/Gx7ckX&#10;&#10;ATTEND our face-to-face seminars for professionals in the education, community and health sectors: http://www.generationnext.com.au/educate/generation-next-seminars&#10;&#10;Connect with us: &#10;Facebook: https://www.facebook.com/gennextcommunity/ &#10;Twitter: https://twitter.com/GenNextVoice   &#10;Website: http://www.generationnext.com.au/" title="The Challenge of School for 'Aspies'">
            <a:hlinkClick r:id="rId2"/>
            <a:extLst>
              <a:ext uri="{FF2B5EF4-FFF2-40B4-BE49-F238E27FC236}">
                <a16:creationId xmlns:a16="http://schemas.microsoft.com/office/drawing/2014/main" id="{8B9F9BDE-912B-3144-8D91-2769C67238B7}"/>
              </a:ext>
            </a:extLst>
          </p:cNvPr>
          <p:cNvPicPr preferRelativeResize="0"/>
          <p:nvPr/>
        </p:nvPicPr>
        <p:blipFill>
          <a:blip r:embed="rId3">
            <a:alphaModFix/>
          </a:blip>
          <a:stretch>
            <a:fillRect/>
          </a:stretch>
        </p:blipFill>
        <p:spPr>
          <a:xfrm>
            <a:off x="3358452" y="1944642"/>
            <a:ext cx="5475093" cy="4106329"/>
          </a:xfrm>
          <a:prstGeom prst="rect">
            <a:avLst/>
          </a:prstGeom>
          <a:noFill/>
          <a:ln>
            <a:noFill/>
          </a:ln>
        </p:spPr>
      </p:pic>
    </p:spTree>
    <p:extLst>
      <p:ext uri="{BB962C8B-B14F-4D97-AF65-F5344CB8AC3E}">
        <p14:creationId xmlns:p14="http://schemas.microsoft.com/office/powerpoint/2010/main" val="220127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D94F36-F324-3B4F-A90A-073F747728A7}"/>
              </a:ext>
            </a:extLst>
          </p:cNvPr>
          <p:cNvSpPr>
            <a:spLocks noGrp="1"/>
          </p:cNvSpPr>
          <p:nvPr>
            <p:ph type="dt" sz="half" idx="10"/>
          </p:nvPr>
        </p:nvSpPr>
        <p:spPr/>
        <p:txBody>
          <a:bodyPr/>
          <a:lstStyle/>
          <a:p>
            <a:r>
              <a:rPr lang="en-US"/>
              <a:t>June 3, 2021</a:t>
            </a:r>
            <a:endParaRPr lang="de-AT" dirty="0"/>
          </a:p>
        </p:txBody>
      </p:sp>
      <p:sp>
        <p:nvSpPr>
          <p:cNvPr id="3" name="Footer Placeholder 2">
            <a:extLst>
              <a:ext uri="{FF2B5EF4-FFF2-40B4-BE49-F238E27FC236}">
                <a16:creationId xmlns:a16="http://schemas.microsoft.com/office/drawing/2014/main" id="{950075C5-F6FA-EC4B-9B77-25D77F1CC684}"/>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4" name="Slide Number Placeholder 3">
            <a:extLst>
              <a:ext uri="{FF2B5EF4-FFF2-40B4-BE49-F238E27FC236}">
                <a16:creationId xmlns:a16="http://schemas.microsoft.com/office/drawing/2014/main" id="{5D9C9A56-018F-9C48-9EF0-30E6E1B9E4E3}"/>
              </a:ext>
            </a:extLst>
          </p:cNvPr>
          <p:cNvSpPr>
            <a:spLocks noGrp="1"/>
          </p:cNvSpPr>
          <p:nvPr>
            <p:ph type="sldNum" sz="quarter" idx="12"/>
          </p:nvPr>
        </p:nvSpPr>
        <p:spPr/>
        <p:txBody>
          <a:bodyPr/>
          <a:lstStyle/>
          <a:p>
            <a:fld id="{FF25E065-A395-7048-9208-62E67D87C980}" type="slidenum">
              <a:rPr lang="de-AT" smtClean="0"/>
              <a:pPr/>
              <a:t>26</a:t>
            </a:fld>
            <a:endParaRPr lang="de-AT" dirty="0"/>
          </a:p>
        </p:txBody>
      </p:sp>
      <p:sp>
        <p:nvSpPr>
          <p:cNvPr id="6" name="Google Shape;446;p51">
            <a:extLst>
              <a:ext uri="{FF2B5EF4-FFF2-40B4-BE49-F238E27FC236}">
                <a16:creationId xmlns:a16="http://schemas.microsoft.com/office/drawing/2014/main" id="{AAEEB8CB-6196-5F49-87A5-1196241608E0}"/>
              </a:ext>
            </a:extLst>
          </p:cNvPr>
          <p:cNvSpPr/>
          <p:nvPr/>
        </p:nvSpPr>
        <p:spPr>
          <a:xfrm>
            <a:off x="0" y="2259448"/>
            <a:ext cx="12192000" cy="2339103"/>
          </a:xfrm>
          <a:prstGeom prst="rect">
            <a:avLst/>
          </a:prstGeom>
          <a:solidFill>
            <a:srgbClr val="C4E0B2"/>
          </a:solidFill>
          <a:ln>
            <a:noFill/>
          </a:ln>
        </p:spPr>
        <p:txBody>
          <a:bodyPr spcFirstLastPara="1" wrap="square" lIns="121900" tIns="60933" rIns="121900" bIns="60933" anchor="ctr" anchorCtr="0">
            <a:noAutofit/>
          </a:bodyPr>
          <a:lstStyle/>
          <a:p>
            <a:pPr algn="ctr"/>
            <a:endParaRPr sz="3200" b="1" dirty="0">
              <a:solidFill>
                <a:schemeClr val="dk1"/>
              </a:solidFill>
              <a:latin typeface="Arial Narrow"/>
              <a:ea typeface="Arial Narrow"/>
              <a:cs typeface="Arial Narrow"/>
              <a:sym typeface="Arial Narrow"/>
            </a:endParaRPr>
          </a:p>
          <a:p>
            <a:r>
              <a:rPr lang="it" sz="2400" b="1"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algn="ctr"/>
            <a:r>
              <a:rPr lang="it" sz="3733" b="1" dirty="0">
                <a:solidFill>
                  <a:schemeClr val="dk1"/>
                </a:solidFill>
                <a:latin typeface="Arial Narrow"/>
                <a:ea typeface="Arial Narrow"/>
                <a:cs typeface="Arial Narrow"/>
                <a:sym typeface="Arial Narrow"/>
              </a:rPr>
              <a:t>10:15 – 10:45 </a:t>
            </a:r>
            <a:endParaRPr sz="3733" dirty="0">
              <a:solidFill>
                <a:schemeClr val="dk1"/>
              </a:solidFill>
              <a:latin typeface="Arial Narrow"/>
              <a:ea typeface="Arial Narrow"/>
              <a:cs typeface="Arial Narrow"/>
              <a:sym typeface="Arial Narrow"/>
            </a:endParaRPr>
          </a:p>
          <a:p>
            <a:pPr algn="ctr"/>
            <a:r>
              <a:rPr lang="it" sz="3733" b="1" dirty="0">
                <a:solidFill>
                  <a:schemeClr val="dk1"/>
                </a:solidFill>
                <a:latin typeface="Arial Narrow"/>
                <a:ea typeface="Arial Narrow"/>
                <a:cs typeface="Arial Narrow"/>
                <a:sym typeface="Arial Narrow"/>
              </a:rPr>
              <a:t>Break</a:t>
            </a:r>
            <a:r>
              <a:rPr lang="it" sz="2400" b="1"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algn="ctr"/>
            <a:endParaRPr sz="3200" b="1" dirty="0">
              <a:solidFill>
                <a:schemeClr val="dk1"/>
              </a:solidFill>
              <a:latin typeface="Arial Narrow"/>
              <a:ea typeface="Arial Narrow"/>
              <a:cs typeface="Arial Narrow"/>
              <a:sym typeface="Arial Narrow"/>
            </a:endParaRPr>
          </a:p>
          <a:p>
            <a:pPr algn="ctr"/>
            <a:endParaRPr sz="3200" b="1" dirty="0">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3420039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27</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DEBF7"/>
          </a:solidFill>
          <a:ln>
            <a:noFill/>
          </a:ln>
        </p:spPr>
        <p:txBody>
          <a:bodyPr spcFirstLastPara="1" wrap="square" lIns="121900" tIns="60933" rIns="121900" bIns="60933" anchor="ctr" anchorCtr="0">
            <a:noAutofit/>
          </a:bodyPr>
          <a:lstStyle/>
          <a:p>
            <a:pPr algn="ctr"/>
            <a:r>
              <a:rPr lang="en-GB" sz="4000" b="1" dirty="0">
                <a:solidFill>
                  <a:schemeClr val="dk1"/>
                </a:solidFill>
                <a:latin typeface="Arial Narrow"/>
                <a:ea typeface="Arial Narrow"/>
                <a:cs typeface="Arial Narrow"/>
                <a:sym typeface="Arial Narrow"/>
              </a:rPr>
              <a:t>DEVELOP</a:t>
            </a:r>
            <a:endParaRPr lang="en-GB"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buClr>
                <a:srgbClr val="000000"/>
              </a:buClr>
              <a:buSzPts val="2000"/>
            </a:pPr>
            <a:r>
              <a:rPr lang="en-GB" sz="2400" dirty="0">
                <a:latin typeface="Arial Narrow"/>
                <a:ea typeface="Arial Narrow"/>
                <a:cs typeface="Arial Narrow"/>
                <a:sym typeface="Arial Narrow"/>
              </a:rPr>
              <a:t>Makin society </a:t>
            </a:r>
            <a:r>
              <a:rPr lang="en-GB" sz="2400" dirty="0">
                <a:solidFill>
                  <a:schemeClr val="dk1"/>
                </a:solidFill>
                <a:latin typeface="Arial Narrow"/>
                <a:ea typeface="Arial Narrow"/>
                <a:cs typeface="Arial Narrow"/>
                <a:sym typeface="Arial Narrow"/>
              </a:rPr>
              <a:t>ASD friendly at family, public services and work</a:t>
            </a:r>
            <a:endParaRPr lang="en-GB" sz="2000" dirty="0"/>
          </a:p>
          <a:p>
            <a:pPr algn="ctr">
              <a:lnSpc>
                <a:spcPct val="150000"/>
              </a:lnSpc>
              <a:buClr>
                <a:srgbClr val="000000"/>
              </a:buClr>
              <a:buSzPts val="2000"/>
            </a:pPr>
            <a:r>
              <a:rPr lang="en-GB" sz="2400" i="1" dirty="0">
                <a:solidFill>
                  <a:srgbClr val="000000"/>
                </a:solidFill>
                <a:latin typeface="Arial Narrow"/>
                <a:ea typeface="Arial Narrow"/>
                <a:cs typeface="Arial Narrow"/>
                <a:sym typeface="Arial Narrow"/>
              </a:rPr>
              <a:t>Activity: T</a:t>
            </a:r>
            <a:r>
              <a:rPr lang="en-GB" sz="2400" i="1" dirty="0">
                <a:latin typeface="Arial Narrow"/>
                <a:ea typeface="Arial Narrow"/>
                <a:cs typeface="Arial Narrow"/>
                <a:sym typeface="Arial Narrow"/>
              </a:rPr>
              <a:t>eamwork</a:t>
            </a:r>
            <a:endParaRPr lang="en-GB" sz="2000" dirty="0"/>
          </a:p>
        </p:txBody>
      </p:sp>
    </p:spTree>
    <p:extLst>
      <p:ext uri="{BB962C8B-B14F-4D97-AF65-F5344CB8AC3E}">
        <p14:creationId xmlns:p14="http://schemas.microsoft.com/office/powerpoint/2010/main" val="794951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9387469"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a:t>PERSON WITH  ASD IN A PUBLIC SERVICES</a:t>
            </a:r>
            <a:r>
              <a:rPr lang="en-GB" sz="4000" dirty="0"/>
              <a:t>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marL="1066785" marR="50799" indent="-457200">
              <a:lnSpc>
                <a:spcPct val="128571"/>
              </a:lnSpc>
              <a:buFont typeface="Arial" panose="020B0604020202020204" pitchFamily="34" charset="0"/>
              <a:buChar char="•"/>
            </a:pPr>
            <a:r>
              <a:rPr lang="en-US" sz="2800" dirty="0">
                <a:latin typeface="Calibri" panose="020F0502020204030204" pitchFamily="34" charset="0"/>
                <a:cs typeface="Calibri" panose="020F0502020204030204" pitchFamily="34" charset="0"/>
              </a:rPr>
              <a:t>STAFF TRAINING</a:t>
            </a:r>
          </a:p>
          <a:p>
            <a:pPr marL="1066785" marR="50799" indent="-457200">
              <a:lnSpc>
                <a:spcPct val="128571"/>
              </a:lnSpc>
              <a:buFont typeface="Arial" panose="020B0604020202020204" pitchFamily="34" charset="0"/>
              <a:buChar char="•"/>
            </a:pPr>
            <a:r>
              <a:rPr lang="en-US" sz="2800" dirty="0">
                <a:latin typeface="Calibri" panose="020F0502020204030204" pitchFamily="34" charset="0"/>
                <a:cs typeface="Calibri" panose="020F0502020204030204" pitchFamily="34" charset="0"/>
              </a:rPr>
              <a:t>An attendant on purpose</a:t>
            </a:r>
          </a:p>
          <a:p>
            <a:pPr marL="1066785" marR="50799" indent="-457200">
              <a:lnSpc>
                <a:spcPct val="128571"/>
              </a:lnSpc>
              <a:buFont typeface="Arial" panose="020B0604020202020204" pitchFamily="34" charset="0"/>
              <a:buChar char="•"/>
            </a:pPr>
            <a:r>
              <a:rPr lang="en-US" sz="2800" dirty="0">
                <a:latin typeface="Calibri" panose="020F0502020204030204" pitchFamily="34" charset="0"/>
                <a:cs typeface="Calibri" panose="020F0502020204030204" pitchFamily="34" charset="0"/>
              </a:rPr>
              <a:t>CLEAR AND SIMPLE LANGUAGE</a:t>
            </a:r>
          </a:p>
          <a:p>
            <a:pPr marL="1066785" marR="50799" indent="-457200">
              <a:lnSpc>
                <a:spcPct val="128571"/>
              </a:lnSpc>
              <a:buFont typeface="Arial" panose="020B0604020202020204" pitchFamily="34" charset="0"/>
              <a:buChar char="•"/>
            </a:pPr>
            <a:r>
              <a:rPr lang="en-US" sz="2800" dirty="0">
                <a:latin typeface="Calibri" panose="020F0502020204030204" pitchFamily="34" charset="0"/>
                <a:cs typeface="Calibri" panose="020F0502020204030204" pitchFamily="34" charset="0"/>
              </a:rPr>
              <a:t>VISUAL SUPPORTS</a:t>
            </a:r>
          </a:p>
          <a:p>
            <a:pPr marL="1066785" marR="50799" indent="-457200">
              <a:lnSpc>
                <a:spcPct val="128571"/>
              </a:lnSpc>
              <a:buFont typeface="Arial" panose="020B0604020202020204" pitchFamily="34" charset="0"/>
              <a:buChar char="•"/>
            </a:pPr>
            <a:r>
              <a:rPr lang="en-US" sz="2800" dirty="0">
                <a:latin typeface="Calibri" panose="020F0502020204030204" pitchFamily="34" charset="0"/>
                <a:cs typeface="Calibri" panose="020F0502020204030204" pitchFamily="34" charset="0"/>
              </a:rPr>
              <a:t>Video with situation in a shop, hospital Etc. (video-modeling)</a:t>
            </a:r>
          </a:p>
        </p:txBody>
      </p:sp>
    </p:spTree>
    <p:extLst>
      <p:ext uri="{BB962C8B-B14F-4D97-AF65-F5344CB8AC3E}">
        <p14:creationId xmlns:p14="http://schemas.microsoft.com/office/powerpoint/2010/main" val="2553822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29</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4458630"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a:t>SHOPS AND LOCALS </a:t>
            </a:r>
            <a:endParaRPr lang="en-GB" sz="40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marL="457200" indent="-457200" algn="just">
              <a:buFont typeface="Arial" panose="020B0604020202020204" pitchFamily="34" charset="0"/>
              <a:buChar char="•"/>
            </a:pPr>
            <a:r>
              <a:rPr lang="en-US" sz="2800" dirty="0">
                <a:latin typeface="Arial Narrow" panose="020B0606020202030204" pitchFamily="34" charset="0"/>
              </a:rPr>
              <a:t>Customized routes</a:t>
            </a:r>
          </a:p>
          <a:p>
            <a:pPr marL="457200" indent="-457200" algn="just">
              <a:buFont typeface="Arial" panose="020B0604020202020204" pitchFamily="34" charset="0"/>
              <a:buChar char="•"/>
            </a:pPr>
            <a:r>
              <a:rPr lang="en-US" sz="2800" dirty="0">
                <a:latin typeface="Arial Narrow" panose="020B0606020202030204" pitchFamily="34" charset="0"/>
              </a:rPr>
              <a:t>Welcome the family in an appropriate way, waiting before asking for something</a:t>
            </a:r>
          </a:p>
          <a:p>
            <a:pPr marL="457200" indent="-457200" algn="just">
              <a:buFont typeface="Arial" panose="020B0604020202020204" pitchFamily="34" charset="0"/>
              <a:buChar char="•"/>
            </a:pPr>
            <a:r>
              <a:rPr lang="en-US" sz="2800" dirty="0">
                <a:latin typeface="Arial Narrow" panose="020B0606020202030204" pitchFamily="34" charset="0"/>
              </a:rPr>
              <a:t>Have an isolated and little noisy space</a:t>
            </a:r>
          </a:p>
          <a:p>
            <a:pPr marL="457200" indent="-457200" algn="just">
              <a:buFont typeface="Arial" panose="020B0604020202020204" pitchFamily="34" charset="0"/>
              <a:buChar char="•"/>
            </a:pPr>
            <a:r>
              <a:rPr lang="en-US" sz="2800" dirty="0">
                <a:latin typeface="Arial Narrow" panose="020B0606020202030204" pitchFamily="34" charset="0"/>
              </a:rPr>
              <a:t>Provide a task analysis on what will happen or on behaviors </a:t>
            </a:r>
          </a:p>
          <a:p>
            <a:pPr marL="457200" indent="-457200" algn="just">
              <a:buFont typeface="Arial" panose="020B0604020202020204" pitchFamily="34" charset="0"/>
              <a:buChar char="•"/>
            </a:pPr>
            <a:r>
              <a:rPr lang="en-US" sz="2800" dirty="0">
                <a:latin typeface="Arial Narrow" panose="020B0606020202030204" pitchFamily="34" charset="0"/>
              </a:rPr>
              <a:t>Ask if there are any sounds or objects that can be annoying and ask if individualized strategies are already being used</a:t>
            </a:r>
          </a:p>
          <a:p>
            <a:pPr marL="457200" indent="-457200" algn="just">
              <a:buFont typeface="Arial" panose="020B0604020202020204" pitchFamily="34" charset="0"/>
              <a:buChar char="•"/>
            </a:pPr>
            <a:r>
              <a:rPr lang="en-US" sz="2800" dirty="0">
                <a:latin typeface="Arial Narrow" panose="020B0606020202030204" pitchFamily="34" charset="0"/>
              </a:rPr>
              <a:t>Be quick to serve</a:t>
            </a:r>
          </a:p>
        </p:txBody>
      </p:sp>
      <p:pic>
        <p:nvPicPr>
          <p:cNvPr id="9" name="Google Shape;491;p54">
            <a:extLst>
              <a:ext uri="{FF2B5EF4-FFF2-40B4-BE49-F238E27FC236}">
                <a16:creationId xmlns:a16="http://schemas.microsoft.com/office/drawing/2014/main" id="{B9EDA319-2A7E-3A4C-A7F9-658078C21D05}"/>
              </a:ext>
            </a:extLst>
          </p:cNvPr>
          <p:cNvPicPr preferRelativeResize="0"/>
          <p:nvPr/>
        </p:nvPicPr>
        <p:blipFill>
          <a:blip r:embed="rId2">
            <a:alphaModFix/>
          </a:blip>
          <a:stretch>
            <a:fillRect/>
          </a:stretch>
        </p:blipFill>
        <p:spPr>
          <a:xfrm>
            <a:off x="9530667" y="4994513"/>
            <a:ext cx="1706420" cy="1178963"/>
          </a:xfrm>
          <a:prstGeom prst="rect">
            <a:avLst/>
          </a:prstGeom>
          <a:noFill/>
          <a:ln>
            <a:noFill/>
          </a:ln>
        </p:spPr>
      </p:pic>
      <p:sp>
        <p:nvSpPr>
          <p:cNvPr id="10" name="Google Shape;492;p54">
            <a:extLst>
              <a:ext uri="{FF2B5EF4-FFF2-40B4-BE49-F238E27FC236}">
                <a16:creationId xmlns:a16="http://schemas.microsoft.com/office/drawing/2014/main" id="{285DFAAE-316F-9D42-8599-6165223D0BFC}"/>
              </a:ext>
            </a:extLst>
          </p:cNvPr>
          <p:cNvSpPr txBox="1"/>
          <p:nvPr/>
        </p:nvSpPr>
        <p:spPr>
          <a:xfrm>
            <a:off x="4038600" y="5588850"/>
            <a:ext cx="4000000" cy="553957"/>
          </a:xfrm>
          <a:prstGeom prst="rect">
            <a:avLst/>
          </a:prstGeom>
          <a:noFill/>
          <a:ln>
            <a:noFill/>
          </a:ln>
        </p:spPr>
        <p:txBody>
          <a:bodyPr spcFirstLastPara="1" wrap="square" lIns="121900" tIns="121900" rIns="121900" bIns="121900" anchor="t" anchorCtr="0">
            <a:spAutoFit/>
          </a:bodyPr>
          <a:lstStyle/>
          <a:p>
            <a:r>
              <a:rPr lang="en-GB" sz="2000" u="sng" dirty="0">
                <a:solidFill>
                  <a:schemeClr val="hlink"/>
                </a:solidFill>
                <a:hlinkClick r:id="rId3"/>
              </a:rPr>
              <a:t>https://youtu.be/cZ3qCXhe8t0</a:t>
            </a:r>
            <a:endParaRPr lang="en-GB" sz="2000" dirty="0"/>
          </a:p>
        </p:txBody>
      </p:sp>
    </p:spTree>
    <p:extLst>
      <p:ext uri="{BB962C8B-B14F-4D97-AF65-F5344CB8AC3E}">
        <p14:creationId xmlns:p14="http://schemas.microsoft.com/office/powerpoint/2010/main" val="172579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it" sz="4800" b="1" dirty="0">
                <a:solidFill>
                  <a:srgbClr val="000000"/>
                </a:solidFill>
                <a:latin typeface="Arial Narrow"/>
                <a:ea typeface="Arial Narrow"/>
                <a:cs typeface="Arial Narrow"/>
                <a:sym typeface="Arial Narrow"/>
              </a:rPr>
              <a:t>Aim      </a:t>
            </a:r>
            <a:endParaRPr sz="36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a:r>
              <a:rPr lang="it" sz="3200" b="1" dirty="0">
                <a:solidFill>
                  <a:srgbClr val="000000"/>
                </a:solidFill>
                <a:latin typeface="Arial Narrow"/>
                <a:ea typeface="Arial Narrow"/>
                <a:cs typeface="Arial Narrow"/>
                <a:sym typeface="Arial Narrow"/>
              </a:rPr>
              <a:t>Module</a:t>
            </a:r>
            <a:r>
              <a:rPr lang="it" sz="3200" b="1" dirty="0">
                <a:latin typeface="Arial Narrow"/>
                <a:ea typeface="Arial Narrow"/>
                <a:cs typeface="Arial Narrow"/>
                <a:sym typeface="Arial Narrow"/>
              </a:rPr>
              <a:t> 3: autism spectrum disorders and society </a:t>
            </a:r>
          </a:p>
          <a:p>
            <a:pPr algn="ctr"/>
            <a:endParaRPr sz="3200" b="1" dirty="0">
              <a:latin typeface="Arial Narrow"/>
              <a:ea typeface="Arial Narrow"/>
              <a:cs typeface="Arial Narrow"/>
              <a:sym typeface="Arial Narrow"/>
            </a:endParaRPr>
          </a:p>
          <a:p>
            <a:pPr algn="just">
              <a:buClr>
                <a:schemeClr val="dk1"/>
              </a:buClr>
              <a:buSzPts val="1100"/>
            </a:pPr>
            <a:r>
              <a:rPr lang="it" sz="3200" dirty="0">
                <a:solidFill>
                  <a:schemeClr val="dk1"/>
                </a:solidFill>
                <a:latin typeface="Arial Narrow" panose="020B0606020202030204" pitchFamily="34" charset="0"/>
              </a:rPr>
              <a:t>In this Unit we will explore useful strategies to engage with people with autism spectrum disorders in different given environments during typical routine and activities that promote academic skill, positive behaviors, problem solving and independence.  Remember that each person is different, and specific tips may not apply to all.</a:t>
            </a:r>
            <a:endParaRPr sz="3200" dirty="0">
              <a:solidFill>
                <a:schemeClr val="dk1"/>
              </a:solidFill>
              <a:latin typeface="Arial Narrow" panose="020B0606020202030204" pitchFamily="34" charset="0"/>
            </a:endParaRPr>
          </a:p>
          <a:p>
            <a:pPr algn="just">
              <a:lnSpc>
                <a:spcPct val="150000"/>
              </a:lnSpc>
            </a:pPr>
            <a:endParaRPr sz="3200" dirty="0">
              <a:latin typeface="Arial Narrow"/>
              <a:ea typeface="Arial Narrow"/>
              <a:cs typeface="Arial Narrow"/>
              <a:sym typeface="Arial Narrow"/>
            </a:endParaRPr>
          </a:p>
        </p:txBody>
      </p:sp>
    </p:spTree>
    <p:extLst>
      <p:ext uri="{BB962C8B-B14F-4D97-AF65-F5344CB8AC3E}">
        <p14:creationId xmlns:p14="http://schemas.microsoft.com/office/powerpoint/2010/main" val="119127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30</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ctr" anchorCtr="0">
            <a:noAutofit/>
          </a:bodyPr>
          <a:lstStyle/>
          <a:p>
            <a:pPr marL="452438" indent="-354013">
              <a:buFont typeface="Arial" panose="020B0604020202020204" pitchFamily="34" charset="0"/>
              <a:buChar char="•"/>
            </a:pPr>
            <a:r>
              <a:rPr lang="en-US" sz="2800" dirty="0">
                <a:latin typeface="Arial Narrow" panose="020B0606020202030204" pitchFamily="34" charset="0"/>
              </a:rPr>
              <a:t>Draw the attention of the person and then prepare it before telling him anything</a:t>
            </a:r>
          </a:p>
          <a:p>
            <a:pPr marL="452438" indent="-354013">
              <a:buFont typeface="Arial" panose="020B0604020202020204" pitchFamily="34" charset="0"/>
              <a:buChar char="•"/>
            </a:pPr>
            <a:r>
              <a:rPr lang="en-US" sz="2800" dirty="0">
                <a:latin typeface="Arial Narrow" panose="020B0606020202030204" pitchFamily="34" charset="0"/>
              </a:rPr>
              <a:t>Observe the person carefully</a:t>
            </a:r>
          </a:p>
          <a:p>
            <a:pPr marL="452438" indent="-354013">
              <a:buFont typeface="Arial" panose="020B0604020202020204" pitchFamily="34" charset="0"/>
              <a:buChar char="•"/>
            </a:pPr>
            <a:r>
              <a:rPr lang="en-US" sz="2800" dirty="0">
                <a:latin typeface="Arial Narrow" panose="020B0606020202030204" pitchFamily="34" charset="0"/>
              </a:rPr>
              <a:t>Explain your actions, showing them on another or on themselves</a:t>
            </a:r>
          </a:p>
          <a:p>
            <a:pPr marL="452438" indent="-354013">
              <a:buFont typeface="Arial" panose="020B0604020202020204" pitchFamily="34" charset="0"/>
              <a:buChar char="•"/>
            </a:pPr>
            <a:r>
              <a:rPr lang="en-US" sz="2800" dirty="0">
                <a:latin typeface="Arial Narrow" panose="020B0606020202030204" pitchFamily="34" charset="0"/>
              </a:rPr>
              <a:t>Use simple language and concrete, consisting of short and clear sentences</a:t>
            </a:r>
          </a:p>
          <a:p>
            <a:pPr marL="452438" indent="-354013">
              <a:buFont typeface="Arial" panose="020B0604020202020204" pitchFamily="34" charset="0"/>
              <a:buChar char="•"/>
            </a:pPr>
            <a:r>
              <a:rPr lang="en-US" sz="2800" dirty="0">
                <a:latin typeface="Arial Narrow" panose="020B0606020202030204" pitchFamily="34" charset="0"/>
              </a:rPr>
              <a:t>Respect their need to keep distance and avoid physical contact when not strictly necessary. </a:t>
            </a:r>
          </a:p>
          <a:p>
            <a:pPr marL="452438" indent="-354013">
              <a:buFont typeface="Arial" panose="020B0604020202020204" pitchFamily="34" charset="0"/>
              <a:buChar char="•"/>
            </a:pPr>
            <a:r>
              <a:rPr lang="en-US" sz="2800" dirty="0">
                <a:latin typeface="Arial Narrow" panose="020B0606020202030204" pitchFamily="34" charset="0"/>
              </a:rPr>
              <a:t>Anticipate what you stand for to do with a few simple  words, especially before touching the subject</a:t>
            </a:r>
          </a:p>
          <a:p>
            <a:pPr marL="452438" indent="-354013">
              <a:buFont typeface="Arial" panose="020B0604020202020204" pitchFamily="34" charset="0"/>
              <a:buChar char="•"/>
            </a:pPr>
            <a:r>
              <a:rPr lang="en-US" sz="2800" dirty="0">
                <a:latin typeface="Arial Narrow" panose="020B0606020202030204" pitchFamily="34" charset="0"/>
              </a:rPr>
              <a:t>Use simple images to explain what you are doing or communicate information consequentially</a:t>
            </a:r>
          </a:p>
        </p:txBody>
      </p:sp>
      <p:pic>
        <p:nvPicPr>
          <p:cNvPr id="11" name="Google Shape;504;p55">
            <a:extLst>
              <a:ext uri="{FF2B5EF4-FFF2-40B4-BE49-F238E27FC236}">
                <a16:creationId xmlns:a16="http://schemas.microsoft.com/office/drawing/2014/main" id="{E0200ADC-0874-C449-8DAF-A257A245F0FA}"/>
              </a:ext>
            </a:extLst>
          </p:cNvPr>
          <p:cNvPicPr preferRelativeResize="0"/>
          <p:nvPr/>
        </p:nvPicPr>
        <p:blipFill>
          <a:blip r:embed="rId2">
            <a:alphaModFix/>
          </a:blip>
          <a:stretch>
            <a:fillRect/>
          </a:stretch>
        </p:blipFill>
        <p:spPr>
          <a:xfrm>
            <a:off x="10233491" y="4871883"/>
            <a:ext cx="1484467" cy="1484467"/>
          </a:xfrm>
          <a:prstGeom prst="rect">
            <a:avLst/>
          </a:prstGeom>
          <a:noFill/>
          <a:ln>
            <a:noFill/>
          </a:ln>
        </p:spPr>
      </p:pic>
    </p:spTree>
    <p:extLst>
      <p:ext uri="{BB962C8B-B14F-4D97-AF65-F5344CB8AC3E}">
        <p14:creationId xmlns:p14="http://schemas.microsoft.com/office/powerpoint/2010/main" val="2784372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r>
              <a:rPr lang="it" sz="3600" b="1" dirty="0">
                <a:latin typeface="Arial Narrow" panose="020B0606020202030204" pitchFamily="34" charset="0"/>
              </a:rPr>
              <a:t>Relationship: T.O.M and atypicity in cognitive empathy</a:t>
            </a:r>
            <a:endParaRPr lang="en-GB" sz="36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lgn="just">
              <a:spcBef>
                <a:spcPts val="1333"/>
              </a:spcBef>
            </a:pPr>
            <a:r>
              <a:rPr lang="en-GB" sz="2000" dirty="0">
                <a:solidFill>
                  <a:srgbClr val="000000"/>
                </a:solidFill>
                <a:latin typeface="Arial Narrow" panose="020B0606020202030204" pitchFamily="34" charset="0"/>
              </a:rPr>
              <a:t>Having a </a:t>
            </a:r>
            <a:r>
              <a:rPr lang="en-GB" sz="2000" u="sng" dirty="0">
                <a:solidFill>
                  <a:srgbClr val="000000"/>
                </a:solidFill>
                <a:latin typeface="Arial Narrow" panose="020B0606020202030204" pitchFamily="34" charset="0"/>
              </a:rPr>
              <a:t>theory of mind </a:t>
            </a:r>
            <a:r>
              <a:rPr lang="en-GB" sz="2000" dirty="0">
                <a:solidFill>
                  <a:srgbClr val="000000"/>
                </a:solidFill>
                <a:latin typeface="Arial Narrow" panose="020B0606020202030204" pitchFamily="34" charset="0"/>
              </a:rPr>
              <a:t>means being able to attribute mental states, that is, feelings, thoughts, beliefs and desires to oneself and to others in order to predict one's own and others' </a:t>
            </a:r>
            <a:r>
              <a:rPr lang="en-GB" sz="2000" dirty="0" err="1">
                <a:solidFill>
                  <a:srgbClr val="000000"/>
                </a:solidFill>
                <a:latin typeface="Arial Narrow" panose="020B0606020202030204" pitchFamily="34" charset="0"/>
              </a:rPr>
              <a:t>behavior</a:t>
            </a:r>
            <a:r>
              <a:rPr lang="en-GB" sz="2000" dirty="0">
                <a:solidFill>
                  <a:srgbClr val="000000"/>
                </a:solidFill>
                <a:latin typeface="Arial Narrow" panose="020B0606020202030204" pitchFamily="34" charset="0"/>
              </a:rPr>
              <a:t>. </a:t>
            </a:r>
          </a:p>
          <a:p>
            <a:pPr algn="just">
              <a:spcBef>
                <a:spcPts val="1333"/>
              </a:spcBef>
            </a:pPr>
            <a:r>
              <a:rPr lang="en-GB" sz="2000" dirty="0">
                <a:solidFill>
                  <a:srgbClr val="000000"/>
                </a:solidFill>
                <a:latin typeface="Arial Narrow" panose="020B0606020202030204" pitchFamily="34" charset="0"/>
              </a:rPr>
              <a:t>The ability to reflect on our own thoughts and those of others is of crucial importance for human interaction, communication and socialization.</a:t>
            </a:r>
          </a:p>
          <a:p>
            <a:pPr algn="just">
              <a:spcBef>
                <a:spcPts val="1333"/>
              </a:spcBef>
            </a:pPr>
            <a:r>
              <a:rPr lang="en-GB" sz="2000" dirty="0">
                <a:solidFill>
                  <a:srgbClr val="000000"/>
                </a:solidFill>
                <a:latin typeface="Arial Narrow" panose="020B0606020202030204" pitchFamily="34" charset="0"/>
              </a:rPr>
              <a:t>Cognitive empathy: </a:t>
            </a:r>
          </a:p>
          <a:p>
            <a:pPr algn="just">
              <a:spcBef>
                <a:spcPts val="1333"/>
              </a:spcBef>
            </a:pPr>
            <a:r>
              <a:rPr lang="en-GB" sz="2000" dirty="0">
                <a:solidFill>
                  <a:srgbClr val="000000"/>
                </a:solidFill>
                <a:latin typeface="Arial Narrow" panose="020B0606020202030204" pitchFamily="34" charset="0"/>
              </a:rPr>
              <a:t>The cognitive component of empathy is based                           </a:t>
            </a:r>
          </a:p>
          <a:p>
            <a:pPr algn="just">
              <a:spcBef>
                <a:spcPts val="1333"/>
              </a:spcBef>
            </a:pPr>
            <a:r>
              <a:rPr lang="en-GB" sz="2000" dirty="0">
                <a:solidFill>
                  <a:srgbClr val="000000"/>
                </a:solidFill>
                <a:latin typeface="Arial Narrow" panose="020B0606020202030204" pitchFamily="34" charset="0"/>
              </a:rPr>
              <a:t>instead on attributing emotional states to others </a:t>
            </a:r>
          </a:p>
          <a:p>
            <a:pPr algn="just">
              <a:spcBef>
                <a:spcPts val="1333"/>
              </a:spcBef>
            </a:pPr>
            <a:r>
              <a:rPr lang="en-GB" sz="2000" dirty="0">
                <a:solidFill>
                  <a:srgbClr val="000000"/>
                </a:solidFill>
                <a:latin typeface="Arial Narrow" panose="020B0606020202030204" pitchFamily="34" charset="0"/>
              </a:rPr>
              <a:t>and identifying with a mental state of others.</a:t>
            </a:r>
          </a:p>
          <a:p>
            <a:pPr algn="just">
              <a:spcBef>
                <a:spcPts val="1333"/>
              </a:spcBef>
            </a:pPr>
            <a:r>
              <a:rPr lang="en-GB" sz="2000" b="1" i="1" u="sng" dirty="0">
                <a:solidFill>
                  <a:srgbClr val="000000"/>
                </a:solidFill>
                <a:latin typeface="Arial Narrow" panose="020B0606020202030204" pitchFamily="34" charset="0"/>
              </a:rPr>
              <a:t>How to teach that ability to ASD person?</a:t>
            </a:r>
          </a:p>
        </p:txBody>
      </p:sp>
      <p:pic>
        <p:nvPicPr>
          <p:cNvPr id="11" name="Google Shape;516;p56">
            <a:extLst>
              <a:ext uri="{FF2B5EF4-FFF2-40B4-BE49-F238E27FC236}">
                <a16:creationId xmlns:a16="http://schemas.microsoft.com/office/drawing/2014/main" id="{EC4BA0F9-C421-6F4E-9EFF-23BF67AC04AB}"/>
              </a:ext>
            </a:extLst>
          </p:cNvPr>
          <p:cNvPicPr preferRelativeResize="0"/>
          <p:nvPr/>
        </p:nvPicPr>
        <p:blipFill>
          <a:blip r:embed="rId2">
            <a:alphaModFix/>
          </a:blip>
          <a:stretch>
            <a:fillRect/>
          </a:stretch>
        </p:blipFill>
        <p:spPr>
          <a:xfrm>
            <a:off x="8610600" y="3509184"/>
            <a:ext cx="2364781" cy="2534932"/>
          </a:xfrm>
          <a:prstGeom prst="rect">
            <a:avLst/>
          </a:prstGeom>
          <a:noFill/>
          <a:ln>
            <a:noFill/>
          </a:ln>
        </p:spPr>
      </p:pic>
    </p:spTree>
    <p:extLst>
      <p:ext uri="{BB962C8B-B14F-4D97-AF65-F5344CB8AC3E}">
        <p14:creationId xmlns:p14="http://schemas.microsoft.com/office/powerpoint/2010/main" val="2604202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DDEBF7"/>
          </a:solidFill>
          <a:ln>
            <a:noFill/>
          </a:ln>
        </p:spPr>
        <p:txBody>
          <a:bodyPr spcFirstLastPara="1" wrap="square" lIns="121900" tIns="60933" rIns="121900" bIns="60933" anchor="ctr" anchorCtr="0">
            <a:noAutofit/>
          </a:bodyPr>
          <a:lstStyle/>
          <a:p>
            <a:r>
              <a:rPr lang="it" sz="4000" b="1" dirty="0">
                <a:latin typeface="Arial Narrow" panose="020B0606020202030204" pitchFamily="34" charset="0"/>
              </a:rPr>
              <a:t>Relationship</a:t>
            </a:r>
            <a:endParaRPr lang="en-GB" sz="40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en-GB" sz="2000" dirty="0">
                <a:latin typeface="Arial Narrow" panose="020B0606020202030204" pitchFamily="34" charset="0"/>
              </a:rPr>
              <a:t>How to deal relationship for an ASD person. </a:t>
            </a:r>
          </a:p>
          <a:p>
            <a:pPr>
              <a:spcBef>
                <a:spcPts val="1333"/>
              </a:spcBef>
            </a:pPr>
            <a:r>
              <a:rPr lang="en-GB" sz="2000" dirty="0">
                <a:latin typeface="Arial Narrow" panose="020B0606020202030204" pitchFamily="34" charset="0"/>
              </a:rPr>
              <a:t>A very useful tool was created in Denmark that provides a visual structure </a:t>
            </a:r>
          </a:p>
          <a:p>
            <a:pPr>
              <a:spcBef>
                <a:spcPts val="1333"/>
              </a:spcBef>
            </a:pPr>
            <a:r>
              <a:rPr lang="en-GB" sz="2000" dirty="0">
                <a:latin typeface="Arial Narrow" panose="020B0606020202030204" pitchFamily="34" charset="0"/>
              </a:rPr>
              <a:t>that can be used to clarify and identify appropriate communication of thought </a:t>
            </a:r>
          </a:p>
          <a:p>
            <a:pPr>
              <a:spcBef>
                <a:spcPts val="1333"/>
              </a:spcBef>
            </a:pPr>
            <a:r>
              <a:rPr lang="en-GB" sz="2000" dirty="0">
                <a:latin typeface="Arial Narrow" panose="020B0606020202030204" pitchFamily="34" charset="0"/>
              </a:rPr>
              <a:t>and feelings. </a:t>
            </a:r>
          </a:p>
          <a:p>
            <a:pPr>
              <a:spcBef>
                <a:spcPts val="1333"/>
              </a:spcBef>
            </a:pPr>
            <a:r>
              <a:rPr lang="en-GB" sz="2000" dirty="0">
                <a:latin typeface="Arial Narrow" panose="020B0606020202030204" pitchFamily="34" charset="0"/>
              </a:rPr>
              <a:t>It is also a very important tool to learn the theory of mind ( other people </a:t>
            </a:r>
          </a:p>
          <a:p>
            <a:pPr>
              <a:spcBef>
                <a:spcPts val="1333"/>
              </a:spcBef>
            </a:pPr>
            <a:r>
              <a:rPr lang="en-GB" sz="2000" dirty="0">
                <a:latin typeface="Arial Narrow" panose="020B0606020202030204" pitchFamily="34" charset="0"/>
              </a:rPr>
              <a:t>thought and feelings) which are often not clear to ASD people. </a:t>
            </a:r>
            <a:endParaRPr lang="en-GB" sz="2000" dirty="0"/>
          </a:p>
          <a:p>
            <a:pPr>
              <a:spcBef>
                <a:spcPts val="1333"/>
              </a:spcBef>
            </a:pPr>
            <a:r>
              <a:rPr lang="en-GB" sz="2000" u="sng" dirty="0">
                <a:solidFill>
                  <a:schemeClr val="hlink"/>
                </a:solidFill>
                <a:hlinkClick r:id="rId2"/>
              </a:rPr>
              <a:t>https://www.youtube.com/watch?v=CkCM5_pLr4s</a:t>
            </a:r>
            <a:endParaRPr lang="en-GB" sz="2000" dirty="0"/>
          </a:p>
        </p:txBody>
      </p:sp>
      <p:pic>
        <p:nvPicPr>
          <p:cNvPr id="9" name="Google Shape;528;p57">
            <a:extLst>
              <a:ext uri="{FF2B5EF4-FFF2-40B4-BE49-F238E27FC236}">
                <a16:creationId xmlns:a16="http://schemas.microsoft.com/office/drawing/2014/main" id="{0CA5AA29-E575-9540-8B90-100B7B0D8A89}"/>
              </a:ext>
            </a:extLst>
          </p:cNvPr>
          <p:cNvPicPr preferRelativeResize="0"/>
          <p:nvPr/>
        </p:nvPicPr>
        <p:blipFill>
          <a:blip r:embed="rId3">
            <a:alphaModFix/>
          </a:blip>
          <a:stretch>
            <a:fillRect/>
          </a:stretch>
        </p:blipFill>
        <p:spPr>
          <a:xfrm>
            <a:off x="7879584" y="4146609"/>
            <a:ext cx="3349635" cy="2026867"/>
          </a:xfrm>
          <a:prstGeom prst="rect">
            <a:avLst/>
          </a:prstGeom>
          <a:noFill/>
          <a:ln>
            <a:noFill/>
          </a:ln>
        </p:spPr>
      </p:pic>
      <p:pic>
        <p:nvPicPr>
          <p:cNvPr id="10" name="Google Shape;529;p57">
            <a:extLst>
              <a:ext uri="{FF2B5EF4-FFF2-40B4-BE49-F238E27FC236}">
                <a16:creationId xmlns:a16="http://schemas.microsoft.com/office/drawing/2014/main" id="{232687BF-DDBA-4F41-9CBE-7742450B7F4B}"/>
              </a:ext>
            </a:extLst>
          </p:cNvPr>
          <p:cNvPicPr preferRelativeResize="0"/>
          <p:nvPr/>
        </p:nvPicPr>
        <p:blipFill>
          <a:blip r:embed="rId4">
            <a:alphaModFix/>
          </a:blip>
          <a:stretch>
            <a:fillRect/>
          </a:stretch>
        </p:blipFill>
        <p:spPr>
          <a:xfrm>
            <a:off x="8153400" y="1956178"/>
            <a:ext cx="2802000" cy="1837700"/>
          </a:xfrm>
          <a:prstGeom prst="rect">
            <a:avLst/>
          </a:prstGeom>
          <a:noFill/>
          <a:ln>
            <a:noFill/>
          </a:ln>
        </p:spPr>
      </p:pic>
    </p:spTree>
    <p:extLst>
      <p:ext uri="{BB962C8B-B14F-4D97-AF65-F5344CB8AC3E}">
        <p14:creationId xmlns:p14="http://schemas.microsoft.com/office/powerpoint/2010/main" val="74763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33</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ctr" anchorCtr="0">
            <a:noAutofit/>
          </a:bodyPr>
          <a:lstStyle/>
          <a:p>
            <a:pPr marL="452438" indent="-354013">
              <a:buFont typeface="Arial" panose="020B0604020202020204" pitchFamily="34" charset="0"/>
              <a:buChar char="•"/>
            </a:pPr>
            <a:endParaRPr lang="en-US" sz="2800" dirty="0">
              <a:latin typeface="Arial Narrow" panose="020B0606020202030204" pitchFamily="34" charset="0"/>
            </a:endParaRPr>
          </a:p>
        </p:txBody>
      </p:sp>
      <p:pic>
        <p:nvPicPr>
          <p:cNvPr id="9" name="Google Shape;539;p58">
            <a:extLst>
              <a:ext uri="{FF2B5EF4-FFF2-40B4-BE49-F238E27FC236}">
                <a16:creationId xmlns:a16="http://schemas.microsoft.com/office/drawing/2014/main" id="{1FE6A878-899A-7E46-89C5-C4DE2EE1D88F}"/>
              </a:ext>
            </a:extLst>
          </p:cNvPr>
          <p:cNvPicPr preferRelativeResize="0"/>
          <p:nvPr/>
        </p:nvPicPr>
        <p:blipFill>
          <a:blip r:embed="rId2">
            <a:alphaModFix/>
          </a:blip>
          <a:stretch>
            <a:fillRect/>
          </a:stretch>
        </p:blipFill>
        <p:spPr>
          <a:xfrm>
            <a:off x="1785791" y="1115797"/>
            <a:ext cx="1832181" cy="5035200"/>
          </a:xfrm>
          <a:prstGeom prst="rect">
            <a:avLst/>
          </a:prstGeom>
          <a:noFill/>
          <a:ln>
            <a:noFill/>
          </a:ln>
        </p:spPr>
      </p:pic>
      <p:pic>
        <p:nvPicPr>
          <p:cNvPr id="10" name="Google Shape;540;p58">
            <a:extLst>
              <a:ext uri="{FF2B5EF4-FFF2-40B4-BE49-F238E27FC236}">
                <a16:creationId xmlns:a16="http://schemas.microsoft.com/office/drawing/2014/main" id="{B3C415CD-EDD7-E24E-90B4-EA249030433B}"/>
              </a:ext>
            </a:extLst>
          </p:cNvPr>
          <p:cNvPicPr preferRelativeResize="0"/>
          <p:nvPr/>
        </p:nvPicPr>
        <p:blipFill>
          <a:blip r:embed="rId3">
            <a:alphaModFix/>
          </a:blip>
          <a:stretch>
            <a:fillRect/>
          </a:stretch>
        </p:blipFill>
        <p:spPr>
          <a:xfrm>
            <a:off x="4464679" y="1115797"/>
            <a:ext cx="1894425" cy="5035200"/>
          </a:xfrm>
          <a:prstGeom prst="rect">
            <a:avLst/>
          </a:prstGeom>
          <a:noFill/>
          <a:ln>
            <a:noFill/>
          </a:ln>
        </p:spPr>
      </p:pic>
      <p:pic>
        <p:nvPicPr>
          <p:cNvPr id="12" name="Google Shape;541;p58">
            <a:extLst>
              <a:ext uri="{FF2B5EF4-FFF2-40B4-BE49-F238E27FC236}">
                <a16:creationId xmlns:a16="http://schemas.microsoft.com/office/drawing/2014/main" id="{D9D6C430-A3B3-754B-9B7F-814166131627}"/>
              </a:ext>
            </a:extLst>
          </p:cNvPr>
          <p:cNvPicPr preferRelativeResize="0"/>
          <p:nvPr/>
        </p:nvPicPr>
        <p:blipFill>
          <a:blip r:embed="rId4">
            <a:alphaModFix/>
          </a:blip>
          <a:stretch>
            <a:fillRect/>
          </a:stretch>
        </p:blipFill>
        <p:spPr>
          <a:xfrm>
            <a:off x="7306694" y="1115797"/>
            <a:ext cx="3860439" cy="2959041"/>
          </a:xfrm>
          <a:prstGeom prst="rect">
            <a:avLst/>
          </a:prstGeom>
          <a:noFill/>
          <a:ln>
            <a:noFill/>
          </a:ln>
        </p:spPr>
      </p:pic>
    </p:spTree>
    <p:extLst>
      <p:ext uri="{BB962C8B-B14F-4D97-AF65-F5344CB8AC3E}">
        <p14:creationId xmlns:p14="http://schemas.microsoft.com/office/powerpoint/2010/main" val="514137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pPr algn="just"/>
            <a:r>
              <a:rPr lang="en-GB" sz="3600" b="1" u="sng" dirty="0">
                <a:solidFill>
                  <a:schemeClr val="dk1"/>
                </a:solidFill>
                <a:latin typeface="Arial Narrow"/>
                <a:ea typeface="Arial Narrow"/>
                <a:cs typeface="Arial Narrow"/>
                <a:sym typeface="Arial Narrow"/>
              </a:rPr>
              <a:t>Fighting Depression in the ASD Tony </a:t>
            </a:r>
            <a:r>
              <a:rPr lang="en-GB" sz="3600" b="1" u="sng" dirty="0" err="1">
                <a:solidFill>
                  <a:schemeClr val="dk1"/>
                </a:solidFill>
                <a:latin typeface="Arial Narrow"/>
                <a:ea typeface="Arial Narrow"/>
                <a:cs typeface="Arial Narrow"/>
                <a:sym typeface="Arial Narrow"/>
              </a:rPr>
              <a:t>atwood</a:t>
            </a:r>
            <a:endParaRPr lang="en-GB" sz="3600" b="1" u="sng" dirty="0">
              <a:solidFill>
                <a:schemeClr val="dk1"/>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r>
              <a:rPr lang="en-GB" sz="2800" dirty="0">
                <a:solidFill>
                  <a:schemeClr val="dk1"/>
                </a:solidFill>
                <a:latin typeface="Arial Narrow"/>
                <a:ea typeface="Arial Narrow"/>
                <a:cs typeface="Arial Narrow"/>
                <a:sym typeface="Arial Narrow"/>
              </a:rPr>
              <a:t>Each action involves an expense or an energy recovery</a:t>
            </a:r>
          </a:p>
          <a:p>
            <a:r>
              <a:rPr lang="en-GB" sz="2800" dirty="0">
                <a:solidFill>
                  <a:schemeClr val="dk1"/>
                </a:solidFill>
                <a:latin typeface="Arial Narrow"/>
                <a:ea typeface="Arial Narrow"/>
                <a:cs typeface="Arial Narrow"/>
                <a:sym typeface="Arial Narrow"/>
              </a:rPr>
              <a:t>It is important that there is always a balance between </a:t>
            </a:r>
          </a:p>
          <a:p>
            <a:r>
              <a:rPr lang="en-GB" sz="2800" dirty="0">
                <a:solidFill>
                  <a:schemeClr val="dk1"/>
                </a:solidFill>
                <a:latin typeface="Arial Narrow"/>
                <a:ea typeface="Arial Narrow"/>
                <a:cs typeface="Arial Narrow"/>
                <a:sym typeface="Arial Narrow"/>
              </a:rPr>
              <a:t>these expenses and recoveries</a:t>
            </a:r>
          </a:p>
          <a:p>
            <a:r>
              <a:rPr lang="en-GB" sz="2800" dirty="0">
                <a:solidFill>
                  <a:schemeClr val="dk1"/>
                </a:solidFill>
                <a:latin typeface="Arial Narrow"/>
                <a:ea typeface="Arial Narrow"/>
                <a:cs typeface="Arial Narrow"/>
                <a:sym typeface="Arial Narrow"/>
              </a:rPr>
              <a:t>In the face of demanding activities, just requests and </a:t>
            </a:r>
          </a:p>
          <a:p>
            <a:r>
              <a:rPr lang="en-GB" sz="2800" dirty="0">
                <a:solidFill>
                  <a:schemeClr val="dk1"/>
                </a:solidFill>
                <a:latin typeface="Arial Narrow"/>
                <a:ea typeface="Arial Narrow"/>
                <a:cs typeface="Arial Narrow"/>
                <a:sym typeface="Arial Narrow"/>
              </a:rPr>
              <a:t>only recovery activities.</a:t>
            </a:r>
          </a:p>
          <a:p>
            <a:r>
              <a:rPr lang="en-GB" sz="2800" dirty="0">
                <a:solidFill>
                  <a:schemeClr val="dk1"/>
                </a:solidFill>
                <a:latin typeface="Arial Narrow"/>
                <a:ea typeface="Arial Narrow"/>
                <a:cs typeface="Arial Narrow"/>
                <a:sym typeface="Arial Narrow"/>
              </a:rPr>
              <a:t>You give a number to each activity paying attention not</a:t>
            </a:r>
          </a:p>
          <a:p>
            <a:r>
              <a:rPr lang="en-GB" sz="2800" dirty="0">
                <a:solidFill>
                  <a:schemeClr val="dk1"/>
                </a:solidFill>
                <a:latin typeface="Arial Narrow"/>
                <a:ea typeface="Arial Narrow"/>
                <a:cs typeface="Arial Narrow"/>
                <a:sym typeface="Arial Narrow"/>
              </a:rPr>
              <a:t>to what relaxes us but the student.</a:t>
            </a:r>
            <a:endParaRPr lang="en-GB" sz="2800" b="1" i="1" u="sng" dirty="0">
              <a:solidFill>
                <a:srgbClr val="000000"/>
              </a:solidFill>
              <a:latin typeface="Arial Narrow" panose="020B0606020202030204" pitchFamily="34" charset="0"/>
            </a:endParaRPr>
          </a:p>
        </p:txBody>
      </p:sp>
      <p:pic>
        <p:nvPicPr>
          <p:cNvPr id="9" name="Google Shape;551;p59">
            <a:extLst>
              <a:ext uri="{FF2B5EF4-FFF2-40B4-BE49-F238E27FC236}">
                <a16:creationId xmlns:a16="http://schemas.microsoft.com/office/drawing/2014/main" id="{B41700E6-ED5A-6B40-8D98-8FEABD674043}"/>
              </a:ext>
            </a:extLst>
          </p:cNvPr>
          <p:cNvPicPr preferRelativeResize="0"/>
          <p:nvPr/>
        </p:nvPicPr>
        <p:blipFill>
          <a:blip r:embed="rId2">
            <a:alphaModFix/>
          </a:blip>
          <a:stretch>
            <a:fillRect/>
          </a:stretch>
        </p:blipFill>
        <p:spPr>
          <a:xfrm>
            <a:off x="8153400" y="1985623"/>
            <a:ext cx="2833133" cy="4024367"/>
          </a:xfrm>
          <a:prstGeom prst="rect">
            <a:avLst/>
          </a:prstGeom>
          <a:noFill/>
          <a:ln>
            <a:noFill/>
          </a:ln>
        </p:spPr>
      </p:pic>
    </p:spTree>
    <p:extLst>
      <p:ext uri="{BB962C8B-B14F-4D97-AF65-F5344CB8AC3E}">
        <p14:creationId xmlns:p14="http://schemas.microsoft.com/office/powerpoint/2010/main" val="671089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35</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848010"/>
            <a:ext cx="7315200" cy="5325466"/>
          </a:xfrm>
          <a:prstGeom prst="rect">
            <a:avLst/>
          </a:prstGeom>
          <a:solidFill>
            <a:srgbClr val="DDEBF7"/>
          </a:solidFill>
          <a:ln>
            <a:noFill/>
          </a:ln>
        </p:spPr>
        <p:txBody>
          <a:bodyPr spcFirstLastPara="1" wrap="square" lIns="121900" tIns="60933" rIns="121900" bIns="60933" anchor="ctr" anchorCtr="0">
            <a:noAutofit/>
          </a:bodyPr>
          <a:lstStyle/>
          <a:p>
            <a:pPr algn="ctr"/>
            <a:endParaRPr lang="en-GB" sz="2000" dirty="0"/>
          </a:p>
          <a:p>
            <a:r>
              <a:rPr lang="en-GB" sz="2800" dirty="0">
                <a:solidFill>
                  <a:schemeClr val="dk1"/>
                </a:solidFill>
                <a:latin typeface="Arial Narrow"/>
                <a:ea typeface="Arial Narrow"/>
                <a:cs typeface="Arial Narrow"/>
                <a:sym typeface="Arial Narrow"/>
              </a:rPr>
              <a:t>For a healthy life and to maintain good family, emotional  and friend relationships it is important for an ASD person to recognize the energy costs that could lead to a meltdown  and to plan relaxation activities.</a:t>
            </a:r>
          </a:p>
        </p:txBody>
      </p:sp>
      <p:pic>
        <p:nvPicPr>
          <p:cNvPr id="10" name="Google Shape;561;p60">
            <a:extLst>
              <a:ext uri="{FF2B5EF4-FFF2-40B4-BE49-F238E27FC236}">
                <a16:creationId xmlns:a16="http://schemas.microsoft.com/office/drawing/2014/main" id="{D95538C7-4995-5E4C-83F6-EDCD60DCB61D}"/>
              </a:ext>
            </a:extLst>
          </p:cNvPr>
          <p:cNvPicPr preferRelativeResize="0"/>
          <p:nvPr/>
        </p:nvPicPr>
        <p:blipFill rotWithShape="1">
          <a:blip r:embed="rId2">
            <a:alphaModFix/>
          </a:blip>
          <a:srcRect t="14266"/>
          <a:stretch/>
        </p:blipFill>
        <p:spPr>
          <a:xfrm>
            <a:off x="7839307" y="848010"/>
            <a:ext cx="3514493" cy="5325466"/>
          </a:xfrm>
          <a:prstGeom prst="rect">
            <a:avLst/>
          </a:prstGeom>
          <a:noFill/>
          <a:ln>
            <a:noFill/>
          </a:ln>
        </p:spPr>
      </p:pic>
    </p:spTree>
    <p:extLst>
      <p:ext uri="{BB962C8B-B14F-4D97-AF65-F5344CB8AC3E}">
        <p14:creationId xmlns:p14="http://schemas.microsoft.com/office/powerpoint/2010/main" val="2595863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a:latin typeface="Arial Narrow" panose="020B0606020202030204" pitchFamily="34" charset="0"/>
              </a:rPr>
              <a:t>AUTISM, AFFECTIVITY AND SEXUALITY:</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r>
              <a:rPr lang="en-GB" sz="2000" dirty="0">
                <a:latin typeface="Arial Narrow" panose="020B0606020202030204" pitchFamily="34" charset="0"/>
              </a:rPr>
              <a:t>THE TUTOR COUPLE AS A MODEL OF ADAPTIVE BEHAVIOR "</a:t>
            </a:r>
          </a:p>
          <a:p>
            <a:r>
              <a:rPr lang="en-GB" sz="2000" dirty="0">
                <a:latin typeface="Arial Narrow" panose="020B0606020202030204" pitchFamily="34" charset="0"/>
              </a:rPr>
              <a:t>TARGET EXPERIENCE AN INTERVENTION </a:t>
            </a:r>
          </a:p>
          <a:p>
            <a:r>
              <a:rPr lang="en-GB" sz="2000" dirty="0">
                <a:latin typeface="Arial Narrow" panose="020B0606020202030204" pitchFamily="34" charset="0"/>
              </a:rPr>
              <a:t>ADDRESSED TO COUPLES OF PEOPLE WITH AUTISM </a:t>
            </a:r>
          </a:p>
          <a:p>
            <a:r>
              <a:rPr lang="en-GB" sz="2000" dirty="0">
                <a:latin typeface="Arial Narrow" panose="020B0606020202030204" pitchFamily="34" charset="0"/>
              </a:rPr>
              <a:t>MEDIATED BY A COUPLE OF OPERATORS</a:t>
            </a:r>
          </a:p>
          <a:p>
            <a:r>
              <a:rPr lang="en-GB" sz="2000" dirty="0">
                <a:latin typeface="Arial Narrow" panose="020B0606020202030204" pitchFamily="34" charset="0"/>
              </a:rPr>
              <a:t>FOR THE LEARNING OF SOCIAL AND RELATIONAL BEHAVIOR.</a:t>
            </a:r>
          </a:p>
          <a:p>
            <a:endParaRPr lang="en-GB" sz="2000" dirty="0">
              <a:latin typeface="Arial Narrow" panose="020B0606020202030204" pitchFamily="34" charset="0"/>
            </a:endParaRPr>
          </a:p>
          <a:p>
            <a:r>
              <a:rPr lang="en-GB" sz="2000" dirty="0">
                <a:latin typeface="Arial Narrow" panose="020B0606020202030204" pitchFamily="34" charset="0"/>
              </a:rPr>
              <a:t>Gruppo Asperger Verona. </a:t>
            </a:r>
          </a:p>
        </p:txBody>
      </p:sp>
      <p:pic>
        <p:nvPicPr>
          <p:cNvPr id="10" name="Google Shape;571;p61">
            <a:extLst>
              <a:ext uri="{FF2B5EF4-FFF2-40B4-BE49-F238E27FC236}">
                <a16:creationId xmlns:a16="http://schemas.microsoft.com/office/drawing/2014/main" id="{A92CC66B-63C2-BF49-8445-ED9FC97E0FA4}"/>
              </a:ext>
            </a:extLst>
          </p:cNvPr>
          <p:cNvPicPr preferRelativeResize="0"/>
          <p:nvPr/>
        </p:nvPicPr>
        <p:blipFill>
          <a:blip r:embed="rId2">
            <a:alphaModFix/>
          </a:blip>
          <a:stretch>
            <a:fillRect/>
          </a:stretch>
        </p:blipFill>
        <p:spPr>
          <a:xfrm>
            <a:off x="8380402" y="2129977"/>
            <a:ext cx="2792101" cy="3735659"/>
          </a:xfrm>
          <a:prstGeom prst="rect">
            <a:avLst/>
          </a:prstGeom>
          <a:noFill/>
          <a:ln>
            <a:noFill/>
          </a:ln>
        </p:spPr>
      </p:pic>
    </p:spTree>
    <p:extLst>
      <p:ext uri="{BB962C8B-B14F-4D97-AF65-F5344CB8AC3E}">
        <p14:creationId xmlns:p14="http://schemas.microsoft.com/office/powerpoint/2010/main" val="886893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en-GB" sz="4000" b="1" u="sng" dirty="0">
                <a:latin typeface="Arial Narrow" panose="020B0606020202030204" pitchFamily="34" charset="0"/>
              </a:rPr>
              <a:t>Functioning and not only diagnosis</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a:spcBef>
                <a:spcPts val="1333"/>
              </a:spcBef>
            </a:pPr>
            <a:r>
              <a:rPr lang="en-GB" sz="2800" u="sng" dirty="0">
                <a:latin typeface="Arial Narrow" panose="020B0606020202030204" pitchFamily="34" charset="0"/>
              </a:rPr>
              <a:t>ICF.</a:t>
            </a:r>
            <a:r>
              <a:rPr lang="en-GB" sz="2800" dirty="0">
                <a:latin typeface="Arial Narrow" panose="020B0606020202030204" pitchFamily="34" charset="0"/>
              </a:rPr>
              <a:t> International classification of functioning </a:t>
            </a:r>
          </a:p>
          <a:p>
            <a:pPr>
              <a:spcBef>
                <a:spcPts val="1333"/>
              </a:spcBef>
            </a:pPr>
            <a:r>
              <a:rPr lang="en-GB" sz="2800" u="sng" dirty="0">
                <a:solidFill>
                  <a:schemeClr val="hlink"/>
                </a:solidFill>
                <a:latin typeface="Arial Narrow" panose="020B0606020202030204" pitchFamily="34" charset="0"/>
                <a:hlinkClick r:id="rId2"/>
              </a:rPr>
              <a:t>https://www.youtube.com/watch?v=0Qn3OQvrkOs</a:t>
            </a:r>
            <a:endParaRPr lang="en-GB" sz="2800" dirty="0">
              <a:latin typeface="Arial Narrow" panose="020B0606020202030204" pitchFamily="34" charset="0"/>
            </a:endParaRPr>
          </a:p>
        </p:txBody>
      </p:sp>
      <p:pic>
        <p:nvPicPr>
          <p:cNvPr id="9" name="Google Shape;582;p62">
            <a:extLst>
              <a:ext uri="{FF2B5EF4-FFF2-40B4-BE49-F238E27FC236}">
                <a16:creationId xmlns:a16="http://schemas.microsoft.com/office/drawing/2014/main" id="{BCC2E4FF-6208-D540-89B7-72B7BCAD329C}"/>
              </a:ext>
            </a:extLst>
          </p:cNvPr>
          <p:cNvPicPr preferRelativeResize="0"/>
          <p:nvPr/>
        </p:nvPicPr>
        <p:blipFill>
          <a:blip r:embed="rId3">
            <a:alphaModFix/>
          </a:blip>
          <a:stretch>
            <a:fillRect/>
          </a:stretch>
        </p:blipFill>
        <p:spPr>
          <a:xfrm>
            <a:off x="8759569" y="2433325"/>
            <a:ext cx="2344800" cy="3478933"/>
          </a:xfrm>
          <a:prstGeom prst="rect">
            <a:avLst/>
          </a:prstGeom>
          <a:noFill/>
          <a:ln>
            <a:noFill/>
          </a:ln>
        </p:spPr>
      </p:pic>
      <p:pic>
        <p:nvPicPr>
          <p:cNvPr id="11" name="Google Shape;583;p62">
            <a:extLst>
              <a:ext uri="{FF2B5EF4-FFF2-40B4-BE49-F238E27FC236}">
                <a16:creationId xmlns:a16="http://schemas.microsoft.com/office/drawing/2014/main" id="{4380FD44-65E5-1849-B428-071565D5DBAC}"/>
              </a:ext>
            </a:extLst>
          </p:cNvPr>
          <p:cNvPicPr preferRelativeResize="0"/>
          <p:nvPr/>
        </p:nvPicPr>
        <p:blipFill>
          <a:blip r:embed="rId4">
            <a:alphaModFix/>
          </a:blip>
          <a:stretch>
            <a:fillRect/>
          </a:stretch>
        </p:blipFill>
        <p:spPr>
          <a:xfrm>
            <a:off x="1398870" y="3194661"/>
            <a:ext cx="2736300" cy="2626861"/>
          </a:xfrm>
          <a:prstGeom prst="rect">
            <a:avLst/>
          </a:prstGeom>
          <a:noFill/>
          <a:ln>
            <a:noFill/>
          </a:ln>
        </p:spPr>
      </p:pic>
    </p:spTree>
    <p:extLst>
      <p:ext uri="{BB962C8B-B14F-4D97-AF65-F5344CB8AC3E}">
        <p14:creationId xmlns:p14="http://schemas.microsoft.com/office/powerpoint/2010/main" val="4242307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315201" cy="1009651"/>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it" sz="4000" b="1" dirty="0">
                <a:latin typeface="Arial Narrow" panose="020B0606020202030204" pitchFamily="34" charset="0"/>
              </a:rPr>
              <a:t>ICF components and their contents</a:t>
            </a:r>
            <a:endParaRPr lang="en-GB" sz="4000" b="1" u="sng"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marL="342900" indent="-342900">
              <a:spcBef>
                <a:spcPts val="1333"/>
              </a:spcBef>
              <a:buFont typeface="Arial" panose="020B0604020202020204" pitchFamily="34" charset="0"/>
              <a:buChar char="•"/>
            </a:pPr>
            <a:r>
              <a:rPr lang="en-GB" dirty="0">
                <a:latin typeface="Arial" panose="020B0604020202020204" pitchFamily="34" charset="0"/>
                <a:cs typeface="Arial" panose="020B0604020202020204" pitchFamily="34" charset="0"/>
              </a:rPr>
              <a:t>Functioning, disability and the components of the ICF</a:t>
            </a:r>
          </a:p>
          <a:p>
            <a:pPr marL="342900" indent="-342900">
              <a:spcBef>
                <a:spcPts val="1333"/>
              </a:spcBef>
              <a:buFont typeface="Arial" panose="020B0604020202020204" pitchFamily="34" charset="0"/>
              <a:buChar char="•"/>
            </a:pPr>
            <a:r>
              <a:rPr lang="en-GB" u="sng" dirty="0">
                <a:latin typeface="Arial" panose="020B0604020202020204" pitchFamily="34" charset="0"/>
                <a:cs typeface="Arial" panose="020B0604020202020204" pitchFamily="34" charset="0"/>
              </a:rPr>
              <a:t>Body functions</a:t>
            </a:r>
            <a:r>
              <a:rPr lang="en-GB" dirty="0">
                <a:latin typeface="Arial" panose="020B0604020202020204" pitchFamily="34" charset="0"/>
                <a:cs typeface="Arial" panose="020B0604020202020204" pitchFamily="34" charset="0"/>
              </a:rPr>
              <a:t> - The physiological functions of body systems (including psychological functions). Body structures - Anatomical parts of the body such as organs, limbs and their components. Impairments - Problems in body function and structure such as significant deviation or loss. </a:t>
            </a:r>
          </a:p>
          <a:p>
            <a:pPr marL="342900" indent="-342900">
              <a:spcBef>
                <a:spcPts val="1333"/>
              </a:spcBef>
              <a:buFont typeface="Arial" panose="020B0604020202020204" pitchFamily="34" charset="0"/>
              <a:buChar char="•"/>
            </a:pPr>
            <a:r>
              <a:rPr lang="en-GB" u="sng" dirty="0">
                <a:latin typeface="Arial" panose="020B0604020202020204" pitchFamily="34" charset="0"/>
                <a:cs typeface="Arial" panose="020B0604020202020204" pitchFamily="34" charset="0"/>
              </a:rPr>
              <a:t>Activity</a:t>
            </a:r>
            <a:r>
              <a:rPr lang="en-GB" dirty="0">
                <a:latin typeface="Arial" panose="020B0604020202020204" pitchFamily="34" charset="0"/>
                <a:cs typeface="Arial" panose="020B0604020202020204" pitchFamily="34" charset="0"/>
              </a:rPr>
              <a:t> - The execution of a task or action by an individual.</a:t>
            </a:r>
          </a:p>
          <a:p>
            <a:pPr marL="342900" indent="-342900">
              <a:spcBef>
                <a:spcPts val="1333"/>
              </a:spcBef>
              <a:buFont typeface="Arial" panose="020B0604020202020204" pitchFamily="34" charset="0"/>
              <a:buChar char="•"/>
            </a:pPr>
            <a:r>
              <a:rPr lang="en-GB" u="sng" dirty="0">
                <a:latin typeface="Arial" panose="020B0604020202020204" pitchFamily="34" charset="0"/>
                <a:cs typeface="Arial" panose="020B0604020202020204" pitchFamily="34" charset="0"/>
              </a:rPr>
              <a:t>Participation</a:t>
            </a:r>
            <a:r>
              <a:rPr lang="en-GB" dirty="0">
                <a:latin typeface="Arial" panose="020B0604020202020204" pitchFamily="34" charset="0"/>
                <a:cs typeface="Arial" panose="020B0604020202020204" pitchFamily="34" charset="0"/>
              </a:rPr>
              <a:t> - Involvement in a life situation.</a:t>
            </a:r>
          </a:p>
          <a:p>
            <a:pPr marL="342900" indent="-342900">
              <a:spcBef>
                <a:spcPts val="1333"/>
              </a:spcBef>
              <a:buFont typeface="Arial" panose="020B0604020202020204" pitchFamily="34" charset="0"/>
              <a:buChar char="•"/>
            </a:pPr>
            <a:r>
              <a:rPr lang="en-GB" u="sng" dirty="0">
                <a:latin typeface="Arial" panose="020B0604020202020204" pitchFamily="34" charset="0"/>
                <a:cs typeface="Arial" panose="020B0604020202020204" pitchFamily="34" charset="0"/>
              </a:rPr>
              <a:t>Activity limitations</a:t>
            </a:r>
            <a:r>
              <a:rPr lang="en-GB" dirty="0">
                <a:latin typeface="Arial" panose="020B0604020202020204" pitchFamily="34" charset="0"/>
                <a:cs typeface="Arial" panose="020B0604020202020204" pitchFamily="34" charset="0"/>
              </a:rPr>
              <a:t> - Difficulties an individual may have in executing activities.</a:t>
            </a:r>
          </a:p>
          <a:p>
            <a:pPr marL="342900" indent="-342900">
              <a:spcBef>
                <a:spcPts val="1333"/>
              </a:spcBef>
              <a:buFont typeface="Arial" panose="020B0604020202020204" pitchFamily="34" charset="0"/>
              <a:buChar char="•"/>
            </a:pPr>
            <a:r>
              <a:rPr lang="en-GB" u="sng" dirty="0">
                <a:latin typeface="Arial" panose="020B0604020202020204" pitchFamily="34" charset="0"/>
                <a:cs typeface="Arial" panose="020B0604020202020204" pitchFamily="34" charset="0"/>
              </a:rPr>
              <a:t>Participation restrictions</a:t>
            </a:r>
            <a:r>
              <a:rPr lang="en-GB" dirty="0">
                <a:latin typeface="Arial" panose="020B0604020202020204" pitchFamily="34" charset="0"/>
                <a:cs typeface="Arial" panose="020B0604020202020204" pitchFamily="34" charset="0"/>
              </a:rPr>
              <a:t> - Problems an individual may experience in involvement in life situations.</a:t>
            </a:r>
          </a:p>
          <a:p>
            <a:pPr marL="342900" indent="-342900">
              <a:spcBef>
                <a:spcPts val="1333"/>
              </a:spcBef>
              <a:buFont typeface="Arial" panose="020B0604020202020204" pitchFamily="34" charset="0"/>
              <a:buChar char="•"/>
            </a:pPr>
            <a:r>
              <a:rPr lang="en-GB" u="sng" dirty="0">
                <a:latin typeface="Arial" panose="020B0604020202020204" pitchFamily="34" charset="0"/>
                <a:cs typeface="Arial" panose="020B0604020202020204" pitchFamily="34" charset="0"/>
              </a:rPr>
              <a:t>Environmental factors</a:t>
            </a:r>
            <a:r>
              <a:rPr lang="en-GB" dirty="0">
                <a:latin typeface="Arial" panose="020B0604020202020204" pitchFamily="34" charset="0"/>
                <a:cs typeface="Arial" panose="020B0604020202020204" pitchFamily="34" charset="0"/>
              </a:rPr>
              <a:t> - The physical, social and attitudinal environment in which people live and conduct their lives. These are either barriers to or facilitators of the person's functioning.</a:t>
            </a:r>
          </a:p>
        </p:txBody>
      </p:sp>
    </p:spTree>
    <p:extLst>
      <p:ext uri="{BB962C8B-B14F-4D97-AF65-F5344CB8AC3E}">
        <p14:creationId xmlns:p14="http://schemas.microsoft.com/office/powerpoint/2010/main" val="4281877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39</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ctr" anchorCtr="0">
            <a:noAutofit/>
          </a:bodyPr>
          <a:lstStyle/>
          <a:p>
            <a:pPr marL="452438" indent="-354013">
              <a:buFont typeface="Arial" panose="020B0604020202020204" pitchFamily="34" charset="0"/>
              <a:buChar char="•"/>
            </a:pPr>
            <a:endParaRPr lang="en-US" sz="2800" dirty="0">
              <a:latin typeface="Arial Narrow" panose="020B0606020202030204" pitchFamily="34" charset="0"/>
            </a:endParaRPr>
          </a:p>
        </p:txBody>
      </p:sp>
      <p:pic>
        <p:nvPicPr>
          <p:cNvPr id="11" name="Google Shape;604;p64">
            <a:extLst>
              <a:ext uri="{FF2B5EF4-FFF2-40B4-BE49-F238E27FC236}">
                <a16:creationId xmlns:a16="http://schemas.microsoft.com/office/drawing/2014/main" id="{C3AE5868-7F33-0846-B38E-81186882B293}"/>
              </a:ext>
            </a:extLst>
          </p:cNvPr>
          <p:cNvPicPr preferRelativeResize="0"/>
          <p:nvPr/>
        </p:nvPicPr>
        <p:blipFill>
          <a:blip r:embed="rId2">
            <a:alphaModFix/>
          </a:blip>
          <a:stretch>
            <a:fillRect/>
          </a:stretch>
        </p:blipFill>
        <p:spPr>
          <a:xfrm>
            <a:off x="1626102" y="1220719"/>
            <a:ext cx="8768533" cy="4747301"/>
          </a:xfrm>
          <a:prstGeom prst="rect">
            <a:avLst/>
          </a:prstGeom>
          <a:noFill/>
          <a:ln>
            <a:noFill/>
          </a:ln>
        </p:spPr>
      </p:pic>
    </p:spTree>
    <p:extLst>
      <p:ext uri="{BB962C8B-B14F-4D97-AF65-F5344CB8AC3E}">
        <p14:creationId xmlns:p14="http://schemas.microsoft.com/office/powerpoint/2010/main" val="317820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en-GB" sz="4800" b="1" dirty="0">
                <a:solidFill>
                  <a:srgbClr val="000000"/>
                </a:solidFill>
                <a:latin typeface="Arial Narrow"/>
                <a:ea typeface="Arial Narrow"/>
                <a:cs typeface="Arial Narrow"/>
                <a:sym typeface="Arial Narrow"/>
              </a:rPr>
              <a:t>Contents</a:t>
            </a:r>
            <a:endParaRPr lang="en-GB" sz="32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a:buClr>
                <a:schemeClr val="dk1"/>
              </a:buClr>
            </a:pPr>
            <a:r>
              <a:rPr lang="en-GB" sz="3600" b="1" dirty="0">
                <a:solidFill>
                  <a:schemeClr val="dk1"/>
                </a:solidFill>
                <a:latin typeface="Arial Narrow"/>
                <a:ea typeface="Arial Narrow"/>
                <a:cs typeface="Arial Narrow"/>
                <a:sym typeface="Arial Narrow"/>
              </a:rPr>
              <a:t>Module 3: autism spectrum disorders and society </a:t>
            </a:r>
          </a:p>
          <a:p>
            <a:pPr algn="ctr">
              <a:buClr>
                <a:schemeClr val="dk1"/>
              </a:buClr>
            </a:pPr>
            <a:endParaRPr lang="en-GB" sz="3600" b="1" dirty="0">
              <a:solidFill>
                <a:schemeClr val="dk1"/>
              </a:solidFill>
              <a:latin typeface="Arial Narrow"/>
              <a:ea typeface="Arial Narrow"/>
              <a:cs typeface="Arial Narrow"/>
              <a:sym typeface="Arial Narrow"/>
            </a:endParaRPr>
          </a:p>
          <a:p>
            <a:pPr marL="457200" indent="-457200">
              <a:lnSpc>
                <a:spcPct val="150000"/>
              </a:lnSpc>
              <a:buClr>
                <a:schemeClr val="dk1"/>
              </a:buClr>
              <a:buFont typeface="Arial" panose="020B0604020202020204" pitchFamily="34" charset="0"/>
              <a:buChar char="•"/>
            </a:pPr>
            <a:r>
              <a:rPr lang="en-GB" sz="3200" dirty="0">
                <a:latin typeface="Arial Narrow"/>
                <a:ea typeface="Arial Narrow"/>
                <a:cs typeface="Arial Narrow"/>
                <a:sym typeface="Arial Narrow"/>
              </a:rPr>
              <a:t>Addressing common challenges that a person with ASD may face: in a school, working place, public services, family/relationship </a:t>
            </a:r>
          </a:p>
          <a:p>
            <a:pPr marL="457200" indent="-457200">
              <a:lnSpc>
                <a:spcPct val="150000"/>
              </a:lnSpc>
              <a:buClr>
                <a:schemeClr val="dk1"/>
              </a:buClr>
              <a:buFont typeface="Arial" panose="020B0604020202020204" pitchFamily="34" charset="0"/>
              <a:buChar char="•"/>
            </a:pPr>
            <a:r>
              <a:rPr lang="en-GB" sz="3200" dirty="0">
                <a:latin typeface="Arial Narrow"/>
                <a:ea typeface="Arial Narrow"/>
                <a:cs typeface="Arial Narrow"/>
                <a:sym typeface="Arial Narrow"/>
              </a:rPr>
              <a:t>Different perspective/approaches to understand and deal with people with ASD.</a:t>
            </a:r>
            <a:endParaRPr lang="en-GB" sz="3200" dirty="0">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1399480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40</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b" anchorCtr="0">
            <a:noAutofit/>
          </a:bodyPr>
          <a:lstStyle/>
          <a:p>
            <a:pPr marL="285750" indent="-285750">
              <a:buFont typeface="Arial" panose="020B0604020202020204" pitchFamily="34" charset="0"/>
              <a:buChar char="•"/>
            </a:pPr>
            <a:endParaRPr lang="en-GB" u="sng" dirty="0">
              <a:solidFill>
                <a:schemeClr val="hlink"/>
              </a:solidFill>
              <a:hlinkClick r:id="rId2"/>
            </a:endParaRPr>
          </a:p>
          <a:p>
            <a:pPr marL="285750" indent="-285750">
              <a:buFont typeface="Arial" panose="020B0604020202020204" pitchFamily="34" charset="0"/>
              <a:buChar char="•"/>
            </a:pPr>
            <a:endParaRPr lang="en-GB" u="sng" dirty="0">
              <a:solidFill>
                <a:schemeClr val="hlink"/>
              </a:solidFill>
              <a:hlinkClick r:id="rId2"/>
            </a:endParaRPr>
          </a:p>
          <a:p>
            <a:pPr marL="285750" indent="-285750">
              <a:buFont typeface="Arial" panose="020B0604020202020204" pitchFamily="34" charset="0"/>
              <a:buChar char="•"/>
            </a:pPr>
            <a:endParaRPr lang="en-GB" u="sng" dirty="0">
              <a:solidFill>
                <a:schemeClr val="hlink"/>
              </a:solidFill>
              <a:hlinkClick r:id="rId2"/>
            </a:endParaRPr>
          </a:p>
          <a:p>
            <a:pPr marL="285750" indent="-285750">
              <a:buFont typeface="Arial" panose="020B0604020202020204" pitchFamily="34" charset="0"/>
              <a:buChar char="•"/>
            </a:pPr>
            <a:r>
              <a:rPr lang="en-GB" sz="1200" u="sng" dirty="0">
                <a:solidFill>
                  <a:schemeClr val="hlink"/>
                </a:solidFill>
                <a:hlinkClick r:id="rId2"/>
              </a:rPr>
              <a:t>https://salute.regione.emilia-romagna.it/normativa-e-documentazione/convegni-e-seminari/conferenza-regionale-salute-mentale-29-30-ottobre-2007/autismo-che-fare-emilia-romagna-a-confronto-con-le-altre-regioni-italiane-sui-modelli-di-intervento-1</a:t>
            </a:r>
            <a:endParaRPr lang="en-GB" sz="1200" dirty="0"/>
          </a:p>
          <a:p>
            <a:pPr marL="285750" indent="-285750">
              <a:buFont typeface="Arial" panose="020B0604020202020204" pitchFamily="34" charset="0"/>
              <a:buChar char="•"/>
            </a:pPr>
            <a:r>
              <a:rPr lang="en-GB" sz="1200" u="sng" dirty="0">
                <a:solidFill>
                  <a:schemeClr val="hlink"/>
                </a:solidFill>
                <a:hlinkClick r:id="rId2"/>
              </a:rPr>
              <a:t>fare-emilia-romagna-a-confronto-con-le-altre-regioni-italiane-sui-modelli-di-intervento-1</a:t>
            </a:r>
            <a:endParaRPr lang="en-GB" sz="1200" u="sng" dirty="0">
              <a:solidFill>
                <a:schemeClr val="hlink"/>
              </a:solidFill>
            </a:endParaRPr>
          </a:p>
          <a:p>
            <a:pPr marL="285750" indent="-285750">
              <a:buFont typeface="Arial" panose="020B0604020202020204" pitchFamily="34" charset="0"/>
              <a:buChar char="•"/>
            </a:pPr>
            <a:r>
              <a:rPr lang="en-GB" sz="1200" u="sng" dirty="0">
                <a:solidFill>
                  <a:schemeClr val="hlink"/>
                </a:solidFill>
                <a:hlinkClick r:id="rId3"/>
              </a:rPr>
              <a:t>https://www.bambinieautismo.org/manuale_del_soccorritore.pdf</a:t>
            </a:r>
            <a:endParaRPr lang="en-GB" sz="1200" u="sng" dirty="0">
              <a:solidFill>
                <a:schemeClr val="hlink"/>
              </a:solidFill>
            </a:endParaRPr>
          </a:p>
          <a:p>
            <a:pPr marL="285750" indent="-285750">
              <a:buFont typeface="Arial" panose="020B0604020202020204" pitchFamily="34" charset="0"/>
              <a:buChar char="•"/>
            </a:pPr>
            <a:r>
              <a:rPr lang="en-GB" sz="1200" u="sng" dirty="0">
                <a:solidFill>
                  <a:schemeClr val="hlink"/>
                </a:solidFill>
                <a:hlinkClick r:id="rId4"/>
              </a:rPr>
              <a:t>https://www.bambinieautismo.org/una-stanza-in-ospedale-dedicata-alle-persone-</a:t>
            </a:r>
          </a:p>
          <a:p>
            <a:pPr marL="285750" indent="-285750">
              <a:buFont typeface="Arial" panose="020B0604020202020204" pitchFamily="34" charset="0"/>
              <a:buChar char="•"/>
            </a:pPr>
            <a:r>
              <a:rPr lang="en-GB" sz="1200" u="sng" dirty="0">
                <a:solidFill>
                  <a:schemeClr val="hlink"/>
                </a:solidFill>
                <a:hlinkClick r:id="rId4"/>
              </a:rPr>
              <a:t>con-autismo/</a:t>
            </a:r>
            <a:endParaRPr lang="en-GB" sz="1200" u="sng" dirty="0">
              <a:solidFill>
                <a:schemeClr val="hlink"/>
              </a:solidFill>
            </a:endParaRPr>
          </a:p>
          <a:p>
            <a:pPr marL="285750" indent="-285750">
              <a:buFont typeface="Arial" panose="020B0604020202020204" pitchFamily="34" charset="0"/>
              <a:buChar char="•"/>
            </a:pPr>
            <a:r>
              <a:rPr lang="en-GB" sz="1200" u="sng" dirty="0">
                <a:solidFill>
                  <a:srgbClr val="0097A7"/>
                </a:solidFill>
                <a:hlinkClick r:id="rId5">
                  <a:extLst>
                    <a:ext uri="{A12FA001-AC4F-418D-AE19-62706E023703}">
                      <ahyp:hlinkClr xmlns:ahyp="http://schemas.microsoft.com/office/drawing/2018/hyperlinkcolor" val="tx"/>
                    </a:ext>
                  </a:extLst>
                </a:hlinkClick>
              </a:rPr>
              <a:t>https://daily.veronanetwork.it/news/autismo-a-verona-il-primo-protocollo-per-negoz-e-locali/</a:t>
            </a:r>
            <a:endParaRPr lang="en-GB" sz="1200" dirty="0"/>
          </a:p>
          <a:p>
            <a:endParaRPr lang="en-GB" dirty="0"/>
          </a:p>
          <a:p>
            <a:pPr marL="285750" indent="-285750">
              <a:buFont typeface="Arial" panose="020B0604020202020204" pitchFamily="34" charset="0"/>
              <a:buChar char="•"/>
            </a:pPr>
            <a:endParaRPr lang="en-GB" dirty="0"/>
          </a:p>
        </p:txBody>
      </p:sp>
      <p:pic>
        <p:nvPicPr>
          <p:cNvPr id="9" name="Google Shape;618;p65" descr="Use this step-by-step video from UCSF Benioff Children's Hospital team to show your child what to expect when they come for surgery.  This video helps parents prepare for a child surgery by showing them what they will experience from their arrival at the parking lot to their final ride in the wheelchair when it is time to go home.&#10;A hospital visit can often be a scary experience for a child with autism if they are unprepared or don't know what to expect. We hope this helps." title="Children With Autism:  Preparing for Surgery Day">
            <a:hlinkClick r:id="rId6"/>
            <a:extLst>
              <a:ext uri="{FF2B5EF4-FFF2-40B4-BE49-F238E27FC236}">
                <a16:creationId xmlns:a16="http://schemas.microsoft.com/office/drawing/2014/main" id="{68ABD0B8-F170-3542-858E-F3A785190A4E}"/>
              </a:ext>
            </a:extLst>
          </p:cNvPr>
          <p:cNvPicPr preferRelativeResize="0"/>
          <p:nvPr/>
        </p:nvPicPr>
        <p:blipFill>
          <a:blip r:embed="rId7">
            <a:alphaModFix/>
          </a:blip>
          <a:stretch>
            <a:fillRect/>
          </a:stretch>
        </p:blipFill>
        <p:spPr>
          <a:xfrm>
            <a:off x="1014041" y="1017517"/>
            <a:ext cx="3024029" cy="2257200"/>
          </a:xfrm>
          <a:prstGeom prst="rect">
            <a:avLst/>
          </a:prstGeom>
          <a:noFill/>
          <a:ln>
            <a:noFill/>
          </a:ln>
        </p:spPr>
      </p:pic>
      <p:pic>
        <p:nvPicPr>
          <p:cNvPr id="10" name="Google Shape;619;p65" descr="We present a video-tutorial on how to prepare a person with autism for a medical examination, in this case an ECG. The video also shows the results of the training (a role play about ECG) during the real situation in the hospital.&#10;Throughout the journey the therapist uses the &quot;vi.co Hospital&quot; app.&#10;For any questions please contact us! &#10;&#10;for more info www.vicoapp.it" title="vico Hospital Tutorial EN">
            <a:hlinkClick r:id="rId8"/>
            <a:extLst>
              <a:ext uri="{FF2B5EF4-FFF2-40B4-BE49-F238E27FC236}">
                <a16:creationId xmlns:a16="http://schemas.microsoft.com/office/drawing/2014/main" id="{C1B2470F-1EC6-8045-BD61-A3FD52E7787D}"/>
              </a:ext>
            </a:extLst>
          </p:cNvPr>
          <p:cNvPicPr preferRelativeResize="0"/>
          <p:nvPr/>
        </p:nvPicPr>
        <p:blipFill>
          <a:blip r:embed="rId9">
            <a:alphaModFix/>
          </a:blip>
          <a:stretch>
            <a:fillRect/>
          </a:stretch>
        </p:blipFill>
        <p:spPr>
          <a:xfrm>
            <a:off x="4653790" y="1024984"/>
            <a:ext cx="3024029" cy="2198021"/>
          </a:xfrm>
          <a:prstGeom prst="rect">
            <a:avLst/>
          </a:prstGeom>
          <a:noFill/>
          <a:ln>
            <a:noFill/>
          </a:ln>
        </p:spPr>
      </p:pic>
      <p:pic>
        <p:nvPicPr>
          <p:cNvPr id="12" name="Google Shape;620;p65">
            <a:extLst>
              <a:ext uri="{FF2B5EF4-FFF2-40B4-BE49-F238E27FC236}">
                <a16:creationId xmlns:a16="http://schemas.microsoft.com/office/drawing/2014/main" id="{BB02590D-0C15-944A-A088-C35BA3808C7E}"/>
              </a:ext>
            </a:extLst>
          </p:cNvPr>
          <p:cNvPicPr preferRelativeResize="0"/>
          <p:nvPr/>
        </p:nvPicPr>
        <p:blipFill>
          <a:blip r:embed="rId10">
            <a:alphaModFix/>
          </a:blip>
          <a:stretch>
            <a:fillRect/>
          </a:stretch>
        </p:blipFill>
        <p:spPr>
          <a:xfrm>
            <a:off x="9335270" y="1024984"/>
            <a:ext cx="1745387" cy="2521103"/>
          </a:xfrm>
          <a:prstGeom prst="rect">
            <a:avLst/>
          </a:prstGeom>
          <a:noFill/>
          <a:ln>
            <a:noFill/>
          </a:ln>
        </p:spPr>
      </p:pic>
    </p:spTree>
    <p:extLst>
      <p:ext uri="{BB962C8B-B14F-4D97-AF65-F5344CB8AC3E}">
        <p14:creationId xmlns:p14="http://schemas.microsoft.com/office/powerpoint/2010/main" val="197190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315201"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a:latin typeface="Arial Narrow" panose="020B0606020202030204" pitchFamily="34" charset="0"/>
                <a:ea typeface="Calibri"/>
                <a:cs typeface="Calibri"/>
                <a:sym typeface="Calibri"/>
              </a:rPr>
              <a:t>At work</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a:lnSpc>
                <a:spcPct val="150000"/>
              </a:lnSpc>
            </a:pPr>
            <a:r>
              <a:rPr lang="en-GB" sz="2300" dirty="0">
                <a:latin typeface="Arial Narrow" panose="020B0606020202030204" pitchFamily="34" charset="0"/>
                <a:ea typeface="Calibri"/>
                <a:cs typeface="Calibri"/>
                <a:sym typeface="Calibri"/>
              </a:rPr>
              <a:t>The presence of a transitional educator is necessary to help the person with ASD in these moments:</a:t>
            </a:r>
          </a:p>
          <a:p>
            <a:pPr marL="609585" indent="-423323">
              <a:lnSpc>
                <a:spcPct val="150000"/>
              </a:lnSpc>
              <a:buSzPts val="1400"/>
              <a:buFont typeface="Calibri"/>
              <a:buChar char="●"/>
            </a:pPr>
            <a:r>
              <a:rPr lang="en-GB" sz="2300" dirty="0">
                <a:latin typeface="Arial Narrow" panose="020B0606020202030204" pitchFamily="34" charset="0"/>
                <a:ea typeface="Calibri"/>
                <a:cs typeface="Calibri"/>
                <a:sym typeface="Calibri"/>
              </a:rPr>
              <a:t>contact the companies and identify the suitable company</a:t>
            </a:r>
          </a:p>
          <a:p>
            <a:pPr marL="609585" indent="-423323">
              <a:lnSpc>
                <a:spcPct val="150000"/>
              </a:lnSpc>
              <a:buSzPts val="1400"/>
              <a:buFont typeface="Calibri"/>
              <a:buChar char="●"/>
            </a:pPr>
            <a:r>
              <a:rPr lang="en-GB" sz="2300" dirty="0">
                <a:latin typeface="Arial Narrow" panose="020B0606020202030204" pitchFamily="34" charset="0"/>
                <a:ea typeface="Calibri"/>
                <a:cs typeface="Calibri"/>
                <a:sym typeface="Calibri"/>
              </a:rPr>
              <a:t>evaluate the working context</a:t>
            </a:r>
          </a:p>
          <a:p>
            <a:pPr marL="609585" indent="-423323">
              <a:lnSpc>
                <a:spcPct val="150000"/>
              </a:lnSpc>
              <a:buSzPts val="1400"/>
              <a:buFont typeface="Calibri"/>
              <a:buChar char="●"/>
            </a:pPr>
            <a:r>
              <a:rPr lang="en-GB" sz="2300" dirty="0">
                <a:latin typeface="Arial Narrow" panose="020B0606020202030204" pitchFamily="34" charset="0"/>
                <a:ea typeface="Calibri"/>
                <a:cs typeface="Calibri"/>
                <a:sym typeface="Calibri"/>
              </a:rPr>
              <a:t>hold meetings to get closer to the company</a:t>
            </a:r>
          </a:p>
          <a:p>
            <a:pPr marL="609585" indent="-423323">
              <a:lnSpc>
                <a:spcPct val="150000"/>
              </a:lnSpc>
              <a:buSzPts val="1400"/>
              <a:buFont typeface="Calibri"/>
              <a:buChar char="●"/>
            </a:pPr>
            <a:r>
              <a:rPr lang="en-GB" sz="2300" dirty="0">
                <a:latin typeface="Arial Narrow" panose="020B0606020202030204" pitchFamily="34" charset="0"/>
                <a:ea typeface="Calibri"/>
                <a:cs typeface="Calibri"/>
                <a:sym typeface="Calibri"/>
              </a:rPr>
              <a:t>information and training on ASDs</a:t>
            </a:r>
          </a:p>
          <a:p>
            <a:pPr marL="609585" indent="-423323">
              <a:lnSpc>
                <a:spcPct val="150000"/>
              </a:lnSpc>
              <a:buSzPts val="1400"/>
              <a:buFont typeface="Calibri"/>
              <a:buChar char="●"/>
            </a:pPr>
            <a:r>
              <a:rPr lang="en-GB" sz="2300" dirty="0">
                <a:latin typeface="Arial Narrow" panose="020B0606020202030204" pitchFamily="34" charset="0"/>
                <a:ea typeface="Calibri"/>
                <a:cs typeface="Calibri"/>
                <a:sym typeface="Calibri"/>
              </a:rPr>
              <a:t>meetings with consultant, person and and educator</a:t>
            </a:r>
          </a:p>
          <a:p>
            <a:pPr marL="609585" indent="-423323">
              <a:lnSpc>
                <a:spcPct val="150000"/>
              </a:lnSpc>
              <a:buSzPts val="1400"/>
              <a:buFont typeface="Calibri"/>
              <a:buChar char="●"/>
            </a:pPr>
            <a:r>
              <a:rPr lang="en-GB" sz="2300" dirty="0">
                <a:latin typeface="Arial Narrow" panose="020B0606020202030204" pitchFamily="34" charset="0"/>
                <a:ea typeface="Calibri"/>
                <a:cs typeface="Calibri"/>
                <a:sym typeface="Calibri"/>
              </a:rPr>
              <a:t>regular comparison</a:t>
            </a:r>
          </a:p>
        </p:txBody>
      </p:sp>
    </p:spTree>
    <p:extLst>
      <p:ext uri="{BB962C8B-B14F-4D97-AF65-F5344CB8AC3E}">
        <p14:creationId xmlns:p14="http://schemas.microsoft.com/office/powerpoint/2010/main" val="4102100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315201" cy="1009651"/>
          </a:xfrm>
          <a:prstGeom prst="rect">
            <a:avLst/>
          </a:prstGeom>
          <a:solidFill>
            <a:srgbClr val="DDEBF7"/>
          </a:solidFill>
          <a:ln>
            <a:noFill/>
          </a:ln>
        </p:spPr>
        <p:txBody>
          <a:bodyPr spcFirstLastPara="1" wrap="square" lIns="121900" tIns="60933" rIns="121900" bIns="60933" anchor="ctr" anchorCtr="0">
            <a:noAutofit/>
          </a:bodyPr>
          <a:lstStyle/>
          <a:p>
            <a:pPr>
              <a:lnSpc>
                <a:spcPct val="150000"/>
              </a:lnSpc>
            </a:pPr>
            <a:r>
              <a:rPr lang="en-GB" sz="4000" b="1" dirty="0">
                <a:latin typeface="Arial Narrow" panose="020B0606020202030204" pitchFamily="34" charset="0"/>
                <a:ea typeface="Calibri"/>
                <a:cs typeface="Calibri"/>
                <a:sym typeface="Calibri"/>
              </a:rPr>
              <a:t>How to set up the work area</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endParaRPr lang="en-GB" sz="2400" dirty="0">
              <a:latin typeface="Arial" panose="020B0604020202020204" pitchFamily="34" charset="0"/>
              <a:ea typeface="Calibri"/>
              <a:cs typeface="Arial" panose="020B0604020202020204" pitchFamily="34" charset="0"/>
              <a:sym typeface="Calibri"/>
            </a:endParaRPr>
          </a:p>
          <a:p>
            <a:pPr marL="609585" indent="-423323">
              <a:lnSpc>
                <a:spcPct val="150000"/>
              </a:lnSpc>
              <a:buSzPts val="1400"/>
              <a:buFont typeface="Calibri"/>
              <a:buChar char="●"/>
            </a:pPr>
            <a:r>
              <a:rPr lang="en-GB" sz="2400" dirty="0">
                <a:latin typeface="Arial" panose="020B0604020202020204" pitchFamily="34" charset="0"/>
                <a:ea typeface="Calibri"/>
                <a:cs typeface="Arial" panose="020B0604020202020204" pitchFamily="34" charset="0"/>
                <a:sym typeface="Calibri"/>
              </a:rPr>
              <a:t>Structuring and organizing activities according to the priorities of the </a:t>
            </a:r>
            <a:r>
              <a:rPr lang="en-GB" sz="2400" dirty="0" err="1">
                <a:latin typeface="Arial" panose="020B0604020202020204" pitchFamily="34" charset="0"/>
                <a:ea typeface="Calibri"/>
                <a:cs typeface="Arial" panose="020B0604020202020204" pitchFamily="34" charset="0"/>
                <a:sym typeface="Calibri"/>
              </a:rPr>
              <a:t>azeinda</a:t>
            </a:r>
            <a:endParaRPr lang="en-GB" sz="2400" dirty="0">
              <a:latin typeface="Arial" panose="020B0604020202020204" pitchFamily="34" charset="0"/>
              <a:ea typeface="Calibri"/>
              <a:cs typeface="Arial" panose="020B0604020202020204" pitchFamily="34" charset="0"/>
              <a:sym typeface="Calibri"/>
            </a:endParaRPr>
          </a:p>
          <a:p>
            <a:pPr marL="609585" indent="-423323">
              <a:lnSpc>
                <a:spcPct val="150000"/>
              </a:lnSpc>
              <a:buSzPts val="1400"/>
              <a:buFont typeface="Calibri"/>
              <a:buChar char="●"/>
            </a:pPr>
            <a:r>
              <a:rPr lang="en-GB" sz="2400" dirty="0">
                <a:latin typeface="Arial" panose="020B0604020202020204" pitchFamily="34" charset="0"/>
                <a:ea typeface="Calibri"/>
                <a:cs typeface="Arial" panose="020B0604020202020204" pitchFamily="34" charset="0"/>
                <a:sym typeface="Calibri"/>
              </a:rPr>
              <a:t>define the necessary aids and adaptations in the workplace</a:t>
            </a:r>
          </a:p>
          <a:p>
            <a:pPr marL="609585" indent="-423323">
              <a:lnSpc>
                <a:spcPct val="150000"/>
              </a:lnSpc>
              <a:buSzPts val="1400"/>
              <a:buFont typeface="Calibri"/>
              <a:buChar char="●"/>
            </a:pPr>
            <a:r>
              <a:rPr lang="en-GB" sz="2400" dirty="0">
                <a:latin typeface="Arial" panose="020B0604020202020204" pitchFamily="34" charset="0"/>
                <a:ea typeface="Calibri"/>
                <a:cs typeface="Arial" panose="020B0604020202020204" pitchFamily="34" charset="0"/>
                <a:sym typeface="Calibri"/>
              </a:rPr>
              <a:t>definition of the attic</a:t>
            </a:r>
          </a:p>
          <a:p>
            <a:pPr marL="609585" indent="-423323">
              <a:lnSpc>
                <a:spcPct val="150000"/>
              </a:lnSpc>
              <a:buSzPts val="1400"/>
              <a:buFont typeface="Calibri"/>
              <a:buChar char="●"/>
            </a:pPr>
            <a:r>
              <a:rPr lang="en-GB" sz="2400" dirty="0">
                <a:latin typeface="Arial" panose="020B0604020202020204" pitchFamily="34" charset="0"/>
                <a:ea typeface="Calibri"/>
                <a:cs typeface="Arial" panose="020B0604020202020204" pitchFamily="34" charset="0"/>
                <a:sym typeface="Calibri"/>
              </a:rPr>
              <a:t>presence of the educator who fades with time</a:t>
            </a:r>
          </a:p>
          <a:p>
            <a:pPr marL="609585" indent="-423323">
              <a:lnSpc>
                <a:spcPct val="150000"/>
              </a:lnSpc>
              <a:buSzPts val="1400"/>
              <a:buFont typeface="Calibri"/>
              <a:buChar char="●"/>
            </a:pPr>
            <a:r>
              <a:rPr lang="en-GB" sz="2400" dirty="0">
                <a:latin typeface="Arial" panose="020B0604020202020204" pitchFamily="34" charset="0"/>
                <a:ea typeface="Calibri"/>
                <a:cs typeface="Arial" panose="020B0604020202020204" pitchFamily="34" charset="0"/>
                <a:sym typeface="Calibri"/>
              </a:rPr>
              <a:t>regular meetings between educator person with ASD or educators and company staff</a:t>
            </a:r>
          </a:p>
        </p:txBody>
      </p:sp>
    </p:spTree>
    <p:extLst>
      <p:ext uri="{BB962C8B-B14F-4D97-AF65-F5344CB8AC3E}">
        <p14:creationId xmlns:p14="http://schemas.microsoft.com/office/powerpoint/2010/main" val="3662539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315201"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a:latin typeface="Arial Narrow" panose="020B0606020202030204" pitchFamily="34" charset="0"/>
                <a:ea typeface="Calibri"/>
                <a:cs typeface="Calibri"/>
                <a:sym typeface="Calibri"/>
              </a:rPr>
              <a:t>Tools at work:</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marL="609585" indent="-423323">
              <a:lnSpc>
                <a:spcPct val="150000"/>
              </a:lnSpc>
              <a:buSzPts val="1400"/>
              <a:buFont typeface="Calibri"/>
              <a:buChar char="●"/>
            </a:pPr>
            <a:endParaRPr lang="en-GB" sz="2800" dirty="0">
              <a:latin typeface="Arial Narrow" panose="020B0606020202030204" pitchFamily="34" charset="0"/>
              <a:ea typeface="Calibri"/>
              <a:cs typeface="Calibri"/>
              <a:sym typeface="Calibri"/>
            </a:endParaRPr>
          </a:p>
          <a:p>
            <a:pPr marL="609585" indent="-423323">
              <a:lnSpc>
                <a:spcPct val="150000"/>
              </a:lnSpc>
              <a:buSzPts val="1400"/>
              <a:buFont typeface="Calibri"/>
              <a:buChar char="●"/>
            </a:pPr>
            <a:r>
              <a:rPr lang="en-GB" sz="2800" dirty="0">
                <a:latin typeface="Arial Narrow" panose="020B0606020202030204" pitchFamily="34" charset="0"/>
                <a:ea typeface="Calibri"/>
                <a:cs typeface="Calibri"/>
                <a:sym typeface="Calibri"/>
              </a:rPr>
              <a:t>prepare a work agenda (what should I do now ?, where ?, who ?, when does the activity I have to do last? what should I do next? etc.)</a:t>
            </a:r>
          </a:p>
          <a:p>
            <a:pPr marL="609585" indent="-423323">
              <a:lnSpc>
                <a:spcPct val="150000"/>
              </a:lnSpc>
              <a:buSzPts val="1400"/>
              <a:buFont typeface="Calibri"/>
              <a:buChar char="●"/>
            </a:pPr>
            <a:r>
              <a:rPr lang="en-GB" sz="2800" dirty="0">
                <a:latin typeface="Arial Narrow" panose="020B0606020202030204" pitchFamily="34" charset="0"/>
                <a:ea typeface="Calibri"/>
                <a:cs typeface="Calibri"/>
                <a:sym typeface="Calibri"/>
              </a:rPr>
              <a:t>structure and organize activities</a:t>
            </a:r>
          </a:p>
          <a:p>
            <a:pPr marL="609585" indent="-423323">
              <a:lnSpc>
                <a:spcPct val="150000"/>
              </a:lnSpc>
              <a:buSzPts val="1400"/>
              <a:buFont typeface="Calibri"/>
              <a:buChar char="●"/>
            </a:pPr>
            <a:r>
              <a:rPr lang="en-GB" sz="2800" dirty="0">
                <a:latin typeface="Arial Narrow" panose="020B0606020202030204" pitchFamily="34" charset="0"/>
                <a:ea typeface="Calibri"/>
                <a:cs typeface="Calibri"/>
                <a:sym typeface="Calibri"/>
              </a:rPr>
              <a:t>table to improve business processes</a:t>
            </a:r>
          </a:p>
          <a:p>
            <a:pPr marL="609585" indent="-423323">
              <a:lnSpc>
                <a:spcPct val="150000"/>
              </a:lnSpc>
              <a:buSzPts val="1400"/>
              <a:buFont typeface="Calibri"/>
              <a:buChar char="●"/>
            </a:pPr>
            <a:r>
              <a:rPr lang="en-GB" sz="2800" dirty="0">
                <a:latin typeface="Arial Narrow" panose="020B0606020202030204" pitchFamily="34" charset="0"/>
                <a:ea typeface="Calibri"/>
                <a:cs typeface="Calibri"/>
                <a:sym typeface="Calibri"/>
              </a:rPr>
              <a:t>evaluation of objectives</a:t>
            </a:r>
          </a:p>
        </p:txBody>
      </p:sp>
    </p:spTree>
    <p:extLst>
      <p:ext uri="{BB962C8B-B14F-4D97-AF65-F5344CB8AC3E}">
        <p14:creationId xmlns:p14="http://schemas.microsoft.com/office/powerpoint/2010/main" val="1663833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829908" cy="1009651"/>
          </a:xfrm>
          <a:prstGeom prst="rect">
            <a:avLst/>
          </a:prstGeom>
          <a:solidFill>
            <a:srgbClr val="DDEBF7"/>
          </a:solidFill>
          <a:ln>
            <a:noFill/>
          </a:ln>
        </p:spPr>
        <p:txBody>
          <a:bodyPr spcFirstLastPara="1" wrap="square" lIns="121900" tIns="60933" rIns="121900" bIns="60933" anchor="ctr" anchorCtr="0">
            <a:noAutofit/>
          </a:bodyPr>
          <a:lstStyle/>
          <a:p>
            <a:pPr algn="ctr"/>
            <a:r>
              <a:rPr lang="en-GB" sz="4000" b="1" i="1" dirty="0">
                <a:solidFill>
                  <a:schemeClr val="dk1"/>
                </a:solidFill>
                <a:latin typeface="Arial Narrow"/>
                <a:ea typeface="Arial Narrow"/>
                <a:cs typeface="Arial Narrow"/>
                <a:sym typeface="Arial Narrow"/>
              </a:rPr>
              <a:t>Activity: teamwork autism friendly society</a:t>
            </a:r>
            <a:endParaRPr lang="en-GB" sz="12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marL="609585" marR="50799">
              <a:lnSpc>
                <a:spcPct val="128571"/>
              </a:lnSpc>
            </a:pPr>
            <a:endParaRPr lang="en-GB" dirty="0">
              <a:solidFill>
                <a:srgbClr val="202124"/>
              </a:solidFill>
            </a:endParaRPr>
          </a:p>
          <a:p>
            <a:pPr marL="609585" marR="50799" algn="ctr">
              <a:lnSpc>
                <a:spcPct val="128571"/>
              </a:lnSpc>
            </a:pPr>
            <a:r>
              <a:rPr lang="en-GB" sz="2400" dirty="0">
                <a:solidFill>
                  <a:schemeClr val="dk1"/>
                </a:solidFill>
                <a:latin typeface="Arial Narrow" panose="020B0606020202030204" pitchFamily="34" charset="0"/>
              </a:rPr>
              <a:t>IN A SMALL GROUP TO CREATE A SOLUTION OF A SITUATION IN A SCHOOL, IN PUBLIC SERVICE ECC </a:t>
            </a:r>
          </a:p>
          <a:p>
            <a:pPr marL="609585" marR="50799" algn="ctr">
              <a:lnSpc>
                <a:spcPct val="128571"/>
              </a:lnSpc>
            </a:pPr>
            <a:endParaRPr lang="en-GB" sz="2400" dirty="0">
              <a:solidFill>
                <a:schemeClr val="dk1"/>
              </a:solidFill>
              <a:latin typeface="Arial Narrow" panose="020B0606020202030204" pitchFamily="34" charset="0"/>
            </a:endParaRPr>
          </a:p>
          <a:p>
            <a:pPr marR="50799" algn="ctr">
              <a:lnSpc>
                <a:spcPct val="128571"/>
              </a:lnSpc>
              <a:buClr>
                <a:schemeClr val="dk1"/>
              </a:buClr>
              <a:buSzPts val="1100"/>
            </a:pPr>
            <a:r>
              <a:rPr lang="en-GB" sz="2400" b="1" dirty="0">
                <a:solidFill>
                  <a:schemeClr val="dk1"/>
                </a:solidFill>
                <a:latin typeface="Arial Narrow" panose="020B0606020202030204" pitchFamily="34" charset="0"/>
              </a:rPr>
              <a:t>After having seen the above information, discuss in groups:</a:t>
            </a:r>
          </a:p>
          <a:p>
            <a:pPr marL="609585" marR="50799" indent="-414856" algn="ctr">
              <a:lnSpc>
                <a:spcPct val="128571"/>
              </a:lnSpc>
              <a:buClr>
                <a:schemeClr val="dk1"/>
              </a:buClr>
              <a:buSzPts val="1300"/>
              <a:buChar char="●"/>
            </a:pPr>
            <a:r>
              <a:rPr lang="en-GB" sz="2400" dirty="0">
                <a:solidFill>
                  <a:srgbClr val="202124"/>
                </a:solidFill>
                <a:latin typeface="Arial Narrow" panose="020B0606020202030204" pitchFamily="34" charset="0"/>
              </a:rPr>
              <a:t>What are the ways to allow people with ASD to be autonomous in carrying out activities in public services?</a:t>
            </a:r>
          </a:p>
          <a:p>
            <a:pPr marL="609585" marR="50799" indent="-414856" algn="ctr">
              <a:lnSpc>
                <a:spcPct val="128571"/>
              </a:lnSpc>
              <a:buClr>
                <a:schemeClr val="dk1"/>
              </a:buClr>
              <a:buSzPts val="1300"/>
              <a:buChar char="●"/>
            </a:pPr>
            <a:r>
              <a:rPr lang="en-GB" sz="2400" dirty="0">
                <a:solidFill>
                  <a:srgbClr val="202124"/>
                </a:solidFill>
                <a:latin typeface="Arial Narrow" panose="020B0606020202030204" pitchFamily="34" charset="0"/>
              </a:rPr>
              <a:t>What are the proper ways to create a relationship with a person with autism?</a:t>
            </a:r>
          </a:p>
          <a:p>
            <a:pPr marL="609585" marR="50799" indent="-414856" algn="ctr">
              <a:lnSpc>
                <a:spcPct val="128571"/>
              </a:lnSpc>
              <a:buClr>
                <a:schemeClr val="dk1"/>
              </a:buClr>
              <a:buSzPts val="1300"/>
              <a:buChar char="●"/>
            </a:pPr>
            <a:r>
              <a:rPr lang="en-GB" sz="2400" dirty="0">
                <a:solidFill>
                  <a:srgbClr val="202124"/>
                </a:solidFill>
                <a:latin typeface="Arial Narrow" panose="020B0606020202030204" pitchFamily="34" charset="0"/>
              </a:rPr>
              <a:t>what are the possible practices in the school? </a:t>
            </a:r>
          </a:p>
          <a:p>
            <a:pPr marL="609585" marR="50799" algn="ctr">
              <a:lnSpc>
                <a:spcPct val="128571"/>
              </a:lnSpc>
              <a:buClr>
                <a:schemeClr val="dk1"/>
              </a:buClr>
              <a:buSzPts val="1100"/>
            </a:pPr>
            <a:endParaRPr lang="en-GB" sz="2800" dirty="0">
              <a:solidFill>
                <a:schemeClr val="dk1"/>
              </a:solidFill>
            </a:endParaRPr>
          </a:p>
          <a:p>
            <a:pPr marL="609585" marR="50799" algn="ctr">
              <a:lnSpc>
                <a:spcPct val="128571"/>
              </a:lnSpc>
            </a:pPr>
            <a:endParaRPr lang="en-GB" sz="2800" dirty="0">
              <a:solidFill>
                <a:schemeClr val="dk1"/>
              </a:solidFill>
            </a:endParaRPr>
          </a:p>
          <a:p>
            <a:pPr marL="609585" marR="50799" algn="ctr">
              <a:lnSpc>
                <a:spcPct val="128571"/>
              </a:lnSpc>
            </a:pPr>
            <a:endParaRPr lang="en-GB" sz="2800" dirty="0">
              <a:solidFill>
                <a:schemeClr val="dk1"/>
              </a:solidFill>
            </a:endParaRPr>
          </a:p>
          <a:p>
            <a:pPr marR="50799" algn="ctr">
              <a:lnSpc>
                <a:spcPct val="128571"/>
              </a:lnSpc>
              <a:buClr>
                <a:schemeClr val="dk1"/>
              </a:buClr>
              <a:buSzPts val="1100"/>
            </a:pPr>
            <a:endParaRPr lang="en-GB" dirty="0">
              <a:solidFill>
                <a:srgbClr val="202124"/>
              </a:solidFill>
            </a:endParaRPr>
          </a:p>
        </p:txBody>
      </p:sp>
    </p:spTree>
    <p:extLst>
      <p:ext uri="{BB962C8B-B14F-4D97-AF65-F5344CB8AC3E}">
        <p14:creationId xmlns:p14="http://schemas.microsoft.com/office/powerpoint/2010/main" val="721058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45</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9DADA"/>
          </a:solidFill>
          <a:ln>
            <a:noFill/>
          </a:ln>
        </p:spPr>
        <p:txBody>
          <a:bodyPr spcFirstLastPara="1" wrap="square" lIns="121900" tIns="60933" rIns="121900" bIns="60933" anchor="ctr" anchorCtr="0">
            <a:noAutofit/>
          </a:bodyPr>
          <a:lstStyle/>
          <a:p>
            <a:pPr algn="ctr"/>
            <a:r>
              <a:rPr lang="en-GB" sz="4000" b="1" dirty="0">
                <a:solidFill>
                  <a:schemeClr val="dk1"/>
                </a:solidFill>
                <a:latin typeface="Arial Narrow"/>
                <a:ea typeface="Arial Narrow"/>
                <a:cs typeface="Arial Narrow"/>
                <a:sym typeface="Arial Narrow"/>
              </a:rPr>
              <a:t>END</a:t>
            </a:r>
            <a:endParaRPr lang="en-GB"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F9DADA"/>
          </a:solidFill>
          <a:ln>
            <a:noFill/>
          </a:ln>
        </p:spPr>
        <p:txBody>
          <a:bodyPr spcFirstLastPara="1" wrap="square" lIns="121900" tIns="60933" rIns="121900" bIns="60933" anchor="ctr" anchorCtr="0">
            <a:noAutofit/>
          </a:bodyPr>
          <a:lstStyle/>
          <a:p>
            <a:pPr algn="ctr">
              <a:lnSpc>
                <a:spcPct val="150000"/>
              </a:lnSpc>
              <a:buClr>
                <a:srgbClr val="3667C4"/>
              </a:buClr>
              <a:buSzPts val="2040"/>
            </a:pPr>
            <a:r>
              <a:rPr lang="en-GB" sz="2800" dirty="0">
                <a:solidFill>
                  <a:srgbClr val="000000"/>
                </a:solidFill>
                <a:latin typeface="Arial Narrow"/>
                <a:ea typeface="Arial Narrow"/>
                <a:cs typeface="Arial Narrow"/>
                <a:sym typeface="Arial Narrow"/>
              </a:rPr>
              <a:t>Wrap up</a:t>
            </a:r>
            <a:endParaRPr lang="en-GB" sz="2400" dirty="0"/>
          </a:p>
          <a:p>
            <a:pPr algn="ctr">
              <a:lnSpc>
                <a:spcPct val="150000"/>
              </a:lnSpc>
              <a:buClr>
                <a:srgbClr val="000000"/>
              </a:buClr>
              <a:buSzPts val="2000"/>
            </a:pPr>
            <a:r>
              <a:rPr lang="en-GB" sz="2800" i="1" dirty="0">
                <a:solidFill>
                  <a:srgbClr val="000000"/>
                </a:solidFill>
                <a:latin typeface="Arial Narrow"/>
                <a:ea typeface="Arial Narrow"/>
                <a:cs typeface="Arial Narrow"/>
                <a:sym typeface="Arial Narrow"/>
              </a:rPr>
              <a:t>Activity: Real-world application </a:t>
            </a:r>
            <a:r>
              <a:rPr lang="en-GB" sz="2800" i="1" dirty="0">
                <a:latin typeface="Arial Narrow"/>
                <a:ea typeface="Arial Narrow"/>
                <a:cs typeface="Arial Narrow"/>
                <a:sym typeface="Arial Narrow"/>
              </a:rPr>
              <a:t>3</a:t>
            </a:r>
            <a:r>
              <a:rPr lang="en-GB" sz="2800" i="1" dirty="0">
                <a:solidFill>
                  <a:srgbClr val="000000"/>
                </a:solidFill>
                <a:latin typeface="Arial Narrow"/>
                <a:ea typeface="Arial Narrow"/>
                <a:cs typeface="Arial Narrow"/>
                <a:sym typeface="Arial Narrow"/>
              </a:rPr>
              <a:t>.1</a:t>
            </a:r>
          </a:p>
          <a:p>
            <a:pPr algn="ctr">
              <a:lnSpc>
                <a:spcPct val="150000"/>
              </a:lnSpc>
              <a:buClr>
                <a:srgbClr val="3667C4"/>
              </a:buClr>
              <a:buSzPts val="2040"/>
            </a:pPr>
            <a:r>
              <a:rPr lang="en-GB" sz="2800" dirty="0">
                <a:solidFill>
                  <a:srgbClr val="000000"/>
                </a:solidFill>
                <a:latin typeface="Arial Narrow"/>
                <a:ea typeface="Arial Narrow"/>
                <a:cs typeface="Arial Narrow"/>
                <a:sym typeface="Arial Narrow"/>
              </a:rPr>
              <a:t>References &amp; Resources</a:t>
            </a:r>
            <a:endParaRPr lang="en-GB" sz="2400" dirty="0"/>
          </a:p>
          <a:p>
            <a:pPr algn="ctr">
              <a:lnSpc>
                <a:spcPct val="150000"/>
              </a:lnSpc>
              <a:buClr>
                <a:srgbClr val="3667C4"/>
              </a:buClr>
              <a:buSzPts val="2040"/>
            </a:pPr>
            <a:r>
              <a:rPr lang="en-GB" sz="2800" dirty="0">
                <a:solidFill>
                  <a:srgbClr val="000000"/>
                </a:solidFill>
                <a:latin typeface="Arial Narrow"/>
                <a:ea typeface="Arial Narrow"/>
                <a:cs typeface="Arial Narrow"/>
                <a:sym typeface="Arial Narrow"/>
              </a:rPr>
              <a:t>Questions? Goodbye &amp; Thanks ☺ </a:t>
            </a:r>
            <a:endParaRPr lang="en-GB" sz="2400" dirty="0"/>
          </a:p>
        </p:txBody>
      </p:sp>
    </p:spTree>
    <p:extLst>
      <p:ext uri="{BB962C8B-B14F-4D97-AF65-F5344CB8AC3E}">
        <p14:creationId xmlns:p14="http://schemas.microsoft.com/office/powerpoint/2010/main" val="1608177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179528" cy="1009651"/>
          </a:xfrm>
          <a:prstGeom prst="rect">
            <a:avLst/>
          </a:prstGeom>
          <a:solidFill>
            <a:srgbClr val="F9DADA"/>
          </a:solidFill>
          <a:ln>
            <a:noFill/>
          </a:ln>
        </p:spPr>
        <p:txBody>
          <a:bodyPr spcFirstLastPara="1" wrap="square" lIns="121900" tIns="60933" rIns="121900" bIns="60933" anchor="ctr" anchorCtr="0">
            <a:noAutofit/>
          </a:bodyPr>
          <a:lstStyle/>
          <a:p>
            <a:r>
              <a:rPr lang="en-GB" sz="4000" b="1" dirty="0">
                <a:solidFill>
                  <a:srgbClr val="000000"/>
                </a:solidFill>
                <a:latin typeface="Arial Narrow"/>
                <a:ea typeface="Arial Narrow"/>
                <a:cs typeface="Arial Narrow"/>
                <a:sym typeface="Arial Narrow"/>
              </a:rPr>
              <a:t>Activity: Real-world application </a:t>
            </a:r>
            <a:r>
              <a:rPr lang="en-GB" sz="4000" b="1" dirty="0">
                <a:latin typeface="Arial Narrow"/>
                <a:ea typeface="Arial Narrow"/>
                <a:cs typeface="Arial Narrow"/>
                <a:sym typeface="Arial Narrow"/>
              </a:rPr>
              <a:t>3</a:t>
            </a:r>
            <a:r>
              <a:rPr lang="en-GB" sz="4000" b="1" dirty="0">
                <a:solidFill>
                  <a:srgbClr val="000000"/>
                </a:solidFill>
                <a:latin typeface="Arial Narrow"/>
                <a:ea typeface="Arial Narrow"/>
                <a:cs typeface="Arial Narrow"/>
                <a:sym typeface="Arial Narrow"/>
              </a:rPr>
              <a:t>.1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ADA"/>
          </a:solidFill>
          <a:ln>
            <a:noFill/>
          </a:ln>
        </p:spPr>
        <p:txBody>
          <a:bodyPr spcFirstLastPara="1" wrap="square" lIns="121900" tIns="60933" rIns="121900" bIns="60933" anchor="t" anchorCtr="0">
            <a:noAutofit/>
          </a:bodyPr>
          <a:lstStyle/>
          <a:p>
            <a:pPr>
              <a:lnSpc>
                <a:spcPct val="150000"/>
              </a:lnSpc>
            </a:pPr>
            <a:r>
              <a:rPr lang="en-GB" sz="2400" b="1" dirty="0">
                <a:solidFill>
                  <a:schemeClr val="dk1"/>
                </a:solidFill>
                <a:latin typeface="Arial Narrow"/>
                <a:ea typeface="Arial Narrow"/>
                <a:cs typeface="Arial Narrow"/>
                <a:sym typeface="Arial Narrow"/>
              </a:rPr>
              <a:t>Questions for reflection:</a:t>
            </a:r>
            <a:endParaRPr lang="en-GB" sz="2400" dirty="0">
              <a:solidFill>
                <a:schemeClr val="dk1"/>
              </a:solidFill>
              <a:latin typeface="Arial Narrow"/>
              <a:ea typeface="Arial Narrow"/>
              <a:cs typeface="Arial Narrow"/>
              <a:sym typeface="Arial Narrow"/>
            </a:endParaRPr>
          </a:p>
          <a:p>
            <a:pPr marL="592664" indent="-457200">
              <a:lnSpc>
                <a:spcPct val="150000"/>
              </a:lnSpc>
              <a:buClr>
                <a:schemeClr val="dk1"/>
              </a:buClr>
              <a:buSzPts val="2000"/>
              <a:buFont typeface="+mj-lt"/>
              <a:buAutoNum type="arabicPeriod"/>
            </a:pPr>
            <a:r>
              <a:rPr lang="en-GB" sz="2400" dirty="0">
                <a:solidFill>
                  <a:schemeClr val="dk1"/>
                </a:solidFill>
                <a:latin typeface="Arial Narrow"/>
                <a:ea typeface="Arial Narrow"/>
                <a:cs typeface="Arial Narrow"/>
                <a:sym typeface="Arial Narrow"/>
              </a:rPr>
              <a:t>Can you remember the most common problems a person with ASD?</a:t>
            </a:r>
          </a:p>
          <a:p>
            <a:pPr marL="592664" indent="-457200">
              <a:lnSpc>
                <a:spcPct val="150000"/>
              </a:lnSpc>
              <a:buClr>
                <a:schemeClr val="dk1"/>
              </a:buClr>
              <a:buSzPts val="2000"/>
              <a:buFont typeface="+mj-lt"/>
              <a:buAutoNum type="arabicPeriod"/>
            </a:pPr>
            <a:r>
              <a:rPr lang="en-GB" sz="2400" dirty="0">
                <a:solidFill>
                  <a:schemeClr val="dk1"/>
                </a:solidFill>
                <a:latin typeface="Arial Narrow"/>
                <a:ea typeface="Arial Narrow"/>
                <a:cs typeface="Arial Narrow"/>
                <a:sym typeface="Arial Narrow"/>
              </a:rPr>
              <a:t>What may be other problems or difficulties of people with ASD in the contexts treated?</a:t>
            </a:r>
          </a:p>
          <a:p>
            <a:pPr marL="592664" indent="-457200">
              <a:lnSpc>
                <a:spcPct val="150000"/>
              </a:lnSpc>
              <a:buClr>
                <a:schemeClr val="dk1"/>
              </a:buClr>
              <a:buSzPts val="2000"/>
              <a:buFont typeface="+mj-lt"/>
              <a:buAutoNum type="arabicPeriod"/>
            </a:pPr>
            <a:r>
              <a:rPr lang="en-GB" sz="2400" dirty="0">
                <a:solidFill>
                  <a:schemeClr val="dk1"/>
                </a:solidFill>
                <a:latin typeface="Arial Narrow"/>
                <a:ea typeface="Arial Narrow"/>
                <a:cs typeface="Arial Narrow"/>
                <a:sym typeface="Arial Narrow"/>
              </a:rPr>
              <a:t>Now think about one of the places covered, such as school, public services or relationships. According to what we have learned, what can be other obstacles to an ASD? what can be other ideas to help them in their autonomy in these contexts? what would exist obstacles for a new employee with ASD?</a:t>
            </a:r>
          </a:p>
        </p:txBody>
      </p:sp>
    </p:spTree>
    <p:extLst>
      <p:ext uri="{BB962C8B-B14F-4D97-AF65-F5344CB8AC3E}">
        <p14:creationId xmlns:p14="http://schemas.microsoft.com/office/powerpoint/2010/main" val="2489975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179528" cy="1009651"/>
          </a:xfrm>
          <a:prstGeom prst="rect">
            <a:avLst/>
          </a:prstGeom>
          <a:solidFill>
            <a:srgbClr val="F9DADA"/>
          </a:solidFill>
          <a:ln>
            <a:noFill/>
          </a:ln>
        </p:spPr>
        <p:txBody>
          <a:bodyPr spcFirstLastPara="1" wrap="square" lIns="121900" tIns="60933" rIns="121900" bIns="60933" anchor="ctr" anchorCtr="0">
            <a:noAutofit/>
          </a:bodyPr>
          <a:lstStyle/>
          <a:p>
            <a:r>
              <a:rPr lang="en-GB" sz="4000" b="1" dirty="0">
                <a:solidFill>
                  <a:srgbClr val="000000"/>
                </a:solidFill>
                <a:latin typeface="Arial Narrow"/>
                <a:ea typeface="Arial Narrow"/>
                <a:cs typeface="Arial Narrow"/>
                <a:sym typeface="Arial Narrow"/>
              </a:rPr>
              <a:t>References</a:t>
            </a:r>
            <a:endParaRPr lang="en-GB" sz="2800" dirty="0">
              <a:solidFill>
                <a:srgbClr val="000000"/>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ADA"/>
          </a:solidFill>
          <a:ln>
            <a:noFill/>
          </a:ln>
        </p:spPr>
        <p:txBody>
          <a:bodyPr spcFirstLastPara="1" wrap="square" lIns="121900" tIns="60933" rIns="121900" bIns="60933" anchor="t" anchorCtr="0">
            <a:noAutofit/>
          </a:bodyPr>
          <a:lstStyle/>
          <a:p>
            <a:pPr marL="342900" indent="-342900">
              <a:buFont typeface="Arial" panose="020B0604020202020204" pitchFamily="34" charset="0"/>
              <a:buChar char="•"/>
            </a:pPr>
            <a:r>
              <a:rPr lang="en-US" dirty="0">
                <a:latin typeface="Arial Narrow" panose="020B0606020202030204" pitchFamily="34" charset="0"/>
              </a:rPr>
              <a:t>Atwood, T. (2008). The complete guide to Asperger's Syndrome. Jessica Kingsley Publishers. </a:t>
            </a:r>
          </a:p>
          <a:p>
            <a:pPr marL="342900" indent="-342900">
              <a:buFont typeface="Arial" panose="020B0604020202020204" pitchFamily="34" charset="0"/>
              <a:buChar char="•"/>
            </a:pPr>
            <a:r>
              <a:rPr lang="en-US" dirty="0" err="1">
                <a:latin typeface="Arial Narrow" panose="020B0606020202030204" pitchFamily="34" charset="0"/>
              </a:rPr>
              <a:t>Beukelman</a:t>
            </a:r>
            <a:r>
              <a:rPr lang="en-US" dirty="0">
                <a:latin typeface="Arial Narrow" panose="020B0606020202030204" pitchFamily="34" charset="0"/>
              </a:rPr>
              <a:t>, D. R. &amp; </a:t>
            </a:r>
            <a:r>
              <a:rPr lang="en-US" dirty="0" err="1">
                <a:latin typeface="Arial Narrow" panose="020B0606020202030204" pitchFamily="34" charset="0"/>
              </a:rPr>
              <a:t>Mirenda</a:t>
            </a:r>
            <a:r>
              <a:rPr lang="en-US" dirty="0">
                <a:latin typeface="Arial Narrow" panose="020B0606020202030204" pitchFamily="34" charset="0"/>
              </a:rPr>
              <a:t>, P. (2014). </a:t>
            </a:r>
            <a:r>
              <a:rPr lang="en-US" i="1" dirty="0">
                <a:latin typeface="Arial Narrow" panose="020B0606020202030204" pitchFamily="34" charset="0"/>
              </a:rPr>
              <a:t>Di </a:t>
            </a:r>
            <a:r>
              <a:rPr lang="en-US" i="1" dirty="0" err="1">
                <a:latin typeface="Arial Narrow" panose="020B0606020202030204" pitchFamily="34" charset="0"/>
              </a:rPr>
              <a:t>comunicazione</a:t>
            </a:r>
            <a:r>
              <a:rPr lang="en-US" i="1" dirty="0">
                <a:latin typeface="Arial Narrow" panose="020B0606020202030204" pitchFamily="34" charset="0"/>
              </a:rPr>
              <a:t> </a:t>
            </a:r>
            <a:r>
              <a:rPr lang="en-US" i="1" dirty="0" err="1">
                <a:latin typeface="Arial Narrow" panose="020B0606020202030204" pitchFamily="34" charset="0"/>
              </a:rPr>
              <a:t>aumentativa</a:t>
            </a:r>
            <a:r>
              <a:rPr lang="en-US" i="1" dirty="0">
                <a:latin typeface="Arial Narrow" panose="020B0606020202030204" pitchFamily="34" charset="0"/>
              </a:rPr>
              <a:t> e </a:t>
            </a:r>
            <a:r>
              <a:rPr lang="en-US" i="1" dirty="0" err="1">
                <a:latin typeface="Arial Narrow" panose="020B0606020202030204" pitchFamily="34" charset="0"/>
              </a:rPr>
              <a:t>alternativa</a:t>
            </a:r>
            <a:r>
              <a:rPr lang="en-US" i="1" dirty="0">
                <a:latin typeface="Arial Narrow" panose="020B0606020202030204" pitchFamily="34" charset="0"/>
              </a:rPr>
              <a:t>. </a:t>
            </a:r>
            <a:r>
              <a:rPr lang="en-US" i="1" dirty="0" err="1">
                <a:latin typeface="Arial Narrow" panose="020B0606020202030204" pitchFamily="34" charset="0"/>
              </a:rPr>
              <a:t>Interventi</a:t>
            </a:r>
            <a:r>
              <a:rPr lang="en-US" i="1" dirty="0">
                <a:latin typeface="Arial Narrow" panose="020B0606020202030204" pitchFamily="34" charset="0"/>
              </a:rPr>
              <a:t> per bambini e </a:t>
            </a:r>
            <a:r>
              <a:rPr lang="en-US" i="1" dirty="0" err="1">
                <a:latin typeface="Arial Narrow" panose="020B0606020202030204" pitchFamily="34" charset="0"/>
              </a:rPr>
              <a:t>adulti</a:t>
            </a:r>
            <a:r>
              <a:rPr lang="en-US" i="1" dirty="0">
                <a:latin typeface="Arial Narrow" panose="020B0606020202030204" pitchFamily="34" charset="0"/>
              </a:rPr>
              <a:t> con </a:t>
            </a:r>
            <a:r>
              <a:rPr lang="en-US" i="1" dirty="0" err="1">
                <a:latin typeface="Arial Narrow" panose="020B0606020202030204" pitchFamily="34" charset="0"/>
              </a:rPr>
              <a:t>complessi</a:t>
            </a:r>
            <a:r>
              <a:rPr lang="en-US" i="1" dirty="0">
                <a:latin typeface="Arial Narrow" panose="020B0606020202030204" pitchFamily="34" charset="0"/>
              </a:rPr>
              <a:t> </a:t>
            </a:r>
            <a:r>
              <a:rPr lang="en-US" i="1" dirty="0" err="1">
                <a:latin typeface="Arial Narrow" panose="020B0606020202030204" pitchFamily="34" charset="0"/>
              </a:rPr>
              <a:t>bisogni</a:t>
            </a:r>
            <a:r>
              <a:rPr lang="en-US" i="1" dirty="0">
                <a:latin typeface="Arial Narrow" panose="020B0606020202030204" pitchFamily="34" charset="0"/>
              </a:rPr>
              <a:t> </a:t>
            </a:r>
            <a:r>
              <a:rPr lang="en-US" i="1" dirty="0" err="1">
                <a:latin typeface="Arial Narrow" panose="020B0606020202030204" pitchFamily="34" charset="0"/>
              </a:rPr>
              <a:t>comunicativi</a:t>
            </a:r>
            <a:r>
              <a:rPr lang="en-US" dirty="0">
                <a:latin typeface="Arial Narrow" panose="020B0606020202030204" pitchFamily="34" charset="0"/>
              </a:rPr>
              <a:t>. Centro </a:t>
            </a:r>
            <a:r>
              <a:rPr lang="en-US" dirty="0" err="1">
                <a:latin typeface="Arial Narrow" panose="020B0606020202030204" pitchFamily="34" charset="0"/>
              </a:rPr>
              <a:t>Studi</a:t>
            </a:r>
            <a:r>
              <a:rPr lang="en-US" dirty="0">
                <a:latin typeface="Arial Narrow" panose="020B0606020202030204" pitchFamily="34" charset="0"/>
              </a:rPr>
              <a:t> Erickson.</a:t>
            </a:r>
          </a:p>
          <a:p>
            <a:pPr marL="342900" indent="-342900">
              <a:buFont typeface="Arial" panose="020B0604020202020204" pitchFamily="34" charset="0"/>
              <a:buChar char="•"/>
            </a:pPr>
            <a:r>
              <a:rPr lang="en-US" dirty="0" err="1">
                <a:latin typeface="Arial Narrow" panose="020B0606020202030204" pitchFamily="34" charset="0"/>
              </a:rPr>
              <a:t>Bogdashina</a:t>
            </a:r>
            <a:r>
              <a:rPr lang="en-US" dirty="0">
                <a:latin typeface="Arial Narrow" panose="020B0606020202030204" pitchFamily="34" charset="0"/>
              </a:rPr>
              <a:t>, O. (2016). </a:t>
            </a:r>
            <a:r>
              <a:rPr lang="en-US" i="1" dirty="0">
                <a:latin typeface="Arial Narrow" panose="020B0606020202030204" pitchFamily="34" charset="0"/>
              </a:rPr>
              <a:t>Sensory perceptual issues in Autism and Asperger Syndrome</a:t>
            </a:r>
            <a:r>
              <a:rPr lang="en-US" dirty="0">
                <a:latin typeface="Arial Narrow" panose="020B0606020202030204" pitchFamily="34" charset="0"/>
              </a:rPr>
              <a:t>. Jessica Kingsley Publishers. </a:t>
            </a:r>
          </a:p>
          <a:p>
            <a:pPr marL="342900" indent="-342900">
              <a:buFont typeface="Arial" panose="020B0604020202020204" pitchFamily="34" charset="0"/>
              <a:buChar char="•"/>
            </a:pPr>
            <a:r>
              <a:rPr lang="en-US" dirty="0">
                <a:latin typeface="Arial Narrow" panose="020B0606020202030204" pitchFamily="34" charset="0"/>
              </a:rPr>
              <a:t>Gray, C. (2015) </a:t>
            </a:r>
            <a:r>
              <a:rPr lang="en-US" i="1" dirty="0">
                <a:latin typeface="Arial Narrow" panose="020B0606020202030204" pitchFamily="34" charset="0"/>
              </a:rPr>
              <a:t>The new social story book: Over 180 social stories that teach everyday social skills to children and young adults with Autism or Asperger's Syndrome, and Their Peers. </a:t>
            </a:r>
            <a:r>
              <a:rPr lang="en-US" dirty="0">
                <a:latin typeface="Arial Narrow" panose="020B0606020202030204" pitchFamily="34" charset="0"/>
              </a:rPr>
              <a:t>Future Horizons.</a:t>
            </a:r>
          </a:p>
          <a:p>
            <a:pPr marL="342900" indent="-342900">
              <a:buFont typeface="Arial" panose="020B0604020202020204" pitchFamily="34" charset="0"/>
              <a:buChar char="•"/>
            </a:pPr>
            <a:r>
              <a:rPr lang="en-US" dirty="0">
                <a:latin typeface="Arial Narrow" panose="020B0606020202030204" pitchFamily="34" charset="0"/>
              </a:rPr>
              <a:t>Gray, C. (2015). </a:t>
            </a:r>
            <a:r>
              <a:rPr lang="en-US" i="1" dirty="0">
                <a:latin typeface="Arial Narrow" panose="020B0606020202030204" pitchFamily="34" charset="0"/>
              </a:rPr>
              <a:t>The new social story book</a:t>
            </a:r>
            <a:r>
              <a:rPr lang="en-US" dirty="0">
                <a:latin typeface="Arial Narrow" panose="020B0606020202030204" pitchFamily="34" charset="0"/>
              </a:rPr>
              <a:t>. Future Horizons Incorporated.</a:t>
            </a:r>
          </a:p>
          <a:p>
            <a:pPr marL="342900" indent="-342900">
              <a:buFont typeface="Arial" panose="020B0604020202020204" pitchFamily="34" charset="0"/>
              <a:buChar char="•"/>
            </a:pPr>
            <a:r>
              <a:rPr lang="en-US" dirty="0" err="1">
                <a:latin typeface="Arial Narrow" panose="020B0606020202030204" pitchFamily="34" charset="0"/>
              </a:rPr>
              <a:t>Howlin</a:t>
            </a:r>
            <a:r>
              <a:rPr lang="en-US" dirty="0">
                <a:latin typeface="Arial Narrow" panose="020B0606020202030204" pitchFamily="34" charset="0"/>
              </a:rPr>
              <a:t>, P. (1988). </a:t>
            </a:r>
            <a:r>
              <a:rPr lang="en-US" i="1" dirty="0">
                <a:latin typeface="Arial Narrow" panose="020B0606020202030204" pitchFamily="34" charset="0"/>
              </a:rPr>
              <a:t>Teaching children with Autism to mind-read-Read: A practical guide for teachers and parents</a:t>
            </a:r>
            <a:r>
              <a:rPr lang="en-US" dirty="0">
                <a:latin typeface="Arial Narrow" panose="020B0606020202030204" pitchFamily="34" charset="0"/>
              </a:rPr>
              <a:t>. Wiley. </a:t>
            </a:r>
          </a:p>
          <a:p>
            <a:pPr marL="342900" indent="-342900">
              <a:buFont typeface="Arial" panose="020B0604020202020204" pitchFamily="34" charset="0"/>
              <a:buChar char="•"/>
            </a:pPr>
            <a:r>
              <a:rPr lang="en-US" dirty="0">
                <a:latin typeface="Arial Narrow" panose="020B0606020202030204" pitchFamily="34" charset="0"/>
              </a:rPr>
              <a:t>https://</a:t>
            </a:r>
            <a:r>
              <a:rPr lang="en-US" dirty="0" err="1">
                <a:latin typeface="Arial Narrow" panose="020B0606020202030204" pitchFamily="34" charset="0"/>
              </a:rPr>
              <a:t>apps.who.int</a:t>
            </a:r>
            <a:r>
              <a:rPr lang="en-US" dirty="0">
                <a:latin typeface="Arial Narrow" panose="020B0606020202030204" pitchFamily="34" charset="0"/>
              </a:rPr>
              <a:t>/iris/bitstream/handle/10665/43737/9789241547321_eng.pdf;jsessionid=F031A93B4FA1959893D860EF9E627368?sequence=1</a:t>
            </a:r>
          </a:p>
          <a:p>
            <a:pPr marL="342900" indent="-342900">
              <a:buFont typeface="Arial" panose="020B0604020202020204" pitchFamily="34" charset="0"/>
              <a:buChar char="•"/>
            </a:pPr>
            <a:r>
              <a:rPr lang="en-US" u="sng" dirty="0">
                <a:latin typeface="Arial Narrow" panose="020B0606020202030204" pitchFamily="34" charset="0"/>
              </a:rPr>
              <a:t>https://cat-</a:t>
            </a:r>
            <a:r>
              <a:rPr lang="en-US" u="sng" dirty="0" err="1">
                <a:latin typeface="Arial Narrow" panose="020B0606020202030204" pitchFamily="34" charset="0"/>
              </a:rPr>
              <a:t>kit.com</a:t>
            </a:r>
            <a:r>
              <a:rPr lang="en-US" u="sng" dirty="0">
                <a:latin typeface="Arial Narrow" panose="020B0606020202030204" pitchFamily="34" charset="0"/>
              </a:rPr>
              <a:t>/it/</a:t>
            </a:r>
            <a:endParaRPr lang="en-US" dirty="0">
              <a:latin typeface="Arial Narrow" panose="020B0606020202030204" pitchFamily="34" charset="0"/>
            </a:endParaRPr>
          </a:p>
          <a:p>
            <a:pPr marL="342900" indent="-342900">
              <a:buFont typeface="Arial" panose="020B0604020202020204" pitchFamily="34" charset="0"/>
              <a:buChar char="•"/>
            </a:pPr>
            <a:r>
              <a:rPr lang="en-US" u="sng" dirty="0">
                <a:latin typeface="Arial Narrow" panose="020B0606020202030204" pitchFamily="34" charset="0"/>
              </a:rPr>
              <a:t>http://</a:t>
            </a:r>
            <a:r>
              <a:rPr lang="en-US" u="sng" dirty="0" err="1">
                <a:latin typeface="Arial Narrow" panose="020B0606020202030204" pitchFamily="34" charset="0"/>
              </a:rPr>
              <a:t>www.spazioasperger.it</a:t>
            </a:r>
            <a:r>
              <a:rPr lang="en-US" u="sng" dirty="0">
                <a:latin typeface="Arial Narrow" panose="020B0606020202030204" pitchFamily="34" charset="0"/>
              </a:rPr>
              <a:t>/</a:t>
            </a:r>
            <a:endParaRPr lang="en-US" dirty="0">
              <a:latin typeface="Arial Narrow" panose="020B0606020202030204" pitchFamily="34" charset="0"/>
            </a:endParaRPr>
          </a:p>
          <a:p>
            <a:pPr marL="342900" indent="-342900">
              <a:buFont typeface="Arial" panose="020B0604020202020204" pitchFamily="34" charset="0"/>
              <a:buChar char="•"/>
            </a:pPr>
            <a:r>
              <a:rPr lang="en-US" u="sng" dirty="0">
                <a:latin typeface="Arial Narrow" panose="020B0606020202030204" pitchFamily="34" charset="0"/>
              </a:rPr>
              <a:t>https://</a:t>
            </a:r>
            <a:r>
              <a:rPr lang="en-US" u="sng" dirty="0" err="1">
                <a:latin typeface="Arial Narrow" panose="020B0606020202030204" pitchFamily="34" charset="0"/>
              </a:rPr>
              <a:t>www.fondazioneares.com</a:t>
            </a:r>
            <a:r>
              <a:rPr lang="en-US" u="sng" dirty="0">
                <a:latin typeface="Arial Narrow" panose="020B0606020202030204" pitchFamily="34" charset="0"/>
              </a:rPr>
              <a:t>/</a:t>
            </a:r>
            <a:endParaRPr lang="en-US" b="1" dirty="0">
              <a:solidFill>
                <a:srgbClr val="0F1111"/>
              </a:solidFill>
              <a:latin typeface="Arial Narrow" panose="020B0606020202030204" pitchFamily="34" charset="0"/>
            </a:endParaRPr>
          </a:p>
          <a:p>
            <a:pPr marL="342900" indent="-342900">
              <a:buClr>
                <a:schemeClr val="dk1"/>
              </a:buClr>
              <a:buSzPts val="1100"/>
              <a:buFont typeface="Arial" panose="020B0604020202020204" pitchFamily="34" charset="0"/>
              <a:buChar char="•"/>
            </a:pPr>
            <a:endParaRPr lang="en-US" dirty="0">
              <a:solidFill>
                <a:schemeClr val="dk1"/>
              </a:solidFill>
            </a:endParaRPr>
          </a:p>
          <a:p>
            <a:pPr marL="342900" indent="-342900" algn="just">
              <a:spcBef>
                <a:spcPts val="1333"/>
              </a:spcBef>
              <a:buFont typeface="Arial" panose="020B0604020202020204" pitchFamily="34" charset="0"/>
              <a:buChar char="•"/>
            </a:pPr>
            <a:endParaRPr lang="en-US" dirty="0">
              <a:latin typeface="Arial Narrow"/>
              <a:ea typeface="Arial Narrow"/>
              <a:cs typeface="Arial Narrow"/>
              <a:sym typeface="Arial Narrow"/>
            </a:endParaRPr>
          </a:p>
        </p:txBody>
      </p:sp>
    </p:spTree>
    <p:extLst>
      <p:ext uri="{BB962C8B-B14F-4D97-AF65-F5344CB8AC3E}">
        <p14:creationId xmlns:p14="http://schemas.microsoft.com/office/powerpoint/2010/main" val="1831395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73"/>
          <p:cNvSpPr/>
          <p:nvPr/>
        </p:nvSpPr>
        <p:spPr>
          <a:xfrm>
            <a:off x="1567388" y="1558059"/>
            <a:ext cx="9389424" cy="4330416"/>
          </a:xfrm>
          <a:prstGeom prst="rect">
            <a:avLst/>
          </a:prstGeom>
          <a:solidFill>
            <a:srgbClr val="F9DAD9"/>
          </a:solidFill>
          <a:ln>
            <a:noFill/>
          </a:ln>
        </p:spPr>
        <p:txBody>
          <a:bodyPr spcFirstLastPara="1" wrap="square" lIns="121900" tIns="60933" rIns="121900" bIns="60933" anchor="t" anchorCtr="0">
            <a:noAutofit/>
          </a:bodyPr>
          <a:lstStyle/>
          <a:p>
            <a:pPr algn="ctr">
              <a:lnSpc>
                <a:spcPct val="170000"/>
              </a:lnSpc>
            </a:pPr>
            <a:r>
              <a:rPr lang="it" sz="4800" b="1" dirty="0">
                <a:solidFill>
                  <a:srgbClr val="024E94"/>
                </a:solidFill>
                <a:latin typeface="Arial Narrow" panose="020B0606020202030204" pitchFamily="34" charset="0"/>
                <a:ea typeface="Arial Narrow"/>
                <a:cs typeface="Arial Narrow"/>
                <a:sym typeface="Arial Narrow"/>
              </a:rPr>
              <a:t>Questions?</a:t>
            </a:r>
            <a:endParaRPr sz="4800" dirty="0">
              <a:latin typeface="Arial Narrow" panose="020B0606020202030204" pitchFamily="34" charset="0"/>
            </a:endParaRPr>
          </a:p>
          <a:p>
            <a:pPr algn="ctr">
              <a:lnSpc>
                <a:spcPct val="170000"/>
              </a:lnSpc>
            </a:pPr>
            <a:r>
              <a:rPr lang="it" sz="4800" b="1" dirty="0">
                <a:solidFill>
                  <a:srgbClr val="024E94"/>
                </a:solidFill>
                <a:latin typeface="Arial Narrow" panose="020B0606020202030204" pitchFamily="34" charset="0"/>
                <a:ea typeface="Arial Narrow"/>
                <a:cs typeface="Arial Narrow"/>
                <a:sym typeface="Arial Narrow"/>
              </a:rPr>
              <a:t>Goodbye &amp;</a:t>
            </a:r>
            <a:endParaRPr sz="4800" dirty="0">
              <a:latin typeface="Arial Narrow" panose="020B0606020202030204" pitchFamily="34" charset="0"/>
            </a:endParaRPr>
          </a:p>
          <a:p>
            <a:pPr algn="ctr">
              <a:lnSpc>
                <a:spcPct val="170000"/>
              </a:lnSpc>
            </a:pPr>
            <a:r>
              <a:rPr lang="it" sz="4800" b="1" dirty="0">
                <a:solidFill>
                  <a:srgbClr val="024E94"/>
                </a:solidFill>
                <a:latin typeface="Arial Narrow" panose="020B0606020202030204" pitchFamily="34" charset="0"/>
                <a:ea typeface="Arial Narrow"/>
                <a:cs typeface="Arial Narrow"/>
                <a:sym typeface="Arial Narrow"/>
              </a:rPr>
              <a:t>Thanks for coming ☺</a:t>
            </a:r>
            <a:endParaRPr sz="4800" dirty="0">
              <a:latin typeface="Arial Narrow" panose="020B0606020202030204" pitchFamily="34" charset="0"/>
            </a:endParaRPr>
          </a:p>
        </p:txBody>
      </p:sp>
      <p:grpSp>
        <p:nvGrpSpPr>
          <p:cNvPr id="715" name="Google Shape;715;p73"/>
          <p:cNvGrpSpPr/>
          <p:nvPr/>
        </p:nvGrpSpPr>
        <p:grpSpPr>
          <a:xfrm>
            <a:off x="110370" y="6412675"/>
            <a:ext cx="9801567" cy="445325"/>
            <a:chOff x="178130" y="6412675"/>
            <a:chExt cx="9128049" cy="445325"/>
          </a:xfrm>
        </p:grpSpPr>
        <p:sp>
          <p:nvSpPr>
            <p:cNvPr id="716" name="Google Shape;716;p73"/>
            <p:cNvSpPr/>
            <p:nvPr/>
          </p:nvSpPr>
          <p:spPr>
            <a:xfrm>
              <a:off x="2213898" y="6457890"/>
              <a:ext cx="7092281" cy="338554"/>
            </a:xfrm>
            <a:prstGeom prst="rect">
              <a:avLst/>
            </a:prstGeom>
            <a:noFill/>
            <a:ln>
              <a:noFill/>
            </a:ln>
          </p:spPr>
          <p:txBody>
            <a:bodyPr spcFirstLastPara="1" wrap="square" lIns="121900" tIns="60933" rIns="121900" bIns="60933" anchor="t" anchorCtr="0">
              <a:noAutofit/>
            </a:bodyPr>
            <a:lstStyle/>
            <a:p>
              <a:r>
                <a:rPr lang="it" sz="1067">
                  <a:solidFill>
                    <a:srgbClr val="000000"/>
                  </a:solidFill>
                  <a:latin typeface="Arial Narrow"/>
                  <a:ea typeface="Arial Narrow"/>
                  <a:cs typeface="Arial Narrow"/>
                  <a:sym typeface="Arial Narrow"/>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sz="1067">
                <a:solidFill>
                  <a:srgbClr val="000000"/>
                </a:solidFill>
                <a:latin typeface="Arial Narrow"/>
                <a:ea typeface="Arial Narrow"/>
                <a:cs typeface="Arial Narrow"/>
                <a:sym typeface="Arial Narrow"/>
              </a:endParaRPr>
            </a:p>
          </p:txBody>
        </p:sp>
        <p:pic>
          <p:nvPicPr>
            <p:cNvPr id="717" name="Google Shape;717;p73" descr="Ein Bild, das Text enthält.&#10;&#10;Automatisch generierte Beschreibung"/>
            <p:cNvPicPr preferRelativeResize="0"/>
            <p:nvPr/>
          </p:nvPicPr>
          <p:blipFill rotWithShape="1">
            <a:blip r:embed="rId3">
              <a:alphaModFix/>
            </a:blip>
            <a:srcRect l="26264" t="3861"/>
            <a:stretch/>
          </p:blipFill>
          <p:spPr>
            <a:xfrm>
              <a:off x="178130" y="6412675"/>
              <a:ext cx="2017606" cy="445325"/>
            </a:xfrm>
            <a:prstGeom prst="rect">
              <a:avLst/>
            </a:prstGeom>
            <a:noFill/>
            <a:ln>
              <a:noFill/>
            </a:ln>
          </p:spPr>
        </p:pic>
      </p:grpSp>
      <p:sp>
        <p:nvSpPr>
          <p:cNvPr id="718" name="Google Shape;718;p73"/>
          <p:cNvSpPr txBox="1">
            <a:spLocks noGrp="1"/>
          </p:cNvSpPr>
          <p:nvPr>
            <p:ph type="sldNum" idx="12"/>
          </p:nvPr>
        </p:nvSpPr>
        <p:spPr>
          <a:xfrm>
            <a:off x="8610600" y="6356351"/>
            <a:ext cx="2743200" cy="365125"/>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it"/>
              <a:pPr/>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fld id="{4AA10864-17D9-EB4A-80E3-89D1D8A92E63}" type="slidenum">
              <a:rPr lang="de-AT" smtClean="0"/>
              <a:pPr/>
              <a:t>49</a:t>
            </a:fld>
            <a:endParaRPr lang="de-A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b" anchorCtr="0">
            <a:normAutofit fontScale="25000" lnSpcReduction="20000"/>
          </a:bodyPr>
          <a:lstStyle/>
          <a:p>
            <a:pPr algn="ctr">
              <a:lnSpc>
                <a:spcPct val="170000"/>
              </a:lnSpc>
              <a:buClr>
                <a:srgbClr val="024E94"/>
              </a:buClr>
              <a:buSzPct val="100000"/>
            </a:pPr>
            <a:r>
              <a:rPr lang="it" sz="10000" b="1" dirty="0">
                <a:solidFill>
                  <a:srgbClr val="024E94"/>
                </a:solidFill>
                <a:latin typeface="Arial Narrow"/>
                <a:ea typeface="Arial Narrow"/>
                <a:cs typeface="Arial Narrow"/>
                <a:sym typeface="Arial Narrow"/>
              </a:rPr>
              <a:t>Curriculum for the Training Course </a:t>
            </a:r>
            <a:br>
              <a:rPr lang="it" sz="10000" b="1" dirty="0">
                <a:solidFill>
                  <a:srgbClr val="024E94"/>
                </a:solidFill>
                <a:latin typeface="Arial Narrow"/>
                <a:ea typeface="Arial Narrow"/>
                <a:cs typeface="Arial Narrow"/>
                <a:sym typeface="Arial Narrow"/>
              </a:rPr>
            </a:br>
            <a:r>
              <a:rPr lang="it" sz="10000" b="1" dirty="0">
                <a:solidFill>
                  <a:srgbClr val="024E94"/>
                </a:solidFill>
                <a:latin typeface="Arial Narrow"/>
                <a:ea typeface="Arial Narrow"/>
                <a:cs typeface="Arial Narrow"/>
                <a:sym typeface="Arial Narrow"/>
              </a:rPr>
              <a:t>“Autism Spectrum Disorder (ASD) Officer”</a:t>
            </a:r>
            <a:endParaRPr sz="2400" dirty="0"/>
          </a:p>
          <a:p>
            <a:pPr algn="ctr">
              <a:lnSpc>
                <a:spcPct val="90000"/>
              </a:lnSpc>
              <a:buClr>
                <a:schemeClr val="dk1"/>
              </a:buClr>
              <a:buSzPct val="100000"/>
            </a:pPr>
            <a:endParaRPr sz="8000" b="1" cap="small" dirty="0">
              <a:solidFill>
                <a:srgbClr val="024E94"/>
              </a:solidFill>
              <a:latin typeface="Arial Narrow"/>
              <a:ea typeface="Arial Narrow"/>
              <a:cs typeface="Arial Narrow"/>
              <a:sym typeface="Arial Narrow"/>
            </a:endParaRPr>
          </a:p>
          <a:p>
            <a:pPr algn="ctr">
              <a:lnSpc>
                <a:spcPct val="90000"/>
              </a:lnSpc>
              <a:buClr>
                <a:srgbClr val="024E94"/>
              </a:buClr>
              <a:buSzPct val="100000"/>
            </a:pPr>
            <a:r>
              <a:rPr lang="it" sz="8000" cap="small" dirty="0">
                <a:solidFill>
                  <a:srgbClr val="024E94"/>
                </a:solidFill>
                <a:latin typeface="Arial Narrow"/>
                <a:ea typeface="Arial Narrow"/>
                <a:cs typeface="Arial Narrow"/>
                <a:sym typeface="Arial Narrow"/>
              </a:rPr>
              <a:t>https://www.autrain.eu/pt/curriculo/</a:t>
            </a:r>
            <a:br>
              <a:rPr lang="it" sz="8000" cap="small" dirty="0">
                <a:solidFill>
                  <a:srgbClr val="024E94"/>
                </a:solidFill>
                <a:latin typeface="Arial Narrow"/>
                <a:ea typeface="Arial Narrow"/>
                <a:cs typeface="Arial Narrow"/>
                <a:sym typeface="Arial Narrow"/>
              </a:rPr>
            </a:br>
            <a:br>
              <a:rPr lang="it" sz="8000" dirty="0">
                <a:solidFill>
                  <a:srgbClr val="024E94"/>
                </a:solidFill>
                <a:latin typeface="Arial Narrow"/>
                <a:ea typeface="Arial Narrow"/>
                <a:cs typeface="Arial Narrow"/>
                <a:sym typeface="Arial Narrow"/>
              </a:rPr>
            </a:br>
            <a:br>
              <a:rPr lang="it" sz="8000" dirty="0">
                <a:solidFill>
                  <a:srgbClr val="024E94"/>
                </a:solidFill>
                <a:latin typeface="Arial Narrow"/>
                <a:ea typeface="Arial Narrow"/>
                <a:cs typeface="Arial Narrow"/>
                <a:sym typeface="Arial Narrow"/>
              </a:rPr>
            </a:br>
            <a:endParaRPr sz="8000" dirty="0">
              <a:solidFill>
                <a:srgbClr val="024E94"/>
              </a:solidFill>
              <a:latin typeface="Arial Narrow"/>
              <a:ea typeface="Arial Narrow"/>
              <a:cs typeface="Arial Narrow"/>
              <a:sym typeface="Arial Narrow"/>
            </a:endParaRPr>
          </a:p>
        </p:txBody>
      </p:sp>
    </p:spTree>
    <p:extLst>
      <p:ext uri="{BB962C8B-B14F-4D97-AF65-F5344CB8AC3E}">
        <p14:creationId xmlns:p14="http://schemas.microsoft.com/office/powerpoint/2010/main" val="3730192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5</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t" anchorCtr="0">
            <a:noAutofit/>
          </a:bodyPr>
          <a:lstStyle/>
          <a:p>
            <a:pPr algn="ctr"/>
            <a:r>
              <a:rPr lang="en-GB" sz="2800" b="1" dirty="0">
                <a:solidFill>
                  <a:srgbClr val="000000"/>
                </a:solidFill>
                <a:latin typeface="Arial Narrow"/>
                <a:ea typeface="Arial Narrow"/>
                <a:cs typeface="Arial Narrow"/>
                <a:sym typeface="Arial Narrow"/>
              </a:rPr>
              <a:t>Learning outcomes</a:t>
            </a:r>
            <a:endParaRPr lang="en-GB" sz="16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a:buClr>
                <a:schemeClr val="dk1"/>
              </a:buClr>
            </a:pPr>
            <a:r>
              <a:rPr lang="en-GB" sz="3600" b="1" dirty="0">
                <a:solidFill>
                  <a:schemeClr val="dk1"/>
                </a:solidFill>
                <a:latin typeface="Arial Narrow"/>
                <a:ea typeface="Arial Narrow"/>
                <a:cs typeface="Arial Narrow"/>
                <a:sym typeface="Arial Narrow"/>
              </a:rPr>
              <a:t>Module 3: autism spectrum disorders and society </a:t>
            </a:r>
          </a:p>
          <a:p>
            <a:pPr algn="ctr">
              <a:buClr>
                <a:schemeClr val="dk1"/>
              </a:buClr>
            </a:pPr>
            <a:endParaRPr lang="en-GB" sz="3600" b="1" dirty="0">
              <a:solidFill>
                <a:schemeClr val="dk1"/>
              </a:solidFill>
              <a:latin typeface="Arial Narrow"/>
              <a:ea typeface="Arial Narrow"/>
              <a:cs typeface="Arial Narrow"/>
              <a:sym typeface="Arial Narrow"/>
            </a:endParaRPr>
          </a:p>
          <a:p>
            <a:pPr marL="571500" indent="-571500">
              <a:lnSpc>
                <a:spcPct val="150000"/>
              </a:lnSpc>
              <a:buClr>
                <a:schemeClr val="dk1"/>
              </a:buClr>
              <a:buSzPts val="2400"/>
              <a:buFont typeface="Arial" panose="020B0604020202020204" pitchFamily="34" charset="0"/>
              <a:buChar char="•"/>
            </a:pPr>
            <a:r>
              <a:rPr lang="en-GB" sz="3200" dirty="0">
                <a:solidFill>
                  <a:schemeClr val="dk1"/>
                </a:solidFill>
                <a:latin typeface="Arial Narrow" panose="020B0606020202030204" pitchFamily="34" charset="0"/>
                <a:ea typeface="Arial Narrow"/>
                <a:cs typeface="Arial Narrow"/>
                <a:sym typeface="Arial Narrow"/>
              </a:rPr>
              <a:t>To discuss  addressing common challenge person with ASD</a:t>
            </a:r>
          </a:p>
          <a:p>
            <a:pPr marL="571500" indent="-571500">
              <a:lnSpc>
                <a:spcPct val="150000"/>
              </a:lnSpc>
              <a:buClr>
                <a:schemeClr val="dk1"/>
              </a:buClr>
              <a:buSzPts val="2400"/>
              <a:buFont typeface="Arial" panose="020B0604020202020204" pitchFamily="34" charset="0"/>
              <a:buChar char="•"/>
            </a:pPr>
            <a:r>
              <a:rPr lang="en-GB" sz="3200" dirty="0">
                <a:solidFill>
                  <a:schemeClr val="dk1"/>
                </a:solidFill>
                <a:latin typeface="Arial Narrow" panose="020B0606020202030204" pitchFamily="34" charset="0"/>
                <a:ea typeface="Arial Narrow"/>
                <a:cs typeface="Arial Narrow"/>
                <a:sym typeface="Arial Narrow"/>
              </a:rPr>
              <a:t>To discuss to make autism friendly society </a:t>
            </a:r>
            <a:endParaRPr lang="en-GB" sz="2400" dirty="0">
              <a:latin typeface="Arial Narrow" panose="020B0606020202030204" pitchFamily="34" charset="0"/>
            </a:endParaRPr>
          </a:p>
          <a:p>
            <a:pPr marL="571500" indent="-571500">
              <a:lnSpc>
                <a:spcPct val="150000"/>
              </a:lnSpc>
              <a:buClr>
                <a:schemeClr val="dk1"/>
              </a:buClr>
              <a:buSzPts val="2400"/>
              <a:buFont typeface="Arial" panose="020B0604020202020204" pitchFamily="34" charset="0"/>
              <a:buChar char="•"/>
            </a:pPr>
            <a:r>
              <a:rPr lang="en-GB" sz="3200" dirty="0">
                <a:solidFill>
                  <a:schemeClr val="dk1"/>
                </a:solidFill>
                <a:latin typeface="Arial Narrow" panose="020B0606020202030204" pitchFamily="34" charset="0"/>
                <a:ea typeface="Arial Narrow"/>
                <a:cs typeface="Arial Narrow"/>
                <a:sym typeface="Arial Narrow"/>
              </a:rPr>
              <a:t>to identify critical elements of an inclusive</a:t>
            </a:r>
            <a:r>
              <a:rPr lang="en-GB" sz="3600" dirty="0">
                <a:solidFill>
                  <a:schemeClr val="dk1"/>
                </a:solidFill>
                <a:latin typeface="Arial Narrow" panose="020B0606020202030204" pitchFamily="34" charset="0"/>
                <a:ea typeface="Arial Narrow"/>
                <a:cs typeface="Arial Narrow"/>
                <a:sym typeface="Arial Narrow"/>
              </a:rPr>
              <a:t> </a:t>
            </a:r>
            <a:r>
              <a:rPr lang="en-GB" sz="3200" dirty="0">
                <a:solidFill>
                  <a:schemeClr val="dk1"/>
                </a:solidFill>
                <a:latin typeface="Arial Narrow" panose="020B0606020202030204" pitchFamily="34" charset="0"/>
                <a:ea typeface="Arial Narrow"/>
                <a:cs typeface="Arial Narrow"/>
                <a:sym typeface="Arial Narrow"/>
              </a:rPr>
              <a:t>society</a:t>
            </a:r>
            <a:endParaRPr lang="en-GB" sz="2800" dirty="0">
              <a:latin typeface="Arial Narrow" panose="020B0606020202030204" pitchFamily="34" charset="0"/>
            </a:endParaRPr>
          </a:p>
          <a:p>
            <a:pPr>
              <a:lnSpc>
                <a:spcPct val="150000"/>
              </a:lnSpc>
            </a:pPr>
            <a:endParaRPr lang="en-GB" sz="2800" dirty="0"/>
          </a:p>
          <a:p>
            <a:r>
              <a:rPr lang="en-GB" sz="3600" dirty="0">
                <a:solidFill>
                  <a:srgbClr val="000000"/>
                </a:solidFill>
                <a:latin typeface="Arial Narrow"/>
                <a:ea typeface="Arial Narrow"/>
                <a:cs typeface="Arial Narrow"/>
                <a:sym typeface="Arial Narrow"/>
              </a:rPr>
              <a:t> </a:t>
            </a:r>
            <a:endParaRPr lang="en-GB" sz="2800" dirty="0"/>
          </a:p>
        </p:txBody>
      </p:sp>
    </p:spTree>
    <p:extLst>
      <p:ext uri="{BB962C8B-B14F-4D97-AF65-F5344CB8AC3E}">
        <p14:creationId xmlns:p14="http://schemas.microsoft.com/office/powerpoint/2010/main" val="271907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en-GB" sz="3600" b="1" dirty="0">
                <a:solidFill>
                  <a:schemeClr val="dk1"/>
                </a:solidFill>
                <a:latin typeface="Arial Narrow"/>
                <a:ea typeface="Arial Narrow"/>
                <a:cs typeface="Arial Narrow"/>
                <a:sym typeface="Arial Narrow"/>
              </a:rPr>
              <a:t>Organization</a:t>
            </a:r>
            <a:endParaRPr lang="en-GB" sz="20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a:buClr>
                <a:schemeClr val="dk1"/>
              </a:buClr>
            </a:pPr>
            <a:r>
              <a:rPr lang="en-GB" sz="3600" b="1" dirty="0">
                <a:solidFill>
                  <a:schemeClr val="dk1"/>
                </a:solidFill>
                <a:latin typeface="Arial Narrow"/>
                <a:ea typeface="Arial Narrow"/>
                <a:cs typeface="Arial Narrow"/>
                <a:sym typeface="Arial Narrow"/>
              </a:rPr>
              <a:t>Module 3: autism spectrum disorders and society </a:t>
            </a:r>
          </a:p>
          <a:p>
            <a:pPr algn="ctr"/>
            <a:endParaRPr lang="en-GB" sz="3600" b="1" dirty="0">
              <a:solidFill>
                <a:schemeClr val="dk1"/>
              </a:solidFill>
              <a:latin typeface="Arial Narrow"/>
              <a:ea typeface="Arial Narrow"/>
              <a:cs typeface="Arial Narrow"/>
              <a:sym typeface="Arial Narrow"/>
            </a:endParaRPr>
          </a:p>
          <a:p>
            <a:pPr marL="571500" indent="-571500" algn="just">
              <a:lnSpc>
                <a:spcPct val="150000"/>
              </a:lnSpc>
              <a:buFont typeface="Arial" panose="020B0604020202020204" pitchFamily="34" charset="0"/>
              <a:buChar char="•"/>
            </a:pPr>
            <a:r>
              <a:rPr lang="en-GB" sz="3600" b="1" dirty="0">
                <a:solidFill>
                  <a:schemeClr val="dk1"/>
                </a:solidFill>
                <a:latin typeface="Arial Narrow"/>
                <a:ea typeface="Arial Narrow"/>
                <a:cs typeface="Arial Narrow"/>
                <a:sym typeface="Arial Narrow"/>
              </a:rPr>
              <a:t>Estimated time to complete the module: </a:t>
            </a:r>
            <a:r>
              <a:rPr lang="en-GB" sz="3600" dirty="0">
                <a:solidFill>
                  <a:schemeClr val="dk1"/>
                </a:solidFill>
                <a:latin typeface="Arial Narrow"/>
                <a:ea typeface="Arial Narrow"/>
                <a:cs typeface="Arial Narrow"/>
                <a:sym typeface="Arial Narrow"/>
              </a:rPr>
              <a:t>3 hours</a:t>
            </a:r>
            <a:endParaRPr lang="en-GB" sz="3600" b="1" dirty="0">
              <a:solidFill>
                <a:schemeClr val="dk1"/>
              </a:solidFill>
              <a:latin typeface="Arial Narrow"/>
              <a:ea typeface="Arial Narrow"/>
              <a:cs typeface="Arial Narrow"/>
              <a:sym typeface="Arial Narrow"/>
            </a:endParaRPr>
          </a:p>
          <a:p>
            <a:pPr marL="571500" indent="-571500" algn="just">
              <a:lnSpc>
                <a:spcPct val="150000"/>
              </a:lnSpc>
              <a:buFont typeface="Arial" panose="020B0604020202020204" pitchFamily="34" charset="0"/>
              <a:buChar char="•"/>
            </a:pPr>
            <a:r>
              <a:rPr lang="en-GB" sz="3600" b="1" dirty="0">
                <a:solidFill>
                  <a:schemeClr val="dk1"/>
                </a:solidFill>
                <a:latin typeface="Arial Narrow"/>
                <a:ea typeface="Arial Narrow"/>
                <a:cs typeface="Arial Narrow"/>
                <a:sym typeface="Arial Narrow"/>
              </a:rPr>
              <a:t>Break: </a:t>
            </a:r>
            <a:r>
              <a:rPr lang="en-GB" sz="3600" dirty="0">
                <a:solidFill>
                  <a:schemeClr val="dk1"/>
                </a:solidFill>
                <a:latin typeface="Arial Narrow"/>
                <a:ea typeface="Arial Narrow"/>
                <a:cs typeface="Arial Narrow"/>
                <a:sym typeface="Arial Narrow"/>
              </a:rPr>
              <a:t>30 minutes or two breaks of 10-15 minutes each</a:t>
            </a:r>
            <a:endParaRPr lang="en-GB" sz="2800" dirty="0"/>
          </a:p>
          <a:p>
            <a:pPr algn="just">
              <a:lnSpc>
                <a:spcPct val="150000"/>
              </a:lnSpc>
            </a:pPr>
            <a:endParaRPr lang="en-GB" sz="3600" dirty="0">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412581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en-GB" sz="3600" b="1" dirty="0">
                <a:solidFill>
                  <a:schemeClr val="dk1"/>
                </a:solidFill>
                <a:latin typeface="Arial Narrow"/>
                <a:ea typeface="Arial Narrow"/>
                <a:cs typeface="Arial Narrow"/>
                <a:sym typeface="Arial Narrow"/>
              </a:rPr>
              <a:t>Organization</a:t>
            </a:r>
            <a:r>
              <a:rPr lang="en-GB" sz="3600" b="1" dirty="0">
                <a:solidFill>
                  <a:srgbClr val="000000"/>
                </a:solidFill>
                <a:latin typeface="Arial Narrow"/>
                <a:ea typeface="Arial Narrow"/>
                <a:cs typeface="Arial Narrow"/>
                <a:sym typeface="Arial Narrow"/>
              </a:rPr>
              <a:t> </a:t>
            </a:r>
            <a:endParaRPr lang="en-GB" sz="2000" dirty="0"/>
          </a:p>
        </p:txBody>
      </p:sp>
      <p:graphicFrame>
        <p:nvGraphicFramePr>
          <p:cNvPr id="9" name="Google Shape;216;p32">
            <a:extLst>
              <a:ext uri="{FF2B5EF4-FFF2-40B4-BE49-F238E27FC236}">
                <a16:creationId xmlns:a16="http://schemas.microsoft.com/office/drawing/2014/main" id="{ABAA8F65-11D8-E84C-996E-7DD27A959963}"/>
              </a:ext>
            </a:extLst>
          </p:cNvPr>
          <p:cNvGraphicFramePr/>
          <p:nvPr>
            <p:extLst>
              <p:ext uri="{D42A27DB-BD31-4B8C-83A1-F6EECF244321}">
                <p14:modId xmlns:p14="http://schemas.microsoft.com/office/powerpoint/2010/main" val="549706695"/>
              </p:ext>
            </p:extLst>
          </p:nvPr>
        </p:nvGraphicFramePr>
        <p:xfrm>
          <a:off x="838200" y="1825625"/>
          <a:ext cx="10515600" cy="4351338"/>
        </p:xfrm>
        <a:graphic>
          <a:graphicData uri="http://schemas.openxmlformats.org/drawingml/2006/table">
            <a:tbl>
              <a:tblPr firstRow="1" firstCol="1" bandRow="1">
                <a:solidFill>
                  <a:srgbClr val="D9E2F3"/>
                </a:solidFill>
              </a:tblPr>
              <a:tblGrid>
                <a:gridCol w="5091370">
                  <a:extLst>
                    <a:ext uri="{9D8B030D-6E8A-4147-A177-3AD203B41FA5}">
                      <a16:colId xmlns:a16="http://schemas.microsoft.com/office/drawing/2014/main" val="20000"/>
                    </a:ext>
                  </a:extLst>
                </a:gridCol>
                <a:gridCol w="5424230">
                  <a:extLst>
                    <a:ext uri="{9D8B030D-6E8A-4147-A177-3AD203B41FA5}">
                      <a16:colId xmlns:a16="http://schemas.microsoft.com/office/drawing/2014/main" val="20001"/>
                    </a:ext>
                  </a:extLst>
                </a:gridCol>
              </a:tblGrid>
              <a:tr h="2066017">
                <a:tc>
                  <a:txBody>
                    <a:bodyPr/>
                    <a:lstStyle/>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Begin 09:00 – 9:30</a:t>
                      </a:r>
                      <a:endParaRPr sz="1600" b="1" u="none" strike="noStrike" cap="none" dirty="0">
                        <a:solidFill>
                          <a:schemeClr val="dk1"/>
                        </a:solidFill>
                        <a:latin typeface="Arial Narrow"/>
                        <a:ea typeface="Arial Narrow"/>
                        <a:cs typeface="Arial Narrow"/>
                        <a:sym typeface="Arial Narrow"/>
                      </a:endParaRPr>
                    </a:p>
                    <a:p>
                      <a:pPr marL="127000" marR="0" lvl="3" indent="-127000" algn="l"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Aim</a:t>
                      </a:r>
                      <a:endParaRPr sz="1600" b="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Contents</a:t>
                      </a:r>
                      <a:endParaRPr sz="1600" b="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Learning outcomes</a:t>
                      </a:r>
                      <a:endParaRPr sz="1600" b="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Organization</a:t>
                      </a:r>
                      <a:endParaRPr sz="1600" b="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Activity: </a:t>
                      </a:r>
                      <a:r>
                        <a:rPr lang="it" sz="1600" b="0" i="1" u="none" strike="noStrike" cap="none" dirty="0">
                          <a:solidFill>
                            <a:schemeClr val="dk1"/>
                          </a:solidFill>
                          <a:latin typeface="Arial Narrow"/>
                          <a:ea typeface="Arial Narrow"/>
                          <a:cs typeface="Arial Narrow"/>
                          <a:sym typeface="Arial Narrow"/>
                        </a:rPr>
                        <a:t>Brainstorming 3.1 </a:t>
                      </a:r>
                    </a:p>
                    <a:p>
                      <a:pPr marL="127000" marR="0" lvl="0" indent="-127000" algn="l" rtl="0">
                        <a:lnSpc>
                          <a:spcPct val="115000"/>
                        </a:lnSpc>
                        <a:spcBef>
                          <a:spcPts val="0"/>
                        </a:spcBef>
                        <a:spcAft>
                          <a:spcPts val="0"/>
                        </a:spcAft>
                        <a:buClr>
                          <a:schemeClr val="dk1"/>
                        </a:buClr>
                        <a:buSzPts val="1200"/>
                        <a:buFont typeface="Noto Sans Symbols"/>
                        <a:buChar char="∙"/>
                      </a:pPr>
                      <a:endParaRPr lang="it" sz="1600" b="0" i="1"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2CC"/>
                    </a:solidFill>
                  </a:tcPr>
                </a:tc>
                <a:tc>
                  <a:txBody>
                    <a:bodyPr/>
                    <a:lstStyle/>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Develop 09:30 – 10:15 </a:t>
                      </a:r>
                      <a:endParaRPr sz="1600" b="1" u="none" strike="noStrike" cap="none" dirty="0">
                        <a:solidFill>
                          <a:schemeClr val="dk1"/>
                        </a:solidFill>
                        <a:latin typeface="Arial Narrow"/>
                        <a:ea typeface="Arial Narrow"/>
                        <a:cs typeface="Arial Narrow"/>
                        <a:sym typeface="Arial Narrow"/>
                      </a:endParaRPr>
                    </a:p>
                    <a:p>
                      <a:pPr marL="177800" marR="0" lvl="0" indent="-177800" algn="just" rtl="0">
                        <a:lnSpc>
                          <a:spcPct val="115000"/>
                        </a:lnSpc>
                        <a:spcBef>
                          <a:spcPts val="0"/>
                        </a:spcBef>
                        <a:spcAft>
                          <a:spcPts val="0"/>
                        </a:spcAft>
                        <a:buClr>
                          <a:schemeClr val="dk1"/>
                        </a:buClr>
                        <a:buSzPts val="1200"/>
                        <a:buFont typeface="Noto Sans Symbols"/>
                        <a:buChar char="∙"/>
                      </a:pPr>
                      <a:r>
                        <a:rPr lang="it" sz="1600" b="0" dirty="0">
                          <a:solidFill>
                            <a:schemeClr val="dk1"/>
                          </a:solidFill>
                          <a:latin typeface="Arial Narrow"/>
                          <a:ea typeface="Arial Narrow"/>
                          <a:cs typeface="Arial Narrow"/>
                          <a:sym typeface="Arial Narrow"/>
                        </a:rPr>
                        <a:t> Addressing common challenges for ASD </a:t>
                      </a:r>
                      <a:endParaRPr sz="1600" b="0" u="none" strike="noStrike" cap="none" dirty="0">
                        <a:solidFill>
                          <a:schemeClr val="dk1"/>
                        </a:solidFill>
                        <a:latin typeface="Arial Narrow"/>
                        <a:ea typeface="Arial Narrow"/>
                        <a:cs typeface="Arial Narrow"/>
                        <a:sym typeface="Arial Narrow"/>
                      </a:endParaRPr>
                    </a:p>
                    <a:p>
                      <a:pPr marL="177800" lvl="0" indent="-177800" algn="just" rtl="0">
                        <a:lnSpc>
                          <a:spcPct val="115000"/>
                        </a:lnSpc>
                        <a:spcBef>
                          <a:spcPts val="0"/>
                        </a:spcBef>
                        <a:spcAft>
                          <a:spcPts val="0"/>
                        </a:spcAft>
                        <a:buClr>
                          <a:schemeClr val="dk1"/>
                        </a:buClr>
                        <a:buSzPts val="1200"/>
                        <a:buFont typeface="Noto Sans Symbols"/>
                        <a:buChar char="∙"/>
                      </a:pPr>
                      <a:r>
                        <a:rPr lang="it" sz="1600" b="0" dirty="0">
                          <a:solidFill>
                            <a:schemeClr val="dk1"/>
                          </a:solidFill>
                          <a:latin typeface="Arial Narrow"/>
                          <a:ea typeface="Arial Narrow"/>
                          <a:cs typeface="Arial Narrow"/>
                          <a:sym typeface="Arial Narrow"/>
                        </a:rPr>
                        <a:t> Activity: </a:t>
                      </a:r>
                      <a:r>
                        <a:rPr lang="it" sz="1600" b="0" i="1" dirty="0">
                          <a:solidFill>
                            <a:schemeClr val="dk1"/>
                          </a:solidFill>
                          <a:latin typeface="Arial Narrow"/>
                          <a:ea typeface="Arial Narrow"/>
                          <a:cs typeface="Arial Narrow"/>
                          <a:sym typeface="Arial Narrow"/>
                        </a:rPr>
                        <a:t>Think &amp; Reflect 3.1 </a:t>
                      </a:r>
                    </a:p>
                    <a:p>
                      <a:pPr marL="177800" lvl="0" indent="-177800" algn="just" rtl="0">
                        <a:lnSpc>
                          <a:spcPct val="115000"/>
                        </a:lnSpc>
                        <a:spcBef>
                          <a:spcPts val="0"/>
                        </a:spcBef>
                        <a:spcAft>
                          <a:spcPts val="0"/>
                        </a:spcAft>
                        <a:buClr>
                          <a:schemeClr val="dk1"/>
                        </a:buClr>
                        <a:buSzPts val="1200"/>
                        <a:buFont typeface="Noto Sans Symbols"/>
                        <a:buChar char="∙"/>
                      </a:pPr>
                      <a:r>
                        <a:rPr lang="it" sz="1600" b="0" dirty="0">
                          <a:solidFill>
                            <a:schemeClr val="dk1"/>
                          </a:solidFill>
                          <a:latin typeface="Arial Narrow"/>
                          <a:ea typeface="Arial Narrow"/>
                          <a:cs typeface="Arial Narrow"/>
                          <a:sym typeface="Arial Narrow"/>
                        </a:rPr>
                        <a:t>Making society ASD friendly</a:t>
                      </a:r>
                      <a:endParaRPr sz="1600" b="0" i="1" dirty="0">
                        <a:solidFill>
                          <a:schemeClr val="dk1"/>
                        </a:solidFill>
                        <a:latin typeface="Arial Narrow"/>
                        <a:ea typeface="Arial Narrow"/>
                        <a:cs typeface="Arial Narrow"/>
                        <a:sym typeface="Arial Narrow"/>
                      </a:endParaRPr>
                    </a:p>
                    <a:p>
                      <a:pPr marL="12700" marR="0" lvl="0" indent="0" algn="just" rtl="0">
                        <a:lnSpc>
                          <a:spcPct val="115000"/>
                        </a:lnSpc>
                        <a:spcBef>
                          <a:spcPts val="0"/>
                        </a:spcBef>
                        <a:spcAft>
                          <a:spcPts val="0"/>
                        </a:spcAft>
                        <a:buNone/>
                      </a:pPr>
                      <a:r>
                        <a:rPr lang="it" sz="1600" u="none" strike="noStrike" cap="none" dirty="0">
                          <a:solidFill>
                            <a:schemeClr val="dk1"/>
                          </a:solidFill>
                          <a:latin typeface="Arial Narrow"/>
                          <a:ea typeface="Arial Narrow"/>
                          <a:cs typeface="Arial Narrow"/>
                          <a:sym typeface="Arial Narrow"/>
                        </a:rPr>
                        <a:t> </a:t>
                      </a:r>
                      <a:endParaRPr sz="1600"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8E2F3"/>
                    </a:solidFill>
                  </a:tcPr>
                </a:tc>
                <a:extLst>
                  <a:ext uri="{0D108BD9-81ED-4DB2-BD59-A6C34878D82A}">
                    <a16:rowId xmlns:a16="http://schemas.microsoft.com/office/drawing/2014/main" val="10000"/>
                  </a:ext>
                </a:extLst>
              </a:tr>
              <a:tr h="571315">
                <a:tc gridSpan="2">
                  <a:txBody>
                    <a:bodyPr/>
                    <a:lstStyle/>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10:15 – 10:45 </a:t>
                      </a:r>
                      <a:endParaRPr sz="1600" b="1" u="none" strike="noStrike" cap="none" dirty="0">
                        <a:solidFill>
                          <a:schemeClr val="dk1"/>
                        </a:solidFill>
                        <a:latin typeface="Arial Narrow"/>
                        <a:ea typeface="Arial Narrow"/>
                        <a:cs typeface="Arial Narrow"/>
                        <a:sym typeface="Arial Narrow"/>
                      </a:endParaRPr>
                    </a:p>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Beak time</a:t>
                      </a:r>
                      <a:endParaRPr sz="1600" b="1"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8D08C"/>
                    </a:solidFill>
                  </a:tcPr>
                </a:tc>
                <a:tc hMerge="1">
                  <a:txBody>
                    <a:bodyPr/>
                    <a:lstStyle/>
                    <a:p>
                      <a:endParaRPr lang="pt-PT"/>
                    </a:p>
                  </a:txBody>
                  <a:tcPr/>
                </a:tc>
                <a:extLst>
                  <a:ext uri="{0D108BD9-81ED-4DB2-BD59-A6C34878D82A}">
                    <a16:rowId xmlns:a16="http://schemas.microsoft.com/office/drawing/2014/main" val="10001"/>
                  </a:ext>
                </a:extLst>
              </a:tr>
              <a:tr h="1714006">
                <a:tc>
                  <a:txBody>
                    <a:bodyPr/>
                    <a:lstStyle/>
                    <a:p>
                      <a:pPr marL="127000" marR="0" lvl="0" indent="-12700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Develop 10:45 – 11:30</a:t>
                      </a:r>
                    </a:p>
                    <a:p>
                      <a:pPr marL="127000" marR="0" lvl="0" indent="-127000" algn="ctr" rtl="0">
                        <a:lnSpc>
                          <a:spcPct val="115000"/>
                        </a:lnSpc>
                        <a:spcBef>
                          <a:spcPts val="0"/>
                        </a:spcBef>
                        <a:spcAft>
                          <a:spcPts val="0"/>
                        </a:spcAft>
                        <a:buNone/>
                      </a:pPr>
                      <a:endParaRPr sz="1600" b="1" u="none" strike="noStrike" cap="none" dirty="0">
                        <a:solidFill>
                          <a:schemeClr val="dk1"/>
                        </a:solidFill>
                        <a:latin typeface="Arial Narrow"/>
                        <a:ea typeface="Arial Narrow"/>
                        <a:cs typeface="Arial Narrow"/>
                        <a:sym typeface="Arial Narrow"/>
                      </a:endParaRPr>
                    </a:p>
                    <a:p>
                      <a:pPr marL="127000" marR="0" lvl="0" indent="-127000" algn="just" rtl="0">
                        <a:lnSpc>
                          <a:spcPct val="115000"/>
                        </a:lnSpc>
                        <a:spcBef>
                          <a:spcPts val="0"/>
                        </a:spcBef>
                        <a:spcAft>
                          <a:spcPts val="0"/>
                        </a:spcAft>
                        <a:buClr>
                          <a:schemeClr val="dk1"/>
                        </a:buClr>
                        <a:buSzPts val="1200"/>
                        <a:buFont typeface="Noto Sans Symbols"/>
                        <a:buChar char="∙"/>
                      </a:pPr>
                      <a:r>
                        <a:rPr lang="it" sz="1600" b="0" dirty="0">
                          <a:solidFill>
                            <a:schemeClr val="dk1"/>
                          </a:solidFill>
                          <a:latin typeface="Arial Narrow"/>
                          <a:ea typeface="Arial Narrow"/>
                          <a:cs typeface="Arial Narrow"/>
                          <a:sym typeface="Arial Narrow"/>
                        </a:rPr>
                        <a:t>Making society ASD friendly </a:t>
                      </a:r>
                      <a:endParaRPr sz="1600" b="0" u="none" strike="noStrike" cap="none" dirty="0">
                        <a:solidFill>
                          <a:schemeClr val="dk1"/>
                        </a:solidFill>
                        <a:latin typeface="Arial Narrow"/>
                        <a:ea typeface="Arial Narrow"/>
                        <a:cs typeface="Arial Narrow"/>
                        <a:sym typeface="Arial Narrow"/>
                      </a:endParaRPr>
                    </a:p>
                    <a:p>
                      <a:pPr marL="127000" marR="0" lvl="0" indent="-127000" algn="just"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Activity: </a:t>
                      </a:r>
                      <a:r>
                        <a:rPr lang="it" sz="1600" b="0" i="1" u="none" strike="noStrike" cap="none" dirty="0">
                          <a:solidFill>
                            <a:schemeClr val="dk1"/>
                          </a:solidFill>
                          <a:latin typeface="Arial Narrow"/>
                          <a:ea typeface="Arial Narrow"/>
                          <a:cs typeface="Arial Narrow"/>
                          <a:sym typeface="Arial Narrow"/>
                        </a:rPr>
                        <a:t>Think &amp; Reflect 3.2 - language</a:t>
                      </a:r>
                      <a:endParaRPr sz="1600" b="0" i="1"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End 11:30 – 12:00</a:t>
                      </a:r>
                      <a:endParaRPr sz="1600" b="1"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u="none" strike="noStrike" cap="none" dirty="0">
                          <a:solidFill>
                            <a:schemeClr val="dk1"/>
                          </a:solidFill>
                          <a:latin typeface="Arial Narrow"/>
                          <a:ea typeface="Arial Narrow"/>
                          <a:cs typeface="Arial Narrow"/>
                          <a:sym typeface="Arial Narrow"/>
                        </a:rPr>
                        <a:t>Wrap up</a:t>
                      </a:r>
                      <a:endParaRPr sz="160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u="none" strike="noStrike" cap="none" dirty="0">
                          <a:solidFill>
                            <a:schemeClr val="dk1"/>
                          </a:solidFill>
                          <a:latin typeface="Arial Narrow"/>
                          <a:ea typeface="Arial Narrow"/>
                          <a:cs typeface="Arial Narrow"/>
                          <a:sym typeface="Arial Narrow"/>
                        </a:rPr>
                        <a:t>Activity: </a:t>
                      </a:r>
                      <a:r>
                        <a:rPr lang="it" sz="1600" i="1" u="none" strike="noStrike" cap="none" dirty="0">
                          <a:solidFill>
                            <a:schemeClr val="dk1"/>
                          </a:solidFill>
                          <a:latin typeface="Arial Narrow"/>
                          <a:ea typeface="Arial Narrow"/>
                          <a:cs typeface="Arial Narrow"/>
                          <a:sym typeface="Arial Narrow"/>
                        </a:rPr>
                        <a:t>Real-world application 3.1</a:t>
                      </a:r>
                      <a:endParaRPr sz="1600" i="1"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u="none" strike="noStrike" cap="none" dirty="0">
                          <a:solidFill>
                            <a:schemeClr val="dk1"/>
                          </a:solidFill>
                          <a:latin typeface="Arial Narrow"/>
                          <a:ea typeface="Arial Narrow"/>
                          <a:cs typeface="Arial Narrow"/>
                          <a:sym typeface="Arial Narrow"/>
                        </a:rPr>
                        <a:t>References &amp; Resources</a:t>
                      </a:r>
                      <a:endParaRPr sz="160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u="none" strike="noStrike" cap="none" dirty="0">
                          <a:solidFill>
                            <a:schemeClr val="dk1"/>
                          </a:solidFill>
                          <a:latin typeface="Arial Narrow"/>
                          <a:ea typeface="Arial Narrow"/>
                          <a:cs typeface="Arial Narrow"/>
                          <a:sym typeface="Arial Narrow"/>
                        </a:rPr>
                        <a:t>Goodbye ☺ </a:t>
                      </a:r>
                      <a:endParaRPr sz="1600"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9DAD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52618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5439937"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en-GB" sz="3600" b="1" dirty="0">
                <a:solidFill>
                  <a:schemeClr val="dk1"/>
                </a:solidFill>
                <a:latin typeface="Arial Narrow"/>
                <a:ea typeface="Arial Narrow"/>
                <a:cs typeface="Arial Narrow"/>
                <a:sym typeface="Arial Narrow"/>
              </a:rPr>
              <a:t>Activity: Brainstorming 3.1</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ctr" anchorCtr="0">
            <a:noAutofit/>
          </a:bodyPr>
          <a:lstStyle/>
          <a:p>
            <a:pPr algn="ctr"/>
            <a:r>
              <a:rPr lang="it" sz="3600" b="1" dirty="0">
                <a:solidFill>
                  <a:schemeClr val="dk1"/>
                </a:solidFill>
                <a:latin typeface="Arial Narrow"/>
                <a:ea typeface="Arial Narrow"/>
                <a:cs typeface="Arial Narrow"/>
                <a:sym typeface="Arial Narrow"/>
              </a:rPr>
              <a:t>“Listing / Mapping… ”</a:t>
            </a:r>
          </a:p>
        </p:txBody>
      </p:sp>
    </p:spTree>
    <p:extLst>
      <p:ext uri="{BB962C8B-B14F-4D97-AF65-F5344CB8AC3E}">
        <p14:creationId xmlns:p14="http://schemas.microsoft.com/office/powerpoint/2010/main" val="310505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9</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DEBF7"/>
          </a:solidFill>
          <a:ln>
            <a:noFill/>
          </a:ln>
        </p:spPr>
        <p:txBody>
          <a:bodyPr spcFirstLastPara="1" wrap="square" lIns="121900" tIns="60933" rIns="121900" bIns="60933" anchor="ctr" anchorCtr="0">
            <a:noAutofit/>
          </a:bodyPr>
          <a:lstStyle/>
          <a:p>
            <a:pPr algn="ctr"/>
            <a:r>
              <a:rPr lang="en-GB" sz="4000" b="1" dirty="0">
                <a:solidFill>
                  <a:schemeClr val="dk1"/>
                </a:solidFill>
                <a:latin typeface="Arial Narrow"/>
                <a:ea typeface="Arial Narrow"/>
                <a:cs typeface="Arial Narrow"/>
                <a:sym typeface="Arial Narrow"/>
              </a:rPr>
              <a:t>DEVELOP</a:t>
            </a:r>
            <a:endParaRPr lang="en-GB"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buClr>
                <a:schemeClr val="dk1"/>
              </a:buClr>
              <a:buSzPts val="2000"/>
            </a:pPr>
            <a:r>
              <a:rPr lang="en-GB" sz="2000" dirty="0">
                <a:solidFill>
                  <a:schemeClr val="dk1"/>
                </a:solidFill>
                <a:latin typeface="Arial Narrow"/>
                <a:ea typeface="Arial Narrow"/>
                <a:cs typeface="Arial Narrow"/>
                <a:sym typeface="Arial Narrow"/>
              </a:rPr>
              <a:t>Addressing common challenges for ASD </a:t>
            </a:r>
          </a:p>
          <a:p>
            <a:pPr algn="ctr">
              <a:lnSpc>
                <a:spcPct val="150000"/>
              </a:lnSpc>
              <a:buClr>
                <a:schemeClr val="dk1"/>
              </a:buClr>
              <a:buSzPts val="2000"/>
            </a:pPr>
            <a:r>
              <a:rPr lang="en-GB" sz="2000" dirty="0">
                <a:solidFill>
                  <a:schemeClr val="dk1"/>
                </a:solidFill>
                <a:latin typeface="Arial Narrow"/>
                <a:ea typeface="Arial Narrow"/>
                <a:cs typeface="Arial Narrow"/>
                <a:sym typeface="Arial Narrow"/>
              </a:rPr>
              <a:t>Making society ASD friendly at school</a:t>
            </a:r>
          </a:p>
          <a:p>
            <a:pPr algn="ctr">
              <a:lnSpc>
                <a:spcPct val="150000"/>
              </a:lnSpc>
            </a:pPr>
            <a:r>
              <a:rPr lang="en-GB" sz="2000" i="1" dirty="0">
                <a:solidFill>
                  <a:schemeClr val="dk1"/>
                </a:solidFill>
                <a:latin typeface="Arial Narrow"/>
                <a:ea typeface="Arial Narrow"/>
                <a:cs typeface="Arial Narrow"/>
                <a:sym typeface="Arial Narrow"/>
              </a:rPr>
              <a:t>Activity: </a:t>
            </a:r>
          </a:p>
          <a:p>
            <a:pPr algn="ctr">
              <a:lnSpc>
                <a:spcPct val="150000"/>
              </a:lnSpc>
            </a:pPr>
            <a:r>
              <a:rPr lang="en-GB" sz="2000" i="1" dirty="0">
                <a:solidFill>
                  <a:schemeClr val="dk1"/>
                </a:solidFill>
                <a:latin typeface="Arial Narrow"/>
                <a:ea typeface="Arial Narrow"/>
                <a:cs typeface="Arial Narrow"/>
                <a:sym typeface="Arial Narrow"/>
              </a:rPr>
              <a:t>Think &amp; Reflect 3.1 neurodiversity making society </a:t>
            </a:r>
            <a:r>
              <a:rPr lang="en-GB" sz="2000" i="1" dirty="0" err="1">
                <a:solidFill>
                  <a:schemeClr val="dk1"/>
                </a:solidFill>
                <a:latin typeface="Arial Narrow"/>
                <a:ea typeface="Arial Narrow"/>
                <a:cs typeface="Arial Narrow"/>
                <a:sym typeface="Arial Narrow"/>
              </a:rPr>
              <a:t>asd</a:t>
            </a:r>
            <a:r>
              <a:rPr lang="en-GB" sz="2000" i="1" dirty="0">
                <a:solidFill>
                  <a:schemeClr val="dk1"/>
                </a:solidFill>
                <a:latin typeface="Arial Narrow"/>
                <a:ea typeface="Arial Narrow"/>
                <a:cs typeface="Arial Narrow"/>
                <a:sym typeface="Arial Narrow"/>
              </a:rPr>
              <a:t> friendly family, public services and work </a:t>
            </a:r>
          </a:p>
          <a:p>
            <a:pPr algn="ctr">
              <a:lnSpc>
                <a:spcPct val="150000"/>
              </a:lnSpc>
            </a:pPr>
            <a:r>
              <a:rPr lang="en-GB" sz="2000" i="1" dirty="0">
                <a:solidFill>
                  <a:schemeClr val="dk1"/>
                </a:solidFill>
                <a:latin typeface="Arial Narrow"/>
                <a:ea typeface="Arial Narrow"/>
                <a:cs typeface="Arial Narrow"/>
                <a:sym typeface="Arial Narrow"/>
              </a:rPr>
              <a:t>Activity: </a:t>
            </a:r>
          </a:p>
          <a:p>
            <a:pPr algn="ctr">
              <a:lnSpc>
                <a:spcPct val="150000"/>
              </a:lnSpc>
            </a:pPr>
            <a:r>
              <a:rPr lang="en-GB" sz="2000" i="1" dirty="0">
                <a:solidFill>
                  <a:schemeClr val="dk1"/>
                </a:solidFill>
                <a:latin typeface="Arial Narrow"/>
                <a:ea typeface="Arial Narrow"/>
                <a:cs typeface="Arial Narrow"/>
                <a:sym typeface="Arial Narrow"/>
              </a:rPr>
              <a:t>Think &amp; Reflect 3.2 </a:t>
            </a:r>
          </a:p>
        </p:txBody>
      </p:sp>
    </p:spTree>
    <p:extLst>
      <p:ext uri="{BB962C8B-B14F-4D97-AF65-F5344CB8AC3E}">
        <p14:creationId xmlns:p14="http://schemas.microsoft.com/office/powerpoint/2010/main" val="1609509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1324</TotalTime>
  <Words>4883</Words>
  <Application>Microsoft Macintosh PowerPoint</Application>
  <PresentationFormat>Widescreen</PresentationFormat>
  <Paragraphs>427</Paragraphs>
  <Slides>49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Arial Narrow</vt:lpstr>
      <vt:lpstr>Calibri</vt:lpstr>
      <vt:lpstr>Calibri Light</vt:lpstr>
      <vt:lpstr>Noto Sans Symbols</vt:lpstr>
      <vt:lpstr>Office Theme</vt:lpstr>
      <vt:lpstr>Curriculum for the Training Course  “Autism Spectrum Disorder (ASD) Officer”  https://www.autrain.eu/pt/curriculo/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Curriculum for the Training Course  “Autism Spectrum Disorder (ASD) Officer”  https://www.autrain.eu/pt/curriculo/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Koller Jasmin</dc:creator>
  <cp:lastModifiedBy>Koller Jasmin</cp:lastModifiedBy>
  <cp:revision>9</cp:revision>
  <dcterms:created xsi:type="dcterms:W3CDTF">2021-06-03T08:33:53Z</dcterms:created>
  <dcterms:modified xsi:type="dcterms:W3CDTF">2021-06-04T06:41:26Z</dcterms:modified>
</cp:coreProperties>
</file>