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306" r:id="rId3"/>
    <p:sldId id="313"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299"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14" r:id="rId35"/>
    <p:sldId id="356" r:id="rId36"/>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BD9"/>
    <a:srgbClr val="DEE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p:restoredTop sz="94719"/>
  </p:normalViewPr>
  <p:slideViewPr>
    <p:cSldViewPr snapToGrid="0" snapToObjects="1">
      <p:cViewPr varScale="1">
        <p:scale>
          <a:sx n="147" d="100"/>
          <a:sy n="147" d="100"/>
        </p:scale>
        <p:origin x="12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04.06.21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LX0KI4xkc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11/jar.12144" TargetMode="External"/><Relationship Id="rId2" Type="http://schemas.openxmlformats.org/officeDocument/2006/relationships/hyperlink" Target="https://doi.org/10.1007/s10803-020-04858-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consilium.europa.eu/media/35446/en_brochure-inclusive-communication-in-the-gsc.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obbwb1bJ5io&amp;feature=emb_log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convention-on-the-rights-of-persons-with-disabilities-2.html" TargetMode="External"/><Relationship Id="rId2" Type="http://schemas.openxmlformats.org/officeDocument/2006/relationships/hyperlink" Target="https://www.un.org/en/content/disabilitystrategy/" TargetMode="External"/><Relationship Id="rId1" Type="http://schemas.openxmlformats.org/officeDocument/2006/relationships/slideLayout" Target="../slideLayouts/slideLayout2.xml"/><Relationship Id="rId5" Type="http://schemas.openxmlformats.org/officeDocument/2006/relationships/hyperlink" Target="https://www.european-agency.org/" TargetMode="External"/><Relationship Id="rId4" Type="http://schemas.openxmlformats.org/officeDocument/2006/relationships/hyperlink" Target="https://www.autismeurope.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1</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Curriculum for the Training Course </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 Spectrum Disorder (ASD) Officer”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234759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10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DEVELOP</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r>
              <a:rPr lang="en-US" sz="2000" dirty="0">
                <a:solidFill>
                  <a:prstClr val="black"/>
                </a:solidFill>
                <a:latin typeface="Arial Narrow" panose="020B0606020202030204" pitchFamily="34" charset="0"/>
              </a:rPr>
              <a:t>Inclusion from different perspectives</a:t>
            </a:r>
          </a:p>
          <a:p>
            <a:pPr algn="ctr" defTabSz="685800"/>
            <a:r>
              <a:rPr lang="en-US" sz="2000" dirty="0">
                <a:solidFill>
                  <a:prstClr val="black"/>
                </a:solidFill>
                <a:latin typeface="Arial Narrow" panose="020B0606020202030204" pitchFamily="34" charset="0"/>
              </a:rPr>
              <a:t>Critical elements for creating an inclusive society</a:t>
            </a:r>
          </a:p>
          <a:p>
            <a:pPr algn="ctr" defTabSz="685800"/>
            <a:r>
              <a:rPr lang="en-US" sz="2000" i="1" dirty="0">
                <a:latin typeface="Arial Narrow" panose="020B0606020202030204" pitchFamily="34" charset="0"/>
              </a:rPr>
              <a:t>Activity: Think &amp; Reflect 1.1 - inclusion</a:t>
            </a:r>
          </a:p>
          <a:p>
            <a:pPr algn="ctr" defTabSz="685800"/>
            <a:r>
              <a:rPr lang="en-US" sz="2000" dirty="0">
                <a:solidFill>
                  <a:schemeClr val="bg2">
                    <a:lumMod val="75000"/>
                  </a:schemeClr>
                </a:solidFill>
                <a:latin typeface="Arial Narrow" panose="020B0606020202030204" pitchFamily="34" charset="0"/>
              </a:rPr>
              <a:t>Common terminology/ range of views on ASD-friendly language</a:t>
            </a:r>
          </a:p>
          <a:p>
            <a:pPr algn="ctr" defTabSz="685800"/>
            <a:r>
              <a:rPr lang="en-US" sz="2000" i="1" dirty="0">
                <a:solidFill>
                  <a:schemeClr val="bg2">
                    <a:lumMod val="75000"/>
                  </a:schemeClr>
                </a:solidFill>
                <a:latin typeface="Arial Narrow" panose="020B0606020202030204" pitchFamily="34" charset="0"/>
              </a:rPr>
              <a:t>Activity: Think &amp; Reflect 1.2 - language</a:t>
            </a:r>
          </a:p>
        </p:txBody>
      </p:sp>
    </p:spTree>
    <p:extLst>
      <p:ext uri="{BB962C8B-B14F-4D97-AF65-F5344CB8AC3E}">
        <p14:creationId xmlns:p14="http://schemas.microsoft.com/office/powerpoint/2010/main" val="185344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574280"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latin typeface="Arial Narrow" panose="020B0606020202030204" pitchFamily="34" charset="0"/>
              </a:rPr>
              <a:t>Inclusion from different perspectives</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a:buClr>
                <a:schemeClr val="tx1"/>
              </a:buClr>
              <a:buFont typeface="Arial" panose="020B0604020202020204" pitchFamily="34" charset="0"/>
              <a:buChar char="•"/>
            </a:pPr>
            <a:endParaRPr lang="en-US" sz="2800" dirty="0">
              <a:latin typeface="Arial Narrow" panose="020B0606020202030204" pitchFamily="34" charset="0"/>
            </a:endParaRPr>
          </a:p>
          <a:p>
            <a:pPr marL="457200" indent="-457200" algn="just">
              <a:buClr>
                <a:schemeClr val="tx1"/>
              </a:buClr>
              <a:buFont typeface="Arial" panose="020B0604020202020204" pitchFamily="34" charset="0"/>
              <a:buChar char="•"/>
            </a:pPr>
            <a:r>
              <a:rPr lang="en-US" sz="2800" dirty="0">
                <a:latin typeface="Arial Narrow" panose="020B0606020202030204" pitchFamily="34" charset="0"/>
              </a:rPr>
              <a:t>“Since the 1069s we have seen dramatic changes in the quality of lives of people with disabilities, including increased presence and participation in the community” (</a:t>
            </a:r>
            <a:r>
              <a:rPr lang="en-US" sz="2800" dirty="0" err="1">
                <a:latin typeface="Arial Narrow" panose="020B0606020202030204" pitchFamily="34" charset="0"/>
              </a:rPr>
              <a:t>Talylor</a:t>
            </a:r>
            <a:r>
              <a:rPr lang="en-US" sz="2800" dirty="0">
                <a:latin typeface="Arial Narrow" panose="020B0606020202030204" pitchFamily="34" charset="0"/>
              </a:rPr>
              <a:t>, et al., 1996, p. 279)</a:t>
            </a:r>
          </a:p>
          <a:p>
            <a:pPr marL="457200" indent="-457200" algn="just">
              <a:buClr>
                <a:schemeClr val="tx1"/>
              </a:buClr>
              <a:buFont typeface="Arial" panose="020B0604020202020204" pitchFamily="34" charset="0"/>
              <a:buChar char="•"/>
            </a:pPr>
            <a:endParaRPr lang="en-US" sz="2800" dirty="0">
              <a:latin typeface="Arial Narrow" panose="020B0606020202030204" pitchFamily="34" charset="0"/>
            </a:endParaRPr>
          </a:p>
          <a:p>
            <a:pPr marL="457200" indent="-457200" algn="just">
              <a:buClr>
                <a:schemeClr val="tx1"/>
              </a:buClr>
              <a:buFont typeface="Arial" panose="020B0604020202020204" pitchFamily="34" charset="0"/>
              <a:buChar char="•"/>
            </a:pPr>
            <a:endParaRPr lang="en-US" sz="2800" dirty="0">
              <a:latin typeface="Arial Narrow" panose="020B0606020202030204" pitchFamily="34" charset="0"/>
            </a:endParaRPr>
          </a:p>
          <a:p>
            <a:pPr marL="457200" indent="-457200" algn="just">
              <a:buClr>
                <a:schemeClr val="tx1"/>
              </a:buClr>
              <a:buFont typeface="Arial" panose="020B0604020202020204" pitchFamily="34" charset="0"/>
              <a:buChar char="•"/>
            </a:pPr>
            <a:r>
              <a:rPr lang="en-US" sz="2800" dirty="0">
                <a:latin typeface="Arial Narrow" panose="020B0606020202030204" pitchFamily="34" charset="0"/>
              </a:rPr>
              <a:t>There is a long history towards inclusion, which started with exclusion from the community and ends in ongoing transformation process to a better society (Martins, 2000)</a:t>
            </a:r>
          </a:p>
          <a:p>
            <a:pPr marL="457200" indent="-457200">
              <a:buClr>
                <a:schemeClr val="tx1"/>
              </a:buClr>
              <a:buFont typeface="Arial" panose="020B0604020202020204" pitchFamily="34" charset="0"/>
              <a:buChar char="•"/>
            </a:pPr>
            <a:endParaRPr lang="pt-PT" sz="2800" dirty="0">
              <a:solidFill>
                <a:srgbClr val="000000"/>
              </a:solidFill>
              <a:latin typeface="Arial Narrow" pitchFamily="34" charset="0"/>
            </a:endParaRPr>
          </a:p>
        </p:txBody>
      </p:sp>
    </p:spTree>
    <p:extLst>
      <p:ext uri="{BB962C8B-B14F-4D97-AF65-F5344CB8AC3E}">
        <p14:creationId xmlns:p14="http://schemas.microsoft.com/office/powerpoint/2010/main" val="171574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574280"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latin typeface="Arial Narrow" panose="020B0606020202030204" pitchFamily="34" charset="0"/>
              </a:rPr>
              <a:t>Inclusion from different perspectives</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a:buClr>
                <a:schemeClr val="tx1"/>
              </a:buClr>
              <a:buFont typeface="Arial" panose="020B0604020202020204" pitchFamily="34" charset="0"/>
              <a:buChar char="•"/>
            </a:pPr>
            <a:r>
              <a:rPr lang="en-US" sz="2400" dirty="0">
                <a:latin typeface="Arial Narrow" panose="020B0606020202030204" pitchFamily="34" charset="0"/>
              </a:rPr>
              <a:t>“Opportunities for independent living, daytime activities and employment are important aspects of social inclusion and participation in the community” (</a:t>
            </a:r>
            <a:r>
              <a:rPr lang="pt-PT" sz="2400" dirty="0">
                <a:latin typeface="Arial Narrow" panose="020B0606020202030204" pitchFamily="34" charset="0"/>
              </a:rPr>
              <a:t>Gray, 2014, p. 2013)</a:t>
            </a:r>
          </a:p>
          <a:p>
            <a:pPr marL="457200" indent="-457200" algn="just">
              <a:buClr>
                <a:schemeClr val="tx1"/>
              </a:buClr>
              <a:buFont typeface="Arial" panose="020B0604020202020204" pitchFamily="34" charset="0"/>
              <a:buChar char="•"/>
            </a:pPr>
            <a:endParaRPr lang="en-US" sz="2400" dirty="0">
              <a:latin typeface="Arial Narrow" panose="020B0606020202030204" pitchFamily="34" charset="0"/>
            </a:endParaRPr>
          </a:p>
          <a:p>
            <a:pPr marL="457200" indent="-457200" algn="just">
              <a:buClr>
                <a:schemeClr val="tx1"/>
              </a:buClr>
              <a:buFont typeface="Arial" panose="020B0604020202020204" pitchFamily="34" charset="0"/>
              <a:buChar char="•"/>
            </a:pPr>
            <a:r>
              <a:rPr lang="en-US" sz="2400" dirty="0">
                <a:latin typeface="Arial Narrow" panose="020B0606020202030204" pitchFamily="34" charset="0"/>
              </a:rPr>
              <a:t>The United Nations Convention on the Rights of Persons with Disabilities </a:t>
            </a:r>
            <a:r>
              <a:rPr lang="en-US" sz="2400" b="1" dirty="0">
                <a:latin typeface="Arial Narrow" panose="020B0606020202030204" pitchFamily="34" charset="0"/>
              </a:rPr>
              <a:t>recognize the equal right of all persons with disabilities </a:t>
            </a:r>
            <a:r>
              <a:rPr lang="en-US" sz="2400" dirty="0">
                <a:latin typeface="Arial Narrow" panose="020B0606020202030204" pitchFamily="34" charset="0"/>
              </a:rPr>
              <a:t>to live in the community, with choices equal to others, and shall take effective and appropriate measures to facilitate full enjoyment by persons with disabilities of this right and their </a:t>
            </a:r>
            <a:r>
              <a:rPr lang="en-US" sz="2400" b="1" dirty="0">
                <a:latin typeface="Arial Narrow" panose="020B0606020202030204" pitchFamily="34" charset="0"/>
              </a:rPr>
              <a:t>full inclusion and participation in the community</a:t>
            </a:r>
            <a:r>
              <a:rPr lang="en-US" sz="2400" dirty="0">
                <a:latin typeface="Arial Narrow" panose="020B0606020202030204" pitchFamily="34" charset="0"/>
              </a:rPr>
              <a:t> (United Nations, 2006)</a:t>
            </a:r>
          </a:p>
        </p:txBody>
      </p:sp>
    </p:spTree>
    <p:extLst>
      <p:ext uri="{BB962C8B-B14F-4D97-AF65-F5344CB8AC3E}">
        <p14:creationId xmlns:p14="http://schemas.microsoft.com/office/powerpoint/2010/main" val="15154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solidFill>
                  <a:prstClr val="black"/>
                </a:solidFill>
                <a:latin typeface="Arial Narrow" panose="020B0606020202030204" pitchFamily="34" charset="0"/>
              </a:rPr>
              <a:t>Critical elements for creating an inclusive society</a:t>
            </a:r>
            <a:endParaRPr lang="en-US"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a:spcAft>
                <a:spcPts val="1200"/>
              </a:spcAft>
              <a:buClr>
                <a:schemeClr val="tx1"/>
              </a:buClr>
              <a:buSzPct val="102000"/>
              <a:buFont typeface="Arial" panose="020B0604020202020204" pitchFamily="34" charset="0"/>
              <a:buChar char="•"/>
            </a:pPr>
            <a:r>
              <a:rPr lang="en-US" sz="2800" dirty="0">
                <a:latin typeface="Arial Narrow" panose="020B0606020202030204" pitchFamily="34" charset="0"/>
              </a:rPr>
              <a:t>Celebrates diversity, promotes fraternity and equality of opportunity (Thomas, 1997)</a:t>
            </a:r>
          </a:p>
          <a:p>
            <a:pPr marL="342900" indent="-342900">
              <a:spcAft>
                <a:spcPts val="1200"/>
              </a:spcAft>
              <a:buClr>
                <a:schemeClr val="tx1"/>
              </a:buClr>
              <a:buSzPct val="102000"/>
              <a:buFont typeface="Arial" panose="020B0604020202020204" pitchFamily="34" charset="0"/>
              <a:buChar char="•"/>
            </a:pPr>
            <a:r>
              <a:rPr lang="en-US" sz="2800" dirty="0">
                <a:latin typeface="Arial Narrow" panose="020B0606020202030204" pitchFamily="34" charset="0"/>
              </a:rPr>
              <a:t> Makes all feel valued, safe, connected, and cared for (Schaffner &amp; </a:t>
            </a:r>
            <a:r>
              <a:rPr lang="en-US" sz="2800" dirty="0" err="1">
                <a:latin typeface="Arial Narrow" panose="020B0606020202030204" pitchFamily="34" charset="0"/>
              </a:rPr>
              <a:t>Buswell</a:t>
            </a:r>
            <a:r>
              <a:rPr lang="en-US" sz="2800" dirty="0">
                <a:latin typeface="Arial Narrow" panose="020B0606020202030204" pitchFamily="34" charset="0"/>
              </a:rPr>
              <a:t>, 1996)</a:t>
            </a:r>
          </a:p>
          <a:p>
            <a:pPr marL="342900" indent="-342900" algn="just">
              <a:spcAft>
                <a:spcPts val="1200"/>
              </a:spcAft>
              <a:buClr>
                <a:schemeClr val="tx1"/>
              </a:buClr>
              <a:buSzPct val="102000"/>
              <a:buFont typeface="Arial" panose="020B0604020202020204" pitchFamily="34" charset="0"/>
              <a:buChar char="•"/>
            </a:pPr>
            <a:r>
              <a:rPr lang="en-US" sz="2800" dirty="0">
                <a:latin typeface="Arial Narrow" panose="020B0606020202030204" pitchFamily="34" charset="0"/>
              </a:rPr>
              <a:t>Respects and promotes equality as a value (</a:t>
            </a:r>
            <a:r>
              <a:rPr lang="en-US" sz="2800" dirty="0" err="1">
                <a:latin typeface="Arial Narrow" panose="020B0606020202030204" pitchFamily="34" charset="0"/>
              </a:rPr>
              <a:t>Karagiannis</a:t>
            </a:r>
            <a:r>
              <a:rPr lang="en-US" sz="2800" dirty="0">
                <a:latin typeface="Arial Narrow" panose="020B0606020202030204" pitchFamily="34" charset="0"/>
              </a:rPr>
              <a:t> et al., 1996)</a:t>
            </a:r>
          </a:p>
          <a:p>
            <a:pPr marL="342900" indent="-342900" algn="just">
              <a:spcAft>
                <a:spcPts val="1200"/>
              </a:spcAft>
              <a:buClr>
                <a:schemeClr val="tx1"/>
              </a:buClr>
              <a:buSzPct val="102000"/>
              <a:buFont typeface="Arial" panose="020B0604020202020204" pitchFamily="34" charset="0"/>
              <a:buChar char="•"/>
            </a:pPr>
            <a:r>
              <a:rPr lang="en-US" sz="2800" dirty="0">
                <a:latin typeface="Arial Narrow" panose="020B0606020202030204" pitchFamily="34" charset="0"/>
              </a:rPr>
              <a:t>Requires positive attitudes toward people with disabilities (Thomas, 1997)</a:t>
            </a:r>
          </a:p>
        </p:txBody>
      </p:sp>
    </p:spTree>
    <p:extLst>
      <p:ext uri="{BB962C8B-B14F-4D97-AF65-F5344CB8AC3E}">
        <p14:creationId xmlns:p14="http://schemas.microsoft.com/office/powerpoint/2010/main" val="353984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solidFill>
                  <a:prstClr val="black"/>
                </a:solidFill>
                <a:latin typeface="Arial Narrow" panose="020B0606020202030204" pitchFamily="34" charset="0"/>
              </a:rPr>
              <a:t>Critical elements for creating an inclusive society</a:t>
            </a:r>
            <a:endParaRPr lang="en-US"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a:spcAft>
                <a:spcPts val="1200"/>
              </a:spcAft>
              <a:buClr>
                <a:schemeClr val="tx1"/>
              </a:buClr>
              <a:buSzPct val="100000"/>
              <a:buFont typeface="Arial" panose="020B0604020202020204" pitchFamily="34" charset="0"/>
              <a:buChar char="•"/>
            </a:pPr>
            <a:r>
              <a:rPr lang="en-US" sz="2800" dirty="0">
                <a:latin typeface="Arial Narrow" panose="020B0606020202030204" pitchFamily="34" charset="0"/>
              </a:rPr>
              <a:t>Is barrier-free, it is accessible to all (Thomas et al., 1998) </a:t>
            </a:r>
          </a:p>
          <a:p>
            <a:pPr marL="457200" indent="-457200" algn="just">
              <a:spcAft>
                <a:spcPts val="1200"/>
              </a:spcAft>
              <a:buClr>
                <a:schemeClr val="tx1"/>
              </a:buClr>
              <a:buSzPct val="100000"/>
              <a:buFont typeface="Arial" panose="020B0604020202020204" pitchFamily="34" charset="0"/>
              <a:buChar char="•"/>
            </a:pPr>
            <a:r>
              <a:rPr lang="en-US" sz="2800" dirty="0">
                <a:latin typeface="Arial Narrow" panose="020B0606020202030204" pitchFamily="34" charset="0"/>
              </a:rPr>
              <a:t>Is ethically, morally, and legally just (</a:t>
            </a:r>
            <a:r>
              <a:rPr lang="en-US" sz="2800" dirty="0" err="1">
                <a:latin typeface="Arial Narrow" panose="020B0606020202030204" pitchFamily="34" charset="0"/>
              </a:rPr>
              <a:t>Karagiannis</a:t>
            </a:r>
            <a:r>
              <a:rPr lang="en-US" sz="2800" dirty="0">
                <a:latin typeface="Arial Narrow" panose="020B0606020202030204" pitchFamily="34" charset="0"/>
              </a:rPr>
              <a:t> et al., 1996).</a:t>
            </a:r>
          </a:p>
          <a:p>
            <a:pPr marL="457200" indent="-457200" algn="just">
              <a:spcAft>
                <a:spcPts val="1200"/>
              </a:spcAft>
              <a:buClr>
                <a:schemeClr val="tx1"/>
              </a:buClr>
              <a:buSzPct val="100000"/>
              <a:buFont typeface="Arial" panose="020B0604020202020204" pitchFamily="34" charset="0"/>
              <a:buChar char="•"/>
            </a:pPr>
            <a:r>
              <a:rPr lang="en-US" sz="2800" dirty="0">
                <a:latin typeface="Arial Narrow" panose="020B0606020202030204" pitchFamily="34" charset="0"/>
              </a:rPr>
              <a:t>Celebrates participation and empowerment  (</a:t>
            </a:r>
            <a:r>
              <a:rPr lang="en-US" sz="2800" dirty="0" err="1">
                <a:latin typeface="Arial Narrow" panose="020B0606020202030204" pitchFamily="34" charset="0"/>
              </a:rPr>
              <a:t>Karagiannis</a:t>
            </a:r>
            <a:r>
              <a:rPr lang="en-US" sz="2800" dirty="0">
                <a:latin typeface="Arial Narrow" panose="020B0606020202030204" pitchFamily="34" charset="0"/>
              </a:rPr>
              <a:t> et al., 1996)</a:t>
            </a:r>
          </a:p>
          <a:p>
            <a:pPr marL="457200" indent="-457200" algn="just">
              <a:spcAft>
                <a:spcPts val="1200"/>
              </a:spcAft>
              <a:buClr>
                <a:schemeClr val="tx1"/>
              </a:buClr>
              <a:buSzPct val="100000"/>
              <a:buFont typeface="Arial" panose="020B0604020202020204" pitchFamily="34" charset="0"/>
              <a:buChar char="•"/>
            </a:pPr>
            <a:r>
              <a:rPr lang="en-US" sz="2800" dirty="0">
                <a:latin typeface="Arial Narrow" panose="020B0606020202030204" pitchFamily="34" charset="0"/>
              </a:rPr>
              <a:t>Develops support networks (Schaffner &amp; </a:t>
            </a:r>
            <a:r>
              <a:rPr lang="en-US" sz="2800" dirty="0" err="1">
                <a:latin typeface="Arial Narrow" panose="020B0606020202030204" pitchFamily="34" charset="0"/>
              </a:rPr>
              <a:t>Buswell</a:t>
            </a:r>
            <a:r>
              <a:rPr lang="en-US" sz="2800" dirty="0">
                <a:latin typeface="Arial Narrow" panose="020B0606020202030204" pitchFamily="34" charset="0"/>
              </a:rPr>
              <a:t>, 1996)</a:t>
            </a:r>
          </a:p>
        </p:txBody>
      </p:sp>
    </p:spTree>
    <p:extLst>
      <p:ext uri="{BB962C8B-B14F-4D97-AF65-F5344CB8AC3E}">
        <p14:creationId xmlns:p14="http://schemas.microsoft.com/office/powerpoint/2010/main" val="221926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solidFill>
                  <a:prstClr val="black"/>
                </a:solidFill>
                <a:latin typeface="Arial Narrow" panose="020B0606020202030204" pitchFamily="34" charset="0"/>
              </a:rPr>
              <a:t>Critical elements for creating an inclusive society</a:t>
            </a:r>
            <a:endParaRPr lang="en-US"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a:spcAft>
                <a:spcPts val="1200"/>
              </a:spcAft>
              <a:buClr>
                <a:schemeClr val="tx1"/>
              </a:buClr>
              <a:buSzPct val="100000"/>
              <a:buFont typeface="Arial" panose="020B0604020202020204" pitchFamily="34" charset="0"/>
              <a:buChar char="•"/>
            </a:pPr>
            <a:r>
              <a:rPr lang="en-US" sz="2800" dirty="0">
                <a:latin typeface="Arial Narrow" panose="020B0606020202030204" pitchFamily="34" charset="0"/>
              </a:rPr>
              <a:t>Requires a strong public commitment to stop “many barriers that vary according to the cultural and economic structures of communities” (</a:t>
            </a:r>
            <a:r>
              <a:rPr lang="en-US" sz="2800" dirty="0" err="1">
                <a:latin typeface="Arial Narrow" panose="020B0606020202030204" pitchFamily="34" charset="0"/>
              </a:rPr>
              <a:t>Dillenburger</a:t>
            </a:r>
            <a:r>
              <a:rPr lang="en-US" sz="2800" dirty="0">
                <a:latin typeface="Arial Narrow" panose="020B0606020202030204" pitchFamily="34" charset="0"/>
              </a:rPr>
              <a:t>, 2015, p. 330 )</a:t>
            </a:r>
          </a:p>
          <a:p>
            <a:pPr marL="457200" indent="-457200" algn="just">
              <a:spcAft>
                <a:spcPts val="1200"/>
              </a:spcAft>
              <a:buClr>
                <a:schemeClr val="tx1"/>
              </a:buClr>
              <a:buSzPct val="100000"/>
              <a:buFont typeface="Arial" panose="020B0604020202020204" pitchFamily="34" charset="0"/>
              <a:buChar char="•"/>
            </a:pPr>
            <a:r>
              <a:rPr lang="en-US" sz="2800" dirty="0">
                <a:latin typeface="Arial Narrow" panose="020B0606020202030204" pitchFamily="34" charset="0"/>
              </a:rPr>
              <a:t>Requires a “commitment to inclusive ideals communicated across the school and into the community” (</a:t>
            </a:r>
            <a:r>
              <a:rPr lang="pt-PT" sz="2800" dirty="0" err="1">
                <a:latin typeface="Arial Narrow" panose="020B0606020202030204" pitchFamily="34" charset="0"/>
              </a:rPr>
              <a:t>Kugelmass</a:t>
            </a:r>
            <a:r>
              <a:rPr lang="pt-PT" sz="2800" dirty="0">
                <a:latin typeface="Arial Narrow" panose="020B0606020202030204" pitchFamily="34" charset="0"/>
              </a:rPr>
              <a:t>, 2006, as </a:t>
            </a:r>
            <a:r>
              <a:rPr lang="pt-PT" sz="2800" dirty="0" err="1">
                <a:latin typeface="Arial Narrow" panose="020B0606020202030204" pitchFamily="34" charset="0"/>
              </a:rPr>
              <a:t>cited</a:t>
            </a:r>
            <a:r>
              <a:rPr lang="pt-PT" sz="2800" dirty="0">
                <a:latin typeface="Arial Narrow" panose="020B0606020202030204" pitchFamily="34" charset="0"/>
              </a:rPr>
              <a:t> in </a:t>
            </a:r>
            <a:r>
              <a:rPr lang="pt-PT" sz="2800" dirty="0" err="1">
                <a:latin typeface="Arial Narrow" panose="020B0606020202030204" pitchFamily="34" charset="0"/>
              </a:rPr>
              <a:t>McMaster</a:t>
            </a:r>
            <a:r>
              <a:rPr lang="pt-PT" sz="2800" dirty="0">
                <a:latin typeface="Arial Narrow" panose="020B0606020202030204" pitchFamily="34" charset="0"/>
              </a:rPr>
              <a:t>, 2006, p. 42)</a:t>
            </a:r>
            <a:r>
              <a:rPr lang="en-US" sz="2800" dirty="0">
                <a:latin typeface="Arial Narrow" panose="020B0606020202030204" pitchFamily="34" charset="0"/>
              </a:rPr>
              <a:t>  </a:t>
            </a:r>
          </a:p>
          <a:p>
            <a:pPr marL="457200" indent="-457200" algn="just">
              <a:spcAft>
                <a:spcPts val="1200"/>
              </a:spcAft>
              <a:buClr>
                <a:schemeClr val="tx1"/>
              </a:buClr>
              <a:buSzPct val="100000"/>
              <a:buFont typeface="Arial" panose="020B0604020202020204" pitchFamily="34" charset="0"/>
              <a:buChar char="•"/>
            </a:pPr>
            <a:r>
              <a:rPr lang="en-US" sz="2800" dirty="0">
                <a:latin typeface="Arial Narrow" panose="020B0606020202030204" pitchFamily="34" charset="0"/>
              </a:rPr>
              <a:t>Requires “an uncompromising commitment and belief in inclusion” (</a:t>
            </a:r>
            <a:r>
              <a:rPr lang="pt-PT" sz="2800" dirty="0" err="1">
                <a:latin typeface="Arial Narrow" panose="020B0606020202030204" pitchFamily="34" charset="0"/>
              </a:rPr>
              <a:t>Kugelmass</a:t>
            </a:r>
            <a:r>
              <a:rPr lang="pt-PT" sz="2800" dirty="0">
                <a:latin typeface="Arial Narrow" panose="020B0606020202030204" pitchFamily="34" charset="0"/>
              </a:rPr>
              <a:t>, 2006, as </a:t>
            </a:r>
            <a:r>
              <a:rPr lang="pt-PT" sz="2800" dirty="0" err="1">
                <a:latin typeface="Arial Narrow" panose="020B0606020202030204" pitchFamily="34" charset="0"/>
              </a:rPr>
              <a:t>cited</a:t>
            </a:r>
            <a:r>
              <a:rPr lang="pt-PT" sz="2800" dirty="0">
                <a:latin typeface="Arial Narrow" panose="020B0606020202030204" pitchFamily="34" charset="0"/>
              </a:rPr>
              <a:t> in </a:t>
            </a:r>
            <a:r>
              <a:rPr lang="pt-PT" sz="2800" dirty="0" err="1">
                <a:latin typeface="Arial Narrow" panose="020B0606020202030204" pitchFamily="34" charset="0"/>
              </a:rPr>
              <a:t>McMaster</a:t>
            </a:r>
            <a:r>
              <a:rPr lang="pt-PT" sz="2800" dirty="0">
                <a:latin typeface="Arial Narrow" panose="020B0606020202030204" pitchFamily="34" charset="0"/>
              </a:rPr>
              <a:t>, 2006, p. 42)</a:t>
            </a:r>
            <a:r>
              <a:rPr lang="en-US" sz="2800" dirty="0">
                <a:latin typeface="Arial Narrow" panose="020B0606020202030204" pitchFamily="34" charset="0"/>
              </a:rPr>
              <a:t>  </a:t>
            </a:r>
          </a:p>
        </p:txBody>
      </p:sp>
    </p:spTree>
    <p:extLst>
      <p:ext uri="{BB962C8B-B14F-4D97-AF65-F5344CB8AC3E}">
        <p14:creationId xmlns:p14="http://schemas.microsoft.com/office/powerpoint/2010/main" val="1608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974875"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n-US" sz="4000" b="1" i="1" dirty="0">
                <a:latin typeface="Arial Narrow" panose="020B0606020202030204" pitchFamily="34" charset="0"/>
              </a:rPr>
              <a:t>Activity: Think &amp; Reflect 1.1 - inclusion</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r>
              <a:rPr lang="en-US" sz="2800" b="1" kern="0" dirty="0">
                <a:solidFill>
                  <a:prstClr val="black"/>
                </a:solidFill>
                <a:latin typeface="Arial Narrow" panose="020B0606020202030204" pitchFamily="34" charset="0"/>
              </a:rPr>
              <a:t>United Nations Disability Strategy </a:t>
            </a:r>
          </a:p>
          <a:p>
            <a:r>
              <a:rPr lang="pt-PT" sz="2400" dirty="0" err="1">
                <a:latin typeface="Arial Narrow" panose="020B0606020202030204" pitchFamily="34" charset="0"/>
              </a:rPr>
              <a:t>Let’s</a:t>
            </a:r>
            <a:r>
              <a:rPr lang="pt-PT" sz="2400" dirty="0">
                <a:latin typeface="Arial Narrow" panose="020B0606020202030204" pitchFamily="34" charset="0"/>
              </a:rPr>
              <a:t> </a:t>
            </a:r>
            <a:r>
              <a:rPr lang="pt-PT" sz="2400" dirty="0" err="1">
                <a:latin typeface="Arial Narrow" panose="020B0606020202030204" pitchFamily="34" charset="0"/>
              </a:rPr>
              <a:t>watch</a:t>
            </a:r>
            <a:r>
              <a:rPr lang="pt-PT" sz="2400" dirty="0">
                <a:latin typeface="Arial Narrow" panose="020B0606020202030204" pitchFamily="34" charset="0"/>
              </a:rPr>
              <a:t> </a:t>
            </a:r>
            <a:r>
              <a:rPr lang="pt-PT" sz="2400" dirty="0" err="1">
                <a:latin typeface="Arial Narrow" panose="020B0606020202030204" pitchFamily="34" charset="0"/>
              </a:rPr>
              <a:t>the</a:t>
            </a:r>
            <a:r>
              <a:rPr lang="pt-PT" sz="2400" dirty="0">
                <a:latin typeface="Arial Narrow" panose="020B0606020202030204" pitchFamily="34" charset="0"/>
              </a:rPr>
              <a:t> UN </a:t>
            </a:r>
            <a:r>
              <a:rPr lang="pt-PT" sz="2400" dirty="0" err="1">
                <a:latin typeface="Arial Narrow" panose="020B0606020202030204" pitchFamily="34" charset="0"/>
              </a:rPr>
              <a:t>secretary</a:t>
            </a:r>
            <a:r>
              <a:rPr lang="pt-PT" sz="2400" dirty="0">
                <a:latin typeface="Arial Narrow" panose="020B0606020202030204" pitchFamily="34" charset="0"/>
              </a:rPr>
              <a:t>-General:</a:t>
            </a:r>
          </a:p>
          <a:p>
            <a:r>
              <a:rPr lang="pt-PT" sz="2400" dirty="0">
                <a:latin typeface="Arial Narrow" panose="020B0606020202030204" pitchFamily="34" charset="0"/>
                <a:hlinkClick r:id="rId2"/>
              </a:rPr>
              <a:t>https://www.youtube.com/watch?v=LDbPgSWwEuU&amp;feature=emb_logo</a:t>
            </a:r>
            <a:endParaRPr lang="pt-PT" sz="2400" dirty="0">
              <a:latin typeface="Arial Narrow" panose="020B0606020202030204" pitchFamily="34" charset="0"/>
            </a:endParaRPr>
          </a:p>
          <a:p>
            <a:endParaRPr lang="pt-P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3676210" y="3146247"/>
            <a:ext cx="4839580" cy="2926258"/>
          </a:xfrm>
          <a:prstGeom prst="rect">
            <a:avLst/>
          </a:prstGeom>
        </p:spPr>
      </p:pic>
    </p:spTree>
    <p:extLst>
      <p:ext uri="{BB962C8B-B14F-4D97-AF65-F5344CB8AC3E}">
        <p14:creationId xmlns:p14="http://schemas.microsoft.com/office/powerpoint/2010/main" val="263587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974875"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n-US" sz="4000" b="1" i="1" dirty="0">
                <a:latin typeface="Arial Narrow" panose="020B0606020202030204" pitchFamily="34" charset="0"/>
              </a:rPr>
              <a:t>Activity: Think &amp; Reflect 1.1 - inclusion</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514350" indent="-514350">
              <a:buClr>
                <a:schemeClr val="tx1"/>
              </a:buClr>
              <a:buFont typeface="+mj-lt"/>
              <a:buAutoNum type="arabicPeriod"/>
            </a:pPr>
            <a:endParaRPr lang="en-US" sz="2800" b="1" dirty="0">
              <a:latin typeface="Arial Narrow" panose="020B0606020202030204" pitchFamily="34" charset="0"/>
            </a:endParaRPr>
          </a:p>
          <a:p>
            <a:pPr marL="514350" indent="-514350">
              <a:buClr>
                <a:schemeClr val="tx1"/>
              </a:buClr>
              <a:buFont typeface="+mj-lt"/>
              <a:buAutoNum type="arabicPeriod"/>
            </a:pPr>
            <a:endParaRPr lang="en-US" sz="2800" b="1" dirty="0">
              <a:latin typeface="Arial Narrow" panose="020B0606020202030204" pitchFamily="34" charset="0"/>
            </a:endParaRPr>
          </a:p>
          <a:p>
            <a:pPr marL="514350" indent="-514350">
              <a:buClr>
                <a:schemeClr val="tx1"/>
              </a:buClr>
              <a:buFont typeface="+mj-lt"/>
              <a:buAutoNum type="arabicPeriod"/>
            </a:pPr>
            <a:endParaRPr lang="en-US" sz="2800" b="1" dirty="0">
              <a:latin typeface="Arial Narrow" panose="020B0606020202030204" pitchFamily="34" charset="0"/>
            </a:endParaRPr>
          </a:p>
          <a:p>
            <a:pPr>
              <a:buClr>
                <a:schemeClr val="tx1"/>
              </a:buClr>
            </a:pPr>
            <a:endParaRPr lang="en-US" sz="2800" b="1" dirty="0">
              <a:latin typeface="Arial Narrow" panose="020B0606020202030204" pitchFamily="34" charset="0"/>
            </a:endParaRPr>
          </a:p>
          <a:p>
            <a:pPr>
              <a:buClr>
                <a:schemeClr val="tx1"/>
              </a:buClr>
            </a:pPr>
            <a:endParaRPr lang="en-US" sz="2800" b="1" dirty="0">
              <a:latin typeface="Arial Narrow" panose="020B0606020202030204" pitchFamily="34" charset="0"/>
            </a:endParaRPr>
          </a:p>
          <a:p>
            <a:pPr>
              <a:buClr>
                <a:schemeClr val="tx1"/>
              </a:buClr>
            </a:pPr>
            <a:r>
              <a:rPr lang="en-US" sz="2800" b="1" dirty="0">
                <a:latin typeface="Arial Narrow" panose="020B0606020202030204" pitchFamily="34" charset="0"/>
              </a:rPr>
              <a:t>Questions/Discussion Topics:</a:t>
            </a:r>
            <a:endParaRPr lang="pt-PT" sz="2800" dirty="0">
              <a:latin typeface="Arial Narrow" panose="020B0606020202030204" pitchFamily="34" charset="0"/>
            </a:endParaRPr>
          </a:p>
          <a:p>
            <a:pPr marL="514350" indent="-514350">
              <a:buClr>
                <a:schemeClr val="tx1"/>
              </a:buClr>
              <a:buFont typeface="+mj-lt"/>
              <a:buAutoNum type="arabicPeriod"/>
            </a:pPr>
            <a:r>
              <a:rPr lang="en-US" sz="2400" dirty="0">
                <a:latin typeface="Arial Narrow" panose="020B0606020202030204" pitchFamily="34" charset="0"/>
              </a:rPr>
              <a:t>What are your thoughts on what you have heard?</a:t>
            </a:r>
            <a:endParaRPr lang="pt-PT" sz="2400" dirty="0">
              <a:latin typeface="Arial Narrow" panose="020B0606020202030204" pitchFamily="34" charset="0"/>
            </a:endParaRPr>
          </a:p>
          <a:p>
            <a:pPr marL="514350" indent="-514350">
              <a:buClr>
                <a:schemeClr val="tx1"/>
              </a:buClr>
              <a:buFont typeface="+mj-lt"/>
              <a:buAutoNum type="arabicPeriod"/>
            </a:pPr>
            <a:r>
              <a:rPr lang="en-US" sz="2400" dirty="0">
                <a:latin typeface="Arial Narrow" panose="020B0606020202030204" pitchFamily="34" charset="0"/>
              </a:rPr>
              <a:t>What is your idea of inclusion? </a:t>
            </a:r>
            <a:endParaRPr lang="pt-PT" sz="2400" dirty="0">
              <a:latin typeface="Arial Narrow" panose="020B0606020202030204" pitchFamily="34" charset="0"/>
            </a:endParaRPr>
          </a:p>
          <a:p>
            <a:pPr marL="514350" indent="-514350">
              <a:buClr>
                <a:schemeClr val="tx1"/>
              </a:buClr>
              <a:buFont typeface="+mj-lt"/>
              <a:buAutoNum type="arabicPeriod"/>
            </a:pPr>
            <a:r>
              <a:rPr lang="en-US" sz="2400" dirty="0">
                <a:latin typeface="Arial Narrow" panose="020B0606020202030204" pitchFamily="34" charset="0"/>
              </a:rPr>
              <a:t>What kind of world wants the secretary to plan for the future? What do you fell about it? Does it fit in your idea of inclusion?</a:t>
            </a:r>
          </a:p>
          <a:p>
            <a:pPr marL="514350" indent="-514350">
              <a:buClr>
                <a:schemeClr val="tx1"/>
              </a:buClr>
              <a:buFont typeface="+mj-lt"/>
              <a:buAutoNum type="arabicPeriod"/>
            </a:pPr>
            <a:endParaRPr lang="pt-P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4574197" y="2008869"/>
            <a:ext cx="3043606" cy="1840320"/>
          </a:xfrm>
          <a:prstGeom prst="rect">
            <a:avLst/>
          </a:prstGeom>
        </p:spPr>
      </p:pic>
    </p:spTree>
    <p:extLst>
      <p:ext uri="{BB962C8B-B14F-4D97-AF65-F5344CB8AC3E}">
        <p14:creationId xmlns:p14="http://schemas.microsoft.com/office/powerpoint/2010/main" val="284582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974875"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n-US" sz="4000" b="1" i="1" dirty="0">
                <a:latin typeface="Arial Narrow" panose="020B0606020202030204" pitchFamily="34" charset="0"/>
              </a:rPr>
              <a:t>Activity: Think &amp; Reflect 1.1 - inclusion</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7974874" cy="4351338"/>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a:buFont typeface="Arial" panose="020B0604020202020204" pitchFamily="34" charset="0"/>
              <a:buChar char="•"/>
            </a:pPr>
            <a:r>
              <a:rPr lang="en-US" sz="2400" dirty="0">
                <a:latin typeface="Arial Narrow" panose="020B0606020202030204" pitchFamily="34" charset="0"/>
              </a:rPr>
              <a:t>There are more than </a:t>
            </a:r>
            <a:r>
              <a:rPr lang="en-US" sz="2400" u="sng" dirty="0">
                <a:latin typeface="Arial Narrow" panose="020B0606020202030204" pitchFamily="34" charset="0"/>
              </a:rPr>
              <a:t>one billion</a:t>
            </a:r>
            <a:r>
              <a:rPr lang="en-US" sz="2400" dirty="0">
                <a:latin typeface="Arial Narrow" panose="020B0606020202030204" pitchFamily="34" charset="0"/>
              </a:rPr>
              <a:t> people with disabilities in the world </a:t>
            </a:r>
          </a:p>
          <a:p>
            <a:pPr marL="457200" indent="-457200" algn="just">
              <a:buFont typeface="Arial" panose="020B0604020202020204" pitchFamily="34" charset="0"/>
              <a:buChar char="•"/>
            </a:pPr>
            <a:r>
              <a:rPr lang="en-US" sz="2400" dirty="0">
                <a:latin typeface="Arial Narrow" panose="020B0606020202030204" pitchFamily="34" charset="0"/>
              </a:rPr>
              <a:t>Considering inclusion and the rights of people with disabilities is a </a:t>
            </a:r>
            <a:r>
              <a:rPr lang="en-US" sz="2400" u="sng" dirty="0">
                <a:latin typeface="Arial Narrow" panose="020B0606020202030204" pitchFamily="34" charset="0"/>
              </a:rPr>
              <a:t>matter of </a:t>
            </a:r>
            <a:r>
              <a:rPr lang="en-US" sz="2400" dirty="0">
                <a:latin typeface="Arial Narrow" panose="020B0606020202030204" pitchFamily="34" charset="0"/>
              </a:rPr>
              <a:t>justice and an </a:t>
            </a:r>
            <a:r>
              <a:rPr lang="en-US" sz="2400" u="sng" dirty="0">
                <a:latin typeface="Arial Narrow" panose="020B0606020202030204" pitchFamily="34" charset="0"/>
              </a:rPr>
              <a:t>investment</a:t>
            </a:r>
            <a:r>
              <a:rPr lang="en-US" sz="2400" dirty="0">
                <a:latin typeface="Arial Narrow" panose="020B0606020202030204" pitchFamily="34" charset="0"/>
              </a:rPr>
              <a:t> in our common future</a:t>
            </a:r>
          </a:p>
          <a:p>
            <a:pPr marL="457200" indent="-457200" algn="just">
              <a:buFont typeface="Arial" panose="020B0604020202020204" pitchFamily="34" charset="0"/>
              <a:buChar char="•"/>
            </a:pPr>
            <a:r>
              <a:rPr lang="en-US" sz="2400" dirty="0">
                <a:latin typeface="Arial Narrow" panose="020B0606020202030204" pitchFamily="34" charset="0"/>
              </a:rPr>
              <a:t>Agenda 2030- </a:t>
            </a:r>
            <a:r>
              <a:rPr lang="en-US" sz="2400" u="sng" dirty="0">
                <a:latin typeface="Arial Narrow" panose="020B0606020202030204" pitchFamily="34" charset="0"/>
              </a:rPr>
              <a:t>Leave no one behind </a:t>
            </a:r>
          </a:p>
          <a:p>
            <a:pPr marL="457200" indent="-457200" algn="just">
              <a:buFont typeface="Arial" panose="020B0604020202020204" pitchFamily="34" charset="0"/>
              <a:buChar char="•"/>
            </a:pPr>
            <a:r>
              <a:rPr lang="en-US" sz="2400" dirty="0">
                <a:latin typeface="Arial Narrow" panose="020B0606020202030204" pitchFamily="34" charset="0"/>
              </a:rPr>
              <a:t>A world in which all people, including the ones with disabilities, can enjoy </a:t>
            </a:r>
            <a:r>
              <a:rPr lang="en-US" sz="2400" u="sng" dirty="0">
                <a:latin typeface="Arial Narrow" panose="020B0606020202030204" pitchFamily="34" charset="0"/>
              </a:rPr>
              <a:t>equal opportunities</a:t>
            </a:r>
            <a:r>
              <a:rPr lang="en-US" sz="2400" dirty="0">
                <a:latin typeface="Arial Narrow" panose="020B0606020202030204" pitchFamily="34" charset="0"/>
              </a:rPr>
              <a:t>, have a full say in </a:t>
            </a:r>
            <a:r>
              <a:rPr lang="en-US" sz="2400" u="sng" dirty="0">
                <a:latin typeface="Arial Narrow" panose="020B0606020202030204" pitchFamily="34" charset="0"/>
              </a:rPr>
              <a:t>decision-making processes</a:t>
            </a:r>
            <a:r>
              <a:rPr lang="en-US" sz="2400" dirty="0">
                <a:latin typeface="Arial Narrow" panose="020B0606020202030204" pitchFamily="34" charset="0"/>
              </a:rPr>
              <a:t>, and truly benefit from </a:t>
            </a:r>
            <a:r>
              <a:rPr lang="en-US" sz="2400" u="sng" dirty="0">
                <a:latin typeface="Arial Narrow" panose="020B0606020202030204" pitchFamily="34" charset="0"/>
              </a:rPr>
              <a:t>economic, social, political and cultural </a:t>
            </a:r>
            <a:r>
              <a:rPr lang="en-US" sz="2400" dirty="0">
                <a:latin typeface="Arial Narrow" panose="020B0606020202030204" pitchFamily="34" charset="0"/>
              </a:rPr>
              <a:t>life</a:t>
            </a:r>
          </a:p>
          <a:p>
            <a:pPr marL="457200" indent="-457200" algn="just">
              <a:buFont typeface="Arial" panose="020B0604020202020204" pitchFamily="34" charset="0"/>
              <a:buChar char="•"/>
            </a:pPr>
            <a:r>
              <a:rPr lang="en-US" sz="2400" u="sng" dirty="0">
                <a:latin typeface="Arial Narrow" panose="020B0606020202030204" pitchFamily="34" charset="0"/>
              </a:rPr>
              <a:t>All together </a:t>
            </a:r>
            <a:r>
              <a:rPr lang="en-US" sz="2400" dirty="0">
                <a:latin typeface="Arial Narrow" panose="020B0606020202030204" pitchFamily="34" charset="0"/>
              </a:rPr>
              <a:t>we can build an inclusive, accessible and sustainable world for all</a:t>
            </a:r>
          </a:p>
        </p:txBody>
      </p:sp>
      <p:pic>
        <p:nvPicPr>
          <p:cNvPr id="10" name="Imagem 12">
            <a:extLst>
              <a:ext uri="{FF2B5EF4-FFF2-40B4-BE49-F238E27FC236}">
                <a16:creationId xmlns:a16="http://schemas.microsoft.com/office/drawing/2014/main" id="{E542FC67-C145-5842-859D-4304FB143386}"/>
              </a:ext>
            </a:extLst>
          </p:cNvPr>
          <p:cNvPicPr>
            <a:picLocks noChangeAspect="1"/>
          </p:cNvPicPr>
          <p:nvPr/>
        </p:nvPicPr>
        <p:blipFill rotWithShape="1">
          <a:blip r:embed="rId2"/>
          <a:srcRect l="10631" t="18899" r="38576" b="26502"/>
          <a:stretch/>
        </p:blipFill>
        <p:spPr>
          <a:xfrm>
            <a:off x="9097685" y="2862542"/>
            <a:ext cx="2639077" cy="1595721"/>
          </a:xfrm>
          <a:prstGeom prst="rect">
            <a:avLst/>
          </a:prstGeom>
        </p:spPr>
      </p:pic>
    </p:spTree>
    <p:extLst>
      <p:ext uri="{BB962C8B-B14F-4D97-AF65-F5344CB8AC3E}">
        <p14:creationId xmlns:p14="http://schemas.microsoft.com/office/powerpoint/2010/main" val="233208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1989333"/>
            <a:ext cx="12192000" cy="2339102"/>
          </a:xfrm>
          <a:prstGeom prst="rect">
            <a:avLst/>
          </a:prstGeom>
          <a:solidFill>
            <a:schemeClr val="accent6">
              <a:lumMod val="40000"/>
              <a:lumOff val="60000"/>
            </a:schemeClr>
          </a:solidFill>
        </p:spPr>
        <p:txBody>
          <a:bodyPr wrap="square">
            <a:spAutoFit/>
          </a:bodyPr>
          <a:lstStyle/>
          <a:p>
            <a:pPr algn="ctr"/>
            <a:endParaRPr lang="de-DE" sz="2400" b="1" dirty="0">
              <a:latin typeface="Arial Narrow" panose="020B0606020202030204" pitchFamily="34" charset="0"/>
            </a:endParaRPr>
          </a:p>
          <a:p>
            <a:r>
              <a:rPr lang="de-AT" b="1" dirty="0"/>
              <a:t> </a:t>
            </a:r>
            <a:endParaRPr lang="pt-PT" dirty="0"/>
          </a:p>
          <a:p>
            <a:pPr algn="ctr"/>
            <a:r>
              <a:rPr lang="de-AT" sz="2800" b="1" dirty="0">
                <a:latin typeface="Arial Narrow" panose="020B0606020202030204" pitchFamily="34" charset="0"/>
              </a:rPr>
              <a:t>10:15 – 10:45 </a:t>
            </a:r>
            <a:endParaRPr lang="pt-PT" sz="2800" dirty="0">
              <a:latin typeface="Arial Narrow" panose="020B0606020202030204" pitchFamily="34" charset="0"/>
            </a:endParaRPr>
          </a:p>
          <a:p>
            <a:pPr algn="ctr"/>
            <a:r>
              <a:rPr lang="en-US" sz="2800" b="1" dirty="0">
                <a:latin typeface="Arial Narrow" panose="020B0606020202030204" pitchFamily="34" charset="0"/>
              </a:rPr>
              <a:t>Break</a:t>
            </a:r>
            <a:r>
              <a:rPr lang="en-US" b="1" dirty="0"/>
              <a:t> </a:t>
            </a:r>
            <a:endParaRPr lang="pt-PT" dirty="0"/>
          </a:p>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p:txBody>
      </p:sp>
      <p:grpSp>
        <p:nvGrpSpPr>
          <p:cNvPr id="12" name="Grupo 11"/>
          <p:cNvGrpSpPr/>
          <p:nvPr/>
        </p:nvGrpSpPr>
        <p:grpSpPr>
          <a:xfrm>
            <a:off x="1606778" y="6412676"/>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2" name="Marcador de Posição do Número do Diapositivo 1"/>
          <p:cNvSpPr>
            <a:spLocks noGrp="1"/>
          </p:cNvSpPr>
          <p:nvPr>
            <p:ph type="sldNum" sz="quarter" idx="12"/>
          </p:nvPr>
        </p:nvSpPr>
        <p:spPr/>
        <p:txBody>
          <a:bodyPr/>
          <a:lstStyle/>
          <a:p>
            <a:fld id="{35BA1E5D-A24E-4249-ACDB-C6F8AD62BBF2}" type="slidenum">
              <a:rPr lang="pt-PT" smtClean="0"/>
              <a:t>19</a:t>
            </a:fld>
            <a:endParaRPr lang="pt-PT"/>
          </a:p>
        </p:txBody>
      </p:sp>
    </p:spTree>
    <p:extLst>
      <p:ext uri="{BB962C8B-B14F-4D97-AF65-F5344CB8AC3E}">
        <p14:creationId xmlns:p14="http://schemas.microsoft.com/office/powerpoint/2010/main" val="209273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BEGIN</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338210" y="2971938"/>
            <a:ext cx="3515579" cy="3185561"/>
          </a:xfrm>
          <a:prstGeom prst="rect">
            <a:avLst/>
          </a:prstGeom>
          <a:solidFill>
            <a:srgbClr val="FFF2CC"/>
          </a:solidFill>
          <a:ln>
            <a:noFill/>
          </a:ln>
        </p:spPr>
        <p:txBody>
          <a:bodyPr spcFirstLastPara="1" wrap="square" lIns="121900" tIns="60933" rIns="121900" bIns="60933" anchor="ctr" anchorCtr="0">
            <a:noAutofit/>
          </a:bodyPr>
          <a:lstStyle/>
          <a:p>
            <a:pPr algn="ctr">
              <a:lnSpc>
                <a:spcPct val="150000"/>
              </a:lnSpc>
              <a:buClr>
                <a:schemeClr val="accent2">
                  <a:lumMod val="75000"/>
                </a:schemeClr>
              </a:buClr>
              <a:buSzPct val="102000"/>
            </a:pPr>
            <a:r>
              <a:rPr lang="de-DE" sz="2400" dirty="0" err="1">
                <a:latin typeface="Arial Narrow" panose="020B0606020202030204" pitchFamily="34" charset="0"/>
              </a:rPr>
              <a:t>Aim</a:t>
            </a:r>
            <a:endParaRPr lang="de-DE" sz="2400" dirty="0">
              <a:latin typeface="Arial Narrow" panose="020B0606020202030204" pitchFamily="34" charset="0"/>
            </a:endParaRPr>
          </a:p>
          <a:p>
            <a:pPr algn="ctr">
              <a:lnSpc>
                <a:spcPct val="150000"/>
              </a:lnSpc>
              <a:buClr>
                <a:schemeClr val="accent2">
                  <a:lumMod val="75000"/>
                </a:schemeClr>
              </a:buClr>
              <a:buSzPct val="102000"/>
            </a:pPr>
            <a:r>
              <a:rPr lang="de-DE" sz="2400" dirty="0">
                <a:latin typeface="Arial Narrow" panose="020B0606020202030204" pitchFamily="34" charset="0"/>
              </a:rPr>
              <a:t>Contents</a:t>
            </a:r>
          </a:p>
          <a:p>
            <a:pPr algn="ctr">
              <a:lnSpc>
                <a:spcPct val="150000"/>
              </a:lnSpc>
              <a:buClr>
                <a:schemeClr val="accent2">
                  <a:lumMod val="75000"/>
                </a:schemeClr>
              </a:buClr>
              <a:buSzPct val="102000"/>
            </a:pPr>
            <a:r>
              <a:rPr lang="de-DE" sz="2400" dirty="0">
                <a:latin typeface="Arial Narrow" panose="020B0606020202030204" pitchFamily="34" charset="0"/>
              </a:rPr>
              <a:t>Learning Outcomes</a:t>
            </a:r>
          </a:p>
          <a:p>
            <a:pPr algn="ctr">
              <a:lnSpc>
                <a:spcPct val="150000"/>
              </a:lnSpc>
              <a:buClr>
                <a:schemeClr val="accent2">
                  <a:lumMod val="75000"/>
                </a:schemeClr>
              </a:buClr>
              <a:buSzPct val="102000"/>
            </a:pPr>
            <a:r>
              <a:rPr lang="en-GB" sz="2400" dirty="0">
                <a:latin typeface="Arial Narrow" panose="020B0606020202030204" pitchFamily="34" charset="0"/>
              </a:rPr>
              <a:t>Organization</a:t>
            </a:r>
          </a:p>
          <a:p>
            <a:pPr algn="ctr">
              <a:lnSpc>
                <a:spcPct val="150000"/>
              </a:lnSpc>
              <a:buClr>
                <a:schemeClr val="accent2">
                  <a:lumMod val="75000"/>
                </a:schemeClr>
              </a:buClr>
              <a:buSzPct val="102000"/>
            </a:pPr>
            <a:r>
              <a:rPr lang="en-GB" sz="2400" dirty="0">
                <a:latin typeface="Arial Narrow" panose="020B0606020202030204" pitchFamily="34" charset="0"/>
              </a:rPr>
              <a:t>Activity: </a:t>
            </a:r>
            <a:r>
              <a:rPr lang="pt-PT" sz="2400" i="1" dirty="0">
                <a:latin typeface="Arial Narrow" panose="020B0606020202030204" pitchFamily="34" charset="0"/>
              </a:rPr>
              <a:t>Brainstorming 1.1</a:t>
            </a:r>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DEVELOP</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defRPr/>
            </a:pPr>
            <a:r>
              <a:rPr lang="en-US" sz="2000" dirty="0">
                <a:solidFill>
                  <a:schemeClr val="bg2">
                    <a:lumMod val="75000"/>
                  </a:schemeClr>
                </a:solidFill>
                <a:latin typeface="Arial Narrow" panose="020B0606020202030204" pitchFamily="34" charset="0"/>
              </a:rPr>
              <a:t>Inclusion from different perspectives</a:t>
            </a:r>
          </a:p>
          <a:p>
            <a:pPr algn="ctr" defTabSz="685800">
              <a:defRPr/>
            </a:pPr>
            <a:r>
              <a:rPr lang="en-US" sz="2000" dirty="0">
                <a:solidFill>
                  <a:schemeClr val="bg2">
                    <a:lumMod val="75000"/>
                  </a:schemeClr>
                </a:solidFill>
                <a:latin typeface="Arial Narrow" panose="020B0606020202030204" pitchFamily="34" charset="0"/>
              </a:rPr>
              <a:t>Critical elements for creating an inclusive society</a:t>
            </a:r>
          </a:p>
          <a:p>
            <a:pPr algn="ctr" defTabSz="685800">
              <a:defRPr/>
            </a:pPr>
            <a:r>
              <a:rPr lang="en-US" sz="2000" i="1" dirty="0">
                <a:solidFill>
                  <a:schemeClr val="bg2">
                    <a:lumMod val="75000"/>
                  </a:schemeClr>
                </a:solidFill>
                <a:latin typeface="Arial Narrow" panose="020B0606020202030204" pitchFamily="34" charset="0"/>
              </a:rPr>
              <a:t>Activity: Think &amp; Reflect 1</a:t>
            </a:r>
          </a:p>
          <a:p>
            <a:pPr algn="ctr" defTabSz="685800">
              <a:defRPr/>
            </a:pPr>
            <a:r>
              <a:rPr lang="en-US" sz="2000" dirty="0">
                <a:solidFill>
                  <a:prstClr val="black"/>
                </a:solidFill>
                <a:latin typeface="Arial Narrow" panose="020B0606020202030204" pitchFamily="34" charset="0"/>
              </a:rPr>
              <a:t>Common terminology/ range of views on ASD-friendly language</a:t>
            </a:r>
          </a:p>
          <a:p>
            <a:pPr algn="ctr" defTabSz="685800">
              <a:defRPr/>
            </a:pPr>
            <a:r>
              <a:rPr lang="en-US" sz="2000" i="1" dirty="0">
                <a:solidFill>
                  <a:prstClr val="black"/>
                </a:solidFill>
                <a:latin typeface="Arial Narrow" panose="020B0606020202030204" pitchFamily="34" charset="0"/>
              </a:rPr>
              <a:t>Activity: Think &amp; Reflect 2</a:t>
            </a:r>
          </a:p>
        </p:txBody>
      </p:sp>
    </p:spTree>
    <p:extLst>
      <p:ext uri="{BB962C8B-B14F-4D97-AF65-F5344CB8AC3E}">
        <p14:creationId xmlns:p14="http://schemas.microsoft.com/office/powerpoint/2010/main" val="336034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dirty="0">
                <a:solidFill>
                  <a:prstClr val="black"/>
                </a:solidFill>
                <a:latin typeface="Arial Narrow" panose="020B0606020202030204" pitchFamily="34" charset="0"/>
              </a:rPr>
              <a:t>Common terminology/ range of views on ASD-friendly language </a:t>
            </a:r>
            <a:endParaRPr lang="pt-PT" sz="32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a:buFont typeface="Arial" panose="020B0604020202020204" pitchFamily="34" charset="0"/>
              <a:buChar char="•"/>
              <a:defRPr/>
            </a:pPr>
            <a:r>
              <a:rPr lang="en-US" sz="2400" dirty="0">
                <a:solidFill>
                  <a:prstClr val="black"/>
                </a:solidFill>
                <a:latin typeface="Arial Narrow" pitchFamily="34" charset="0"/>
              </a:rPr>
              <a:t>“People with disabilities express some strong feelings about the words and phrases used to describe them. This issue is very important to people with disabilities, because words send a message to others about our respect for them</a:t>
            </a:r>
          </a:p>
          <a:p>
            <a:pPr algn="just">
              <a:defRPr/>
            </a:pPr>
            <a:endParaRPr lang="en-US" sz="2400" dirty="0">
              <a:solidFill>
                <a:prstClr val="black"/>
              </a:solidFill>
              <a:latin typeface="Arial Narrow" pitchFamily="34" charset="0"/>
            </a:endParaRPr>
          </a:p>
          <a:p>
            <a:pPr marL="457200" indent="-457200" algn="just">
              <a:buFont typeface="Arial" panose="020B0604020202020204" pitchFamily="34" charset="0"/>
              <a:buChar char="•"/>
              <a:defRPr/>
            </a:pPr>
            <a:r>
              <a:rPr lang="en-US" sz="2400" dirty="0">
                <a:solidFill>
                  <a:prstClr val="black"/>
                </a:solidFill>
                <a:latin typeface="Arial Narrow" pitchFamily="34" charset="0"/>
              </a:rPr>
              <a:t>Language evolves to reflect changing concepts and beliefs, and some things that people say may have been socially acceptable at one point in history but offensive at another. (…) In most cases, they were not originally thought of as harmful, but they took on negative connotations</a:t>
            </a:r>
          </a:p>
          <a:p>
            <a:pPr marL="457200" indent="-457200" algn="just">
              <a:buFont typeface="Arial" panose="020B0604020202020204" pitchFamily="34" charset="0"/>
              <a:buChar char="•"/>
              <a:defRPr/>
            </a:pPr>
            <a:endParaRPr lang="en-US" sz="2400" dirty="0">
              <a:solidFill>
                <a:prstClr val="black"/>
              </a:solidFill>
              <a:latin typeface="Arial Narrow" pitchFamily="34" charset="0"/>
            </a:endParaRPr>
          </a:p>
          <a:p>
            <a:pPr marL="457200" indent="-457200" algn="just">
              <a:buFont typeface="Arial" panose="020B0604020202020204" pitchFamily="34" charset="0"/>
              <a:buChar char="•"/>
              <a:defRPr/>
            </a:pPr>
            <a:r>
              <a:rPr lang="en-US" sz="2400" dirty="0">
                <a:solidFill>
                  <a:prstClr val="black"/>
                </a:solidFill>
                <a:latin typeface="Arial Narrow" pitchFamily="34" charset="0"/>
              </a:rPr>
              <a:t>As a result of grassroots advocacy, people with disabilities and their families have influenced the language we use to refer to members </a:t>
            </a:r>
            <a:r>
              <a:rPr lang="pt-PT" sz="2400" dirty="0" err="1">
                <a:solidFill>
                  <a:prstClr val="black"/>
                </a:solidFill>
                <a:latin typeface="Arial Narrow" pitchFamily="34" charset="0"/>
              </a:rPr>
              <a:t>of</a:t>
            </a:r>
            <a:r>
              <a:rPr lang="pt-PT" sz="2400" dirty="0">
                <a:solidFill>
                  <a:prstClr val="black"/>
                </a:solidFill>
                <a:latin typeface="Arial Narrow" pitchFamily="34" charset="0"/>
              </a:rPr>
              <a:t> </a:t>
            </a:r>
            <a:r>
              <a:rPr lang="pt-PT" sz="2400" dirty="0" err="1">
                <a:solidFill>
                  <a:prstClr val="black"/>
                </a:solidFill>
                <a:latin typeface="Arial Narrow" pitchFamily="34" charset="0"/>
              </a:rPr>
              <a:t>this</a:t>
            </a:r>
            <a:r>
              <a:rPr lang="pt-PT" sz="2400" dirty="0">
                <a:solidFill>
                  <a:prstClr val="black"/>
                </a:solidFill>
                <a:latin typeface="Arial Narrow" pitchFamily="34" charset="0"/>
              </a:rPr>
              <a:t> </a:t>
            </a:r>
            <a:r>
              <a:rPr lang="pt-PT" sz="2400" dirty="0" err="1">
                <a:solidFill>
                  <a:prstClr val="black"/>
                </a:solidFill>
                <a:latin typeface="Arial Narrow" pitchFamily="34" charset="0"/>
              </a:rPr>
              <a:t>minority</a:t>
            </a:r>
            <a:r>
              <a:rPr lang="pt-PT" sz="2400" dirty="0">
                <a:solidFill>
                  <a:prstClr val="black"/>
                </a:solidFill>
                <a:latin typeface="Arial Narrow" pitchFamily="34" charset="0"/>
              </a:rPr>
              <a:t> </a:t>
            </a:r>
            <a:r>
              <a:rPr lang="pt-PT" sz="2400" dirty="0" err="1">
                <a:solidFill>
                  <a:prstClr val="black"/>
                </a:solidFill>
                <a:latin typeface="Arial Narrow" pitchFamily="34" charset="0"/>
              </a:rPr>
              <a:t>group</a:t>
            </a:r>
            <a:r>
              <a:rPr lang="pt-PT" sz="2400" dirty="0">
                <a:solidFill>
                  <a:prstClr val="black"/>
                </a:solidFill>
                <a:latin typeface="Arial Narrow" pitchFamily="34" charset="0"/>
              </a:rPr>
              <a:t>” (Smith, 2007, pp. 17-18)</a:t>
            </a:r>
            <a:endParaRPr lang="pt-PT" sz="2400" dirty="0">
              <a:solidFill>
                <a:prstClr val="black"/>
              </a:solidFill>
              <a:latin typeface="Century Schoolbook"/>
            </a:endParaRPr>
          </a:p>
        </p:txBody>
      </p:sp>
    </p:spTree>
    <p:extLst>
      <p:ext uri="{BB962C8B-B14F-4D97-AF65-F5344CB8AC3E}">
        <p14:creationId xmlns:p14="http://schemas.microsoft.com/office/powerpoint/2010/main" val="6231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dirty="0">
                <a:solidFill>
                  <a:prstClr val="black"/>
                </a:solidFill>
                <a:latin typeface="Arial Narrow" panose="020B0606020202030204" pitchFamily="34" charset="0"/>
              </a:rPr>
              <a:t>Common terminology/ range of views on ASD-friendly language </a:t>
            </a:r>
            <a:endParaRPr lang="pt-PT" sz="32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a:buClr>
                <a:schemeClr val="tx1"/>
              </a:buClr>
              <a:buFont typeface="Arial" panose="020B0604020202020204" pitchFamily="34" charset="0"/>
              <a:buChar char="•"/>
              <a:defRPr/>
            </a:pPr>
            <a:r>
              <a:rPr lang="en-US" sz="2400" kern="0" dirty="0">
                <a:solidFill>
                  <a:prstClr val="black"/>
                </a:solidFill>
                <a:latin typeface="Arial Narrow" panose="020B0606020202030204" pitchFamily="34" charset="0"/>
              </a:rPr>
              <a:t>Many communities of people with disabilities use </a:t>
            </a:r>
            <a:r>
              <a:rPr lang="en-US" sz="2400" b="1" kern="0" dirty="0">
                <a:solidFill>
                  <a:prstClr val="black"/>
                </a:solidFill>
                <a:latin typeface="Arial Narrow" panose="020B0606020202030204" pitchFamily="34" charset="0"/>
              </a:rPr>
              <a:t>person-first language</a:t>
            </a:r>
            <a:r>
              <a:rPr lang="en-US" sz="2400" kern="0" dirty="0">
                <a:solidFill>
                  <a:prstClr val="black"/>
                </a:solidFill>
                <a:latin typeface="Arial Narrow" panose="020B0606020202030204" pitchFamily="34" charset="0"/>
              </a:rPr>
              <a:t>, advocating that we should put people first and do not make the person equal to the disability (Smith, 1998)</a:t>
            </a:r>
          </a:p>
          <a:p>
            <a:pPr marL="342900" indent="-342900">
              <a:buClr>
                <a:schemeClr val="tx1"/>
              </a:buClr>
              <a:buFont typeface="Arial" panose="020B0604020202020204" pitchFamily="34" charset="0"/>
              <a:buChar char="•"/>
              <a:defRPr/>
            </a:pPr>
            <a:endParaRPr lang="en-US" sz="2000" b="1"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en-US" sz="2400" kern="0" dirty="0">
                <a:solidFill>
                  <a:prstClr val="black"/>
                </a:solidFill>
                <a:latin typeface="Arial Narrow" panose="020B0606020202030204" pitchFamily="34" charset="0"/>
              </a:rPr>
              <a:t>Many self-advocates, </a:t>
            </a:r>
            <a:r>
              <a:rPr lang="pt-PT" sz="2400" kern="0" dirty="0">
                <a:solidFill>
                  <a:prstClr val="black"/>
                </a:solidFill>
                <a:latin typeface="Arial Narrow" panose="020B0606020202030204" pitchFamily="34" charset="0"/>
              </a:rPr>
              <a:t>as </a:t>
            </a:r>
            <a:r>
              <a:rPr lang="pt-PT" sz="2400" kern="0" dirty="0" err="1">
                <a:solidFill>
                  <a:prstClr val="black"/>
                </a:solidFill>
                <a:latin typeface="Arial Narrow" panose="020B0606020202030204" pitchFamily="34" charset="0"/>
              </a:rPr>
              <a:t>well</a:t>
            </a:r>
            <a:r>
              <a:rPr lang="pt-PT" sz="2400" kern="0" dirty="0">
                <a:solidFill>
                  <a:prstClr val="black"/>
                </a:solidFill>
                <a:latin typeface="Arial Narrow" panose="020B0606020202030204" pitchFamily="34" charset="0"/>
              </a:rPr>
              <a:t> as </a:t>
            </a:r>
            <a:r>
              <a:rPr lang="en-US" sz="2400" kern="0" dirty="0">
                <a:solidFill>
                  <a:prstClr val="black"/>
                </a:solidFill>
                <a:latin typeface="Arial Narrow" panose="020B0606020202030204" pitchFamily="34" charset="0"/>
              </a:rPr>
              <a:t>scholars</a:t>
            </a:r>
            <a:r>
              <a:rPr lang="pt-PT" sz="2400" kern="0" dirty="0">
                <a:solidFill>
                  <a:prstClr val="black"/>
                </a:solidFill>
                <a:latin typeface="Arial Narrow" panose="020B0606020202030204" pitchFamily="34" charset="0"/>
              </a:rPr>
              <a:t>, </a:t>
            </a:r>
            <a:r>
              <a:rPr lang="en-US" sz="2400" kern="0" dirty="0">
                <a:solidFill>
                  <a:prstClr val="black"/>
                </a:solidFill>
                <a:latin typeface="Arial Narrow" panose="020B0606020202030204" pitchFamily="34" charset="0"/>
              </a:rPr>
              <a:t>consider </a:t>
            </a:r>
            <a:r>
              <a:rPr lang="en-US" sz="2400" b="1" kern="0" dirty="0">
                <a:solidFill>
                  <a:prstClr val="black"/>
                </a:solidFill>
                <a:latin typeface="Arial Narrow" panose="020B0606020202030204" pitchFamily="34" charset="0"/>
              </a:rPr>
              <a:t>identity-first language</a:t>
            </a:r>
            <a:r>
              <a:rPr lang="en-US" sz="2400" kern="0" dirty="0">
                <a:solidFill>
                  <a:prstClr val="black"/>
                </a:solidFill>
                <a:latin typeface="Arial Narrow" panose="020B0606020202030204" pitchFamily="34" charset="0"/>
              </a:rPr>
              <a:t> due to:</a:t>
            </a:r>
          </a:p>
          <a:p>
            <a:pPr marL="622300" algn="just">
              <a:buClr>
                <a:schemeClr val="tx1"/>
              </a:buClr>
              <a:defRPr/>
            </a:pPr>
            <a:r>
              <a:rPr lang="en-US" sz="2400" kern="0" dirty="0">
                <a:solidFill>
                  <a:prstClr val="black"/>
                </a:solidFill>
                <a:latin typeface="Arial Narrow" panose="020B0606020202030204" pitchFamily="34" charset="0"/>
              </a:rPr>
              <a:t>“</a:t>
            </a:r>
            <a:r>
              <a:rPr lang="pt-PT" sz="2400" kern="0" dirty="0">
                <a:solidFill>
                  <a:prstClr val="black"/>
                </a:solidFill>
                <a:latin typeface="Arial Narrow" panose="020B0606020202030204" pitchFamily="34" charset="0"/>
              </a:rPr>
              <a:t>(a) </a:t>
            </a:r>
            <a:r>
              <a:rPr lang="pt-PT" sz="2400" kern="0" dirty="0" err="1">
                <a:solidFill>
                  <a:prstClr val="black"/>
                </a:solidFill>
                <a:latin typeface="Arial Narrow" panose="020B0606020202030204" pitchFamily="34" charset="0"/>
              </a:rPr>
              <a:t>autism</a:t>
            </a:r>
            <a:r>
              <a:rPr lang="pt-PT" sz="2400" kern="0" dirty="0">
                <a:solidFill>
                  <a:prstClr val="black"/>
                </a:solidFill>
                <a:latin typeface="Arial Narrow" panose="020B0606020202030204" pitchFamily="34" charset="0"/>
              </a:rPr>
              <a:t> </a:t>
            </a:r>
            <a:r>
              <a:rPr lang="pt-PT" sz="2400" kern="0" dirty="0" err="1">
                <a:solidFill>
                  <a:prstClr val="black"/>
                </a:solidFill>
                <a:latin typeface="Arial Narrow" panose="020B0606020202030204" pitchFamily="34" charset="0"/>
              </a:rPr>
              <a:t>is</a:t>
            </a:r>
            <a:r>
              <a:rPr lang="pt-PT" sz="2400" kern="0" dirty="0">
                <a:solidFill>
                  <a:prstClr val="black"/>
                </a:solidFill>
                <a:latin typeface="Arial Narrow" panose="020B0606020202030204" pitchFamily="34" charset="0"/>
              </a:rPr>
              <a:t> a </a:t>
            </a:r>
            <a:r>
              <a:rPr lang="en-US" sz="2400" kern="0" dirty="0">
                <a:solidFill>
                  <a:prstClr val="black"/>
                </a:solidFill>
                <a:latin typeface="Arial Narrow" panose="020B0606020202030204" pitchFamily="34" charset="0"/>
              </a:rPr>
              <a:t>central, identity-defining feature that cannot be separated from the individual, and </a:t>
            </a:r>
          </a:p>
          <a:p>
            <a:pPr marL="622300" algn="just">
              <a:buClr>
                <a:schemeClr val="tx1"/>
              </a:buClr>
              <a:defRPr/>
            </a:pPr>
            <a:r>
              <a:rPr lang="en-US" sz="2400" kern="0" dirty="0">
                <a:solidFill>
                  <a:prstClr val="black"/>
                </a:solidFill>
                <a:latin typeface="Arial Narrow" panose="020B0606020202030204" pitchFamily="34" charset="0"/>
              </a:rPr>
              <a:t>(b) the use of person-first language might perpetuate stigmatizing views, as desirable attributes are normally expressed through pronouns preceding nouns (e.g., “a smart child”), and alternative linguistic constructions might suggest undesirable attributes” (</a:t>
            </a:r>
            <a:r>
              <a:rPr lang="pt-PT" sz="2400" kern="0" dirty="0" err="1">
                <a:solidFill>
                  <a:prstClr val="black"/>
                </a:solidFill>
                <a:latin typeface="Arial Narrow" panose="020B0606020202030204" pitchFamily="34" charset="0"/>
              </a:rPr>
              <a:t>Vivanti</a:t>
            </a:r>
            <a:r>
              <a:rPr lang="pt-PT" sz="2400" kern="0" dirty="0">
                <a:solidFill>
                  <a:prstClr val="black"/>
                </a:solidFill>
                <a:latin typeface="Arial Narrow" panose="020B0606020202030204" pitchFamily="34" charset="0"/>
              </a:rPr>
              <a:t>, 2020, p. 691)</a:t>
            </a:r>
          </a:p>
        </p:txBody>
      </p:sp>
    </p:spTree>
    <p:extLst>
      <p:ext uri="{BB962C8B-B14F-4D97-AF65-F5344CB8AC3E}">
        <p14:creationId xmlns:p14="http://schemas.microsoft.com/office/powerpoint/2010/main" val="245073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581504"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i="1" dirty="0">
                <a:latin typeface="Arial Narrow" panose="020B0606020202030204" pitchFamily="34" charset="0"/>
              </a:rPr>
              <a:t>Activity: Think &amp; Reflect 1.2  - language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r>
              <a:rPr lang="pt-PT" sz="2400" b="1" dirty="0" err="1">
                <a:latin typeface="Arial Narrow" panose="020B0606020202030204" pitchFamily="34" charset="0"/>
              </a:rPr>
              <a:t>Let’s</a:t>
            </a:r>
            <a:r>
              <a:rPr lang="pt-PT" sz="2400" b="1" dirty="0">
                <a:latin typeface="Arial Narrow" panose="020B0606020202030204" pitchFamily="34" charset="0"/>
              </a:rPr>
              <a:t> </a:t>
            </a:r>
            <a:r>
              <a:rPr lang="pt-PT" sz="2400" b="1" dirty="0" err="1">
                <a:latin typeface="Arial Narrow" panose="020B0606020202030204" pitchFamily="34" charset="0"/>
              </a:rPr>
              <a:t>watch</a:t>
            </a:r>
            <a:r>
              <a:rPr lang="pt-PT" sz="2400" b="1" dirty="0">
                <a:latin typeface="Arial Narrow" panose="020B0606020202030204" pitchFamily="34" charset="0"/>
              </a:rPr>
              <a:t> </a:t>
            </a:r>
            <a:r>
              <a:rPr lang="pt-PT" sz="2400" b="1" dirty="0" err="1">
                <a:latin typeface="Arial Narrow" panose="020B0606020202030204" pitchFamily="34" charset="0"/>
              </a:rPr>
              <a:t>the</a:t>
            </a:r>
            <a:r>
              <a:rPr lang="pt-PT" sz="2400" b="1" dirty="0">
                <a:latin typeface="Arial Narrow" panose="020B0606020202030204" pitchFamily="34" charset="0"/>
              </a:rPr>
              <a:t> </a:t>
            </a:r>
            <a:r>
              <a:rPr lang="pt-PT" sz="2400" b="1" dirty="0" err="1">
                <a:latin typeface="Arial Narrow" panose="020B0606020202030204" pitchFamily="34" charset="0"/>
              </a:rPr>
              <a:t>video</a:t>
            </a:r>
            <a:r>
              <a:rPr lang="pt-PT" sz="2400" b="1" dirty="0">
                <a:latin typeface="Arial Narrow" panose="020B0606020202030204" pitchFamily="34" charset="0"/>
              </a:rPr>
              <a:t>:</a:t>
            </a:r>
          </a:p>
          <a:p>
            <a:pPr lvl="0">
              <a:defRPr/>
            </a:pPr>
            <a:r>
              <a:rPr lang="pt-PT" sz="2400" b="1" dirty="0">
                <a:solidFill>
                  <a:prstClr val="black"/>
                </a:solidFill>
                <a:latin typeface="Arial Narrow" panose="020B0606020202030204" pitchFamily="34" charset="0"/>
                <a:hlinkClick r:id="rId2"/>
              </a:rPr>
              <a:t>https://www.youtube.com/watch?v=-LX0KI4xkco</a:t>
            </a:r>
            <a:endParaRPr lang="pt-PT" sz="2400" b="1" dirty="0">
              <a:solidFill>
                <a:prstClr val="black"/>
              </a:solidFill>
              <a:latin typeface="Arial Narrow" panose="020B0606020202030204" pitchFamily="34" charset="0"/>
            </a:endParaRPr>
          </a:p>
          <a:p>
            <a:pPr lvl="0">
              <a:defRPr/>
            </a:pPr>
            <a:endParaRPr lang="pt-PT" sz="2400" b="1" dirty="0">
              <a:solidFill>
                <a:prstClr val="black"/>
              </a:solidFill>
              <a:latin typeface="Arial Narrow" panose="020B0606020202030204" pitchFamily="34" charset="0"/>
            </a:endParaRPr>
          </a:p>
        </p:txBody>
      </p:sp>
      <p:pic>
        <p:nvPicPr>
          <p:cNvPr id="9" name="Imagem 18">
            <a:hlinkClick r:id="rId2"/>
            <a:extLst>
              <a:ext uri="{FF2B5EF4-FFF2-40B4-BE49-F238E27FC236}">
                <a16:creationId xmlns:a16="http://schemas.microsoft.com/office/drawing/2014/main" id="{6F0EB0FB-3002-424C-B839-9D4DA1520E32}"/>
              </a:ext>
            </a:extLst>
          </p:cNvPr>
          <p:cNvPicPr>
            <a:picLocks noChangeAspect="1"/>
          </p:cNvPicPr>
          <p:nvPr/>
        </p:nvPicPr>
        <p:blipFill rotWithShape="1">
          <a:blip r:embed="rId3"/>
          <a:srcRect l="13780" t="25900" r="29913" b="21602"/>
          <a:stretch/>
        </p:blipFill>
        <p:spPr>
          <a:xfrm>
            <a:off x="3276572" y="2876524"/>
            <a:ext cx="5638855" cy="2957441"/>
          </a:xfrm>
          <a:prstGeom prst="rect">
            <a:avLst/>
          </a:prstGeom>
        </p:spPr>
      </p:pic>
    </p:spTree>
    <p:extLst>
      <p:ext uri="{BB962C8B-B14F-4D97-AF65-F5344CB8AC3E}">
        <p14:creationId xmlns:p14="http://schemas.microsoft.com/office/powerpoint/2010/main" val="87317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581504"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i="1" dirty="0">
                <a:latin typeface="Arial Narrow" panose="020B0606020202030204" pitchFamily="34" charset="0"/>
              </a:rPr>
              <a:t>Activity: Think &amp; Reflect 1.2  - language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defRPr/>
            </a:pPr>
            <a:r>
              <a:rPr lang="en-US" sz="2400" b="1" dirty="0">
                <a:solidFill>
                  <a:prstClr val="black"/>
                </a:solidFill>
                <a:latin typeface="Arial Narrow" panose="020B0606020202030204" pitchFamily="34" charset="0"/>
              </a:rPr>
              <a:t>Person </a:t>
            </a:r>
            <a:r>
              <a:rPr lang="en-US" sz="2400" b="1" i="1" dirty="0">
                <a:solidFill>
                  <a:prstClr val="black"/>
                </a:solidFill>
                <a:latin typeface="Arial Narrow" panose="020B0606020202030204" pitchFamily="34" charset="0"/>
              </a:rPr>
              <a:t>versus</a:t>
            </a:r>
            <a:r>
              <a:rPr lang="en-US" sz="2400" b="1" dirty="0">
                <a:solidFill>
                  <a:prstClr val="black"/>
                </a:solidFill>
                <a:latin typeface="Arial Narrow" panose="020B0606020202030204" pitchFamily="34" charset="0"/>
              </a:rPr>
              <a:t> identity first language </a:t>
            </a:r>
          </a:p>
          <a:p>
            <a:pPr algn="ctr">
              <a:defRPr/>
            </a:pPr>
            <a:r>
              <a:rPr lang="en-US" sz="2400" b="1" dirty="0">
                <a:latin typeface="Arial Narrow" panose="020B0606020202030204" pitchFamily="34" charset="0"/>
              </a:rPr>
              <a:t>Questions/Discussion Topics:</a:t>
            </a:r>
          </a:p>
          <a:p>
            <a:pPr algn="ctr">
              <a:defRPr/>
            </a:pPr>
            <a:endParaRPr lang="en-US" sz="2400" b="1"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en-US" sz="2000" dirty="0">
                <a:solidFill>
                  <a:prstClr val="black"/>
                </a:solidFill>
                <a:latin typeface="Arial Narrow" panose="020B0606020202030204" pitchFamily="34" charset="0"/>
              </a:rPr>
              <a:t>What thoughts did you have during these video with two different perspectives in what concerns friendly language?  </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en-US" sz="2000" dirty="0">
                <a:solidFill>
                  <a:prstClr val="black"/>
                </a:solidFill>
                <a:latin typeface="Arial Narrow" panose="020B0606020202030204" pitchFamily="34" charset="0"/>
              </a:rPr>
              <a:t>What major models are linked to these two different perspectives? Explain</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en-US" sz="2000" dirty="0">
                <a:solidFill>
                  <a:prstClr val="black"/>
                </a:solidFill>
                <a:latin typeface="Arial Narrow" panose="020B0606020202030204" pitchFamily="34" charset="0"/>
              </a:rPr>
              <a:t>How important do you think it is that officers are aware of diversity of language when contacting people with ASD? Explain your answer</a:t>
            </a:r>
            <a:endParaRPr lang="pt-PT" sz="2000" dirty="0">
              <a:solidFill>
                <a:prstClr val="black"/>
              </a:solidFill>
              <a:latin typeface="Arial Narrow" panose="020B0606020202030204" pitchFamily="34" charset="0"/>
            </a:endParaRP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en-US" sz="2000" dirty="0">
                <a:solidFill>
                  <a:prstClr val="black"/>
                </a:solidFill>
                <a:latin typeface="Arial Narrow" panose="020B0606020202030204" pitchFamily="34" charset="0"/>
              </a:rPr>
              <a:t>How important do you think it is that officers use appropriate language when contacting people with ASD? Explain your answer</a:t>
            </a:r>
            <a:endParaRPr lang="en-US" sz="24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24921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581504"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i="1" dirty="0">
                <a:latin typeface="Arial Narrow" panose="020B0606020202030204" pitchFamily="34" charset="0"/>
              </a:rPr>
              <a:t>Activity: Think &amp; Reflect 1.2  - language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lnSpc>
                <a:spcPct val="150000"/>
              </a:lnSpc>
              <a:buClr>
                <a:srgbClr val="7598D9">
                  <a:lumMod val="75000"/>
                </a:srgbClr>
              </a:buClr>
              <a:defRPr/>
            </a:pPr>
            <a:r>
              <a:rPr lang="en-US" sz="2400" b="1" kern="0" dirty="0">
                <a:solidFill>
                  <a:prstClr val="black"/>
                </a:solidFill>
                <a:latin typeface="Arial Narrow" panose="020B0606020202030204" pitchFamily="34" charset="0"/>
              </a:rPr>
              <a:t>Finally, consider to </a:t>
            </a:r>
            <a:r>
              <a:rPr lang="en-US" sz="2400" kern="0" dirty="0">
                <a:solidFill>
                  <a:prstClr val="black"/>
                </a:solidFill>
                <a:latin typeface="Arial Narrow" panose="020B0606020202030204" pitchFamily="34" charset="0"/>
              </a:rPr>
              <a:t>(</a:t>
            </a:r>
            <a:r>
              <a:rPr lang="pt-PT" sz="2400" kern="0" dirty="0" err="1">
                <a:solidFill>
                  <a:prstClr val="black"/>
                </a:solidFill>
                <a:latin typeface="Arial Narrow" panose="020B0606020202030204" pitchFamily="34" charset="0"/>
              </a:rPr>
              <a:t>Vivanti</a:t>
            </a:r>
            <a:r>
              <a:rPr lang="pt-PT" sz="2400" kern="0" dirty="0">
                <a:solidFill>
                  <a:prstClr val="black"/>
                </a:solidFill>
                <a:latin typeface="Arial Narrow" panose="020B0606020202030204" pitchFamily="34" charset="0"/>
              </a:rPr>
              <a:t>, 2020) </a:t>
            </a:r>
            <a:r>
              <a:rPr lang="en-US" sz="2400" b="1" kern="0" dirty="0">
                <a:solidFill>
                  <a:prstClr val="black"/>
                </a:solidFill>
                <a:latin typeface="Arial Narrow" panose="020B0606020202030204" pitchFamily="34" charset="0"/>
              </a:rPr>
              <a:t>:</a:t>
            </a:r>
          </a:p>
          <a:p>
            <a:pPr algn="ctr">
              <a:lnSpc>
                <a:spcPct val="150000"/>
              </a:lnSpc>
              <a:buClr>
                <a:srgbClr val="7598D9">
                  <a:lumMod val="75000"/>
                </a:srgbClr>
              </a:buClr>
              <a:defRPr/>
            </a:pPr>
            <a:endParaRPr lang="en-US" sz="2400" b="1" kern="0" dirty="0">
              <a:solidFill>
                <a:prstClr val="black"/>
              </a:solidFill>
              <a:latin typeface="Arial Narrow" panose="020B0606020202030204" pitchFamily="34" charset="0"/>
            </a:endParaRPr>
          </a:p>
          <a:p>
            <a:pPr marL="342900" indent="-342900" algn="just">
              <a:lnSpc>
                <a:spcPct val="150000"/>
              </a:lnSpc>
              <a:buClr>
                <a:schemeClr val="tx1"/>
              </a:buClr>
              <a:buFont typeface="Arial" panose="020B0604020202020204" pitchFamily="34" charset="0"/>
              <a:buChar char="•"/>
              <a:defRPr/>
            </a:pPr>
            <a:r>
              <a:rPr lang="en-US" sz="2400" kern="0" dirty="0">
                <a:solidFill>
                  <a:prstClr val="black"/>
                </a:solidFill>
                <a:latin typeface="Arial Narrow" panose="020B0606020202030204" pitchFamily="34" charset="0"/>
              </a:rPr>
              <a:t>Address the concerns of disability groups while promoting human dignity and maintaining scientific and professional rigor</a:t>
            </a:r>
          </a:p>
          <a:p>
            <a:pPr marL="342900" indent="-342900" algn="just">
              <a:lnSpc>
                <a:spcPct val="150000"/>
              </a:lnSpc>
              <a:buClr>
                <a:schemeClr val="tx1"/>
              </a:buClr>
              <a:buFont typeface="Arial" panose="020B0604020202020204" pitchFamily="34" charset="0"/>
              <a:buChar char="•"/>
              <a:defRPr/>
            </a:pPr>
            <a:r>
              <a:rPr lang="en-US" sz="2400" kern="0" dirty="0">
                <a:solidFill>
                  <a:prstClr val="black"/>
                </a:solidFill>
                <a:latin typeface="Arial Narrow" panose="020B0606020202030204" pitchFamily="34" charset="0"/>
              </a:rPr>
              <a:t>Take the preferences of clients/students/friends/etc. into account </a:t>
            </a:r>
          </a:p>
          <a:p>
            <a:pPr marL="342900" indent="-342900" algn="just">
              <a:lnSpc>
                <a:spcPct val="150000"/>
              </a:lnSpc>
              <a:buClr>
                <a:schemeClr val="tx1"/>
              </a:buClr>
              <a:buFont typeface="Arial" panose="020B0604020202020204" pitchFamily="34" charset="0"/>
              <a:buChar char="•"/>
              <a:defRPr/>
            </a:pPr>
            <a:r>
              <a:rPr lang="en-US" sz="2400" kern="0" dirty="0">
                <a:solidFill>
                  <a:prstClr val="black"/>
                </a:solidFill>
                <a:latin typeface="Arial Narrow" panose="020B0606020202030204" pitchFamily="34" charset="0"/>
              </a:rPr>
              <a:t>Reflect a common intent to de-pathologize autism and inspire respect</a:t>
            </a:r>
          </a:p>
          <a:p>
            <a:pPr marL="342900" indent="-342900" algn="just">
              <a:lnSpc>
                <a:spcPct val="150000"/>
              </a:lnSpc>
              <a:buClr>
                <a:schemeClr val="tx1"/>
              </a:buClr>
              <a:buFont typeface="Arial" panose="020B0604020202020204" pitchFamily="34" charset="0"/>
              <a:buChar char="•"/>
              <a:defRPr/>
            </a:pPr>
            <a:r>
              <a:rPr lang="en-GB" sz="2400" kern="0" dirty="0">
                <a:solidFill>
                  <a:prstClr val="black"/>
                </a:solidFill>
                <a:latin typeface="Arial Narrow" panose="020B0606020202030204" pitchFamily="34" charset="0"/>
              </a:rPr>
              <a:t>Consider</a:t>
            </a:r>
            <a:r>
              <a:rPr lang="pt-PT" sz="2400" kern="0" dirty="0">
                <a:solidFill>
                  <a:prstClr val="black"/>
                </a:solidFill>
                <a:latin typeface="Arial Narrow" panose="020B0606020202030204" pitchFamily="34" charset="0"/>
              </a:rPr>
              <a:t> </a:t>
            </a:r>
            <a:r>
              <a:rPr lang="en-US" sz="2400" kern="0" dirty="0">
                <a:solidFill>
                  <a:prstClr val="black"/>
                </a:solidFill>
                <a:latin typeface="Arial Narrow" panose="020B0606020202030204" pitchFamily="34" charset="0"/>
              </a:rPr>
              <a:t>how different linguistic formulations relate to different historical agendas, priorities and experiences of different groups and individuals within the autism community</a:t>
            </a:r>
          </a:p>
        </p:txBody>
      </p:sp>
    </p:spTree>
    <p:extLst>
      <p:ext uri="{BB962C8B-B14F-4D97-AF65-F5344CB8AC3E}">
        <p14:creationId xmlns:p14="http://schemas.microsoft.com/office/powerpoint/2010/main" val="189194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581504"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i="1" dirty="0">
                <a:latin typeface="Arial Narrow" panose="020B0606020202030204" pitchFamily="34" charset="0"/>
              </a:rPr>
              <a:t>Activity: Think &amp; Reflect 1.2  - language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buClr>
                <a:srgbClr val="7598D9">
                  <a:lumMod val="50000"/>
                </a:srgbClr>
              </a:buClr>
              <a:defRPr/>
            </a:pPr>
            <a:r>
              <a:rPr lang="en-US" sz="2400" kern="0" dirty="0">
                <a:solidFill>
                  <a:prstClr val="black"/>
                </a:solidFill>
                <a:latin typeface="Arial Narrow" panose="020B0606020202030204" pitchFamily="34" charset="0"/>
              </a:rPr>
              <a:t> </a:t>
            </a:r>
            <a:r>
              <a:rPr lang="en-US" sz="2400" b="1" kern="0" dirty="0">
                <a:solidFill>
                  <a:prstClr val="black"/>
                </a:solidFill>
                <a:latin typeface="Arial Narrow" panose="020B0606020202030204" pitchFamily="34" charset="0"/>
              </a:rPr>
              <a:t>Finally, consider:</a:t>
            </a:r>
          </a:p>
          <a:p>
            <a:pPr algn="just">
              <a:buClr>
                <a:srgbClr val="7598D9">
                  <a:lumMod val="50000"/>
                </a:srgbClr>
              </a:buClr>
              <a:defRPr/>
            </a:pPr>
            <a:endParaRPr lang="en-US" sz="2400" b="1"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en-US" sz="2400" kern="0" dirty="0">
                <a:solidFill>
                  <a:prstClr val="black"/>
                </a:solidFill>
                <a:latin typeface="Arial Narrow" panose="020B0606020202030204" pitchFamily="34" charset="0"/>
              </a:rPr>
              <a:t>Be aware that t</a:t>
            </a:r>
            <a:r>
              <a:rPr lang="pt-PT" sz="2400" kern="0" dirty="0" err="1">
                <a:solidFill>
                  <a:prstClr val="black"/>
                </a:solidFill>
                <a:latin typeface="Arial Narrow" panose="020B0606020202030204" pitchFamily="34" charset="0"/>
              </a:rPr>
              <a:t>he</a:t>
            </a:r>
            <a:r>
              <a:rPr lang="pt-PT" sz="2400" kern="0" dirty="0">
                <a:solidFill>
                  <a:prstClr val="black"/>
                </a:solidFill>
                <a:latin typeface="Arial Narrow" panose="020B0606020202030204" pitchFamily="34" charset="0"/>
              </a:rPr>
              <a:t> “</a:t>
            </a:r>
            <a:r>
              <a:rPr lang="en-US" sz="2400" kern="0" dirty="0">
                <a:solidFill>
                  <a:prstClr val="black"/>
                </a:solidFill>
                <a:latin typeface="Arial Narrow" panose="020B0606020202030204" pitchFamily="34" charset="0"/>
              </a:rPr>
              <a:t>words used to describe individuals with ASD</a:t>
            </a:r>
            <a:r>
              <a:rPr lang="pt-PT" sz="2400" kern="0" dirty="0">
                <a:solidFill>
                  <a:prstClr val="black"/>
                </a:solidFill>
                <a:latin typeface="Arial Narrow" panose="020B0606020202030204" pitchFamily="34" charset="0"/>
              </a:rPr>
              <a:t> </a:t>
            </a:r>
            <a:r>
              <a:rPr lang="en-US" sz="2400" kern="0" dirty="0">
                <a:solidFill>
                  <a:prstClr val="black"/>
                </a:solidFill>
                <a:latin typeface="Arial Narrow" panose="020B0606020202030204" pitchFamily="34" charset="0"/>
              </a:rPr>
              <a:t>influence societal perceptions, public policy, clinical practice and research directions</a:t>
            </a:r>
            <a:r>
              <a:rPr lang="pt-PT" sz="2400" kern="0" dirty="0">
                <a:solidFill>
                  <a:prstClr val="black"/>
                </a:solidFill>
                <a:latin typeface="Arial Narrow" panose="020B0606020202030204" pitchFamily="34" charset="0"/>
              </a:rPr>
              <a:t>” (</a:t>
            </a:r>
            <a:r>
              <a:rPr lang="pt-PT" sz="2400" kern="0" dirty="0" err="1">
                <a:solidFill>
                  <a:prstClr val="black"/>
                </a:solidFill>
                <a:latin typeface="Arial Narrow" panose="020B0606020202030204" pitchFamily="34" charset="0"/>
              </a:rPr>
              <a:t>Vivanti</a:t>
            </a:r>
            <a:r>
              <a:rPr lang="pt-PT" sz="2400" kern="0" dirty="0">
                <a:solidFill>
                  <a:prstClr val="black"/>
                </a:solidFill>
                <a:latin typeface="Arial Narrow" panose="020B0606020202030204" pitchFamily="34" charset="0"/>
              </a:rPr>
              <a:t>, 2020, p. 691) </a:t>
            </a:r>
          </a:p>
          <a:p>
            <a:pPr marL="342900" indent="-342900" algn="just">
              <a:lnSpc>
                <a:spcPct val="150000"/>
              </a:lnSpc>
              <a:buClr>
                <a:schemeClr val="tx1"/>
              </a:buClr>
              <a:buFont typeface="Arial" panose="020B0604020202020204" pitchFamily="34" charset="0"/>
              <a:buChar char="•"/>
              <a:defRPr/>
            </a:pPr>
            <a:endParaRPr lang="en-US" sz="2400"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en-US" sz="2400" kern="0" dirty="0">
                <a:solidFill>
                  <a:prstClr val="black"/>
                </a:solidFill>
                <a:latin typeface="Arial Narrow" panose="020B0606020202030204" pitchFamily="34" charset="0"/>
              </a:rPr>
              <a:t>“The priority of research should be to </a:t>
            </a:r>
            <a:r>
              <a:rPr lang="en-US" sz="2400" kern="0" dirty="0" err="1">
                <a:solidFill>
                  <a:prstClr val="black"/>
                </a:solidFill>
                <a:latin typeface="Arial Narrow" panose="020B0606020202030204" pitchFamily="34" charset="0"/>
              </a:rPr>
              <a:t>centre</a:t>
            </a:r>
            <a:r>
              <a:rPr lang="en-US" sz="2400" kern="0" dirty="0">
                <a:solidFill>
                  <a:prstClr val="black"/>
                </a:solidFill>
                <a:latin typeface="Arial Narrow" panose="020B0606020202030204" pitchFamily="34" charset="0"/>
              </a:rPr>
              <a:t> autistic people (both speaking and non-speaking, and with, and without learning disabilities) in the conversation around the language used to describe autism and autistic </a:t>
            </a:r>
            <a:r>
              <a:rPr lang="en-GB" sz="2400" kern="0" dirty="0">
                <a:solidFill>
                  <a:prstClr val="black"/>
                </a:solidFill>
                <a:latin typeface="Arial Narrow" panose="020B0606020202030204" pitchFamily="34" charset="0"/>
              </a:rPr>
              <a:t>people</a:t>
            </a:r>
            <a:r>
              <a:rPr lang="pt-PT" sz="2400" kern="0" dirty="0">
                <a:solidFill>
                  <a:prstClr val="black"/>
                </a:solidFill>
                <a:latin typeface="Arial Narrow" panose="020B0606020202030204" pitchFamily="34" charset="0"/>
              </a:rPr>
              <a:t>” (</a:t>
            </a:r>
            <a:r>
              <a:rPr lang="pt-PT" sz="2400" kern="0" dirty="0" err="1">
                <a:solidFill>
                  <a:prstClr val="black"/>
                </a:solidFill>
                <a:latin typeface="Arial Narrow" panose="020B0606020202030204" pitchFamily="34" charset="0"/>
              </a:rPr>
              <a:t>Botha</a:t>
            </a:r>
            <a:r>
              <a:rPr lang="pt-PT" sz="2400" kern="0" dirty="0">
                <a:solidFill>
                  <a:prstClr val="black"/>
                </a:solidFill>
                <a:latin typeface="Arial Narrow" panose="020B0606020202030204" pitchFamily="34" charset="0"/>
              </a:rPr>
              <a:t>, 2020, online)</a:t>
            </a:r>
            <a:endParaRPr lang="en-US" sz="24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83274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27</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BD9"/>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de-AT" sz="4000" b="1" dirty="0">
                <a:solidFill>
                  <a:schemeClr val="dk1"/>
                </a:solidFill>
                <a:latin typeface="Arial Narrow"/>
                <a:ea typeface="Arial Narrow"/>
                <a:cs typeface="Arial Narrow"/>
                <a:sym typeface="Arial Narrow"/>
              </a:rPr>
              <a:t>END</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F9DBD9"/>
          </a:solidFill>
          <a:ln>
            <a:noFill/>
          </a:ln>
        </p:spPr>
        <p:txBody>
          <a:bodyPr spcFirstLastPara="1" wrap="square" lIns="121900" tIns="60933" rIns="121900" bIns="60933" anchor="ctr" anchorCtr="0">
            <a:noAutofit/>
          </a:bodyPr>
          <a:lstStyle/>
          <a:p>
            <a:pPr algn="ctr">
              <a:lnSpc>
                <a:spcPct val="150000"/>
              </a:lnSpc>
              <a:buClr>
                <a:srgbClr val="7598D9">
                  <a:lumMod val="75000"/>
                </a:srgbClr>
              </a:buClr>
              <a:buSzPct val="102000"/>
              <a:defRPr/>
            </a:pPr>
            <a:r>
              <a:rPr lang="de-DE" sz="2400" kern="0" dirty="0" err="1">
                <a:solidFill>
                  <a:prstClr val="black"/>
                </a:solidFill>
                <a:latin typeface="Arial Narrow" panose="020B0606020202030204" pitchFamily="34" charset="0"/>
              </a:rPr>
              <a:t>Wrap</a:t>
            </a:r>
            <a:r>
              <a:rPr lang="de-DE" sz="2400" kern="0" dirty="0">
                <a:solidFill>
                  <a:prstClr val="black"/>
                </a:solidFill>
                <a:latin typeface="Arial Narrow" panose="020B0606020202030204" pitchFamily="34" charset="0"/>
              </a:rPr>
              <a:t> </a:t>
            </a:r>
            <a:r>
              <a:rPr lang="de-DE" sz="2400" kern="0" dirty="0" err="1">
                <a:solidFill>
                  <a:prstClr val="black"/>
                </a:solidFill>
                <a:latin typeface="Arial Narrow" panose="020B0606020202030204" pitchFamily="34" charset="0"/>
              </a:rPr>
              <a:t>up</a:t>
            </a:r>
            <a:endParaRPr lang="de-DE" sz="2400" kern="0" dirty="0">
              <a:solidFill>
                <a:prstClr val="black"/>
              </a:solidFill>
              <a:latin typeface="Arial Narrow" panose="020B0606020202030204" pitchFamily="34" charset="0"/>
            </a:endParaRPr>
          </a:p>
          <a:p>
            <a:pPr algn="ctr">
              <a:defRPr/>
            </a:pPr>
            <a:r>
              <a:rPr lang="en-US" sz="2400" i="1" kern="0" dirty="0">
                <a:solidFill>
                  <a:prstClr val="black"/>
                </a:solidFill>
                <a:latin typeface="Arial Narrow" panose="020B0606020202030204" pitchFamily="34" charset="0"/>
              </a:rPr>
              <a:t>Activity: Real-world application 1.1</a:t>
            </a:r>
            <a:endParaRPr lang="pt-PT" sz="2400" i="1" kern="0" dirty="0">
              <a:solidFill>
                <a:prstClr val="black"/>
              </a:solidFill>
              <a:latin typeface="Arial Narrow" panose="020B0606020202030204" pitchFamily="34" charset="0"/>
            </a:endParaRPr>
          </a:p>
          <a:p>
            <a:pPr algn="ctr">
              <a:lnSpc>
                <a:spcPct val="150000"/>
              </a:lnSpc>
              <a:buClr>
                <a:srgbClr val="7598D9">
                  <a:lumMod val="75000"/>
                </a:srgbClr>
              </a:buClr>
              <a:buSzPct val="102000"/>
              <a:defRPr/>
            </a:pPr>
            <a:r>
              <a:rPr lang="en-US" sz="2400" kern="0" dirty="0">
                <a:solidFill>
                  <a:prstClr val="black"/>
                </a:solidFill>
                <a:latin typeface="Arial Narrow" panose="020B0606020202030204" pitchFamily="34" charset="0"/>
              </a:rPr>
              <a:t>References &amp; Resources</a:t>
            </a:r>
          </a:p>
          <a:p>
            <a:pPr algn="ctr">
              <a:lnSpc>
                <a:spcPct val="150000"/>
              </a:lnSpc>
              <a:buClr>
                <a:srgbClr val="7598D9">
                  <a:lumMod val="75000"/>
                </a:srgbClr>
              </a:buClr>
              <a:buSzPct val="102000"/>
              <a:defRPr/>
            </a:pPr>
            <a:r>
              <a:rPr lang="en-US" sz="2400" kern="0" dirty="0">
                <a:solidFill>
                  <a:prstClr val="black"/>
                </a:solidFill>
                <a:latin typeface="Arial Narrow" panose="020B0606020202030204" pitchFamily="34" charset="0"/>
              </a:rPr>
              <a:t>Questions? Goodbye &amp; Thanks </a:t>
            </a:r>
            <a:r>
              <a:rPr lang="en-US" sz="2400" kern="0" dirty="0">
                <a:solidFill>
                  <a:prstClr val="black"/>
                </a:solidFill>
                <a:latin typeface="Arial Narrow" panose="020B0606020202030204" pitchFamily="34" charset="0"/>
                <a:sym typeface="Wingdings" panose="05000000000000000000" pitchFamily="2" charset="2"/>
              </a:rPr>
              <a:t></a:t>
            </a:r>
            <a:r>
              <a:rPr lang="en-US" sz="2400" kern="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637827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1574074" cy="1009651"/>
          </a:xfrm>
          <a:prstGeom prst="rect">
            <a:avLst/>
          </a:prstGeom>
          <a:solidFill>
            <a:srgbClr val="F9DBD9"/>
          </a:solidFill>
          <a:ln>
            <a:noFill/>
          </a:ln>
        </p:spPr>
        <p:txBody>
          <a:bodyPr spcFirstLastPara="1" wrap="square" lIns="121900" tIns="60933" rIns="121900" bIns="60933" anchor="ctr" anchorCtr="0">
            <a:noAutofit/>
          </a:bodyPr>
          <a:lstStyle/>
          <a:p>
            <a:r>
              <a:rPr lang="de-DE" sz="3200" b="1" dirty="0" err="1">
                <a:latin typeface="Arial Narrow" panose="020B0606020202030204" pitchFamily="34" charset="0"/>
              </a:rPr>
              <a:t>Wrap</a:t>
            </a:r>
            <a:r>
              <a:rPr lang="de-DE" sz="3200" b="1" dirty="0">
                <a:latin typeface="Arial Narrow" panose="020B0606020202030204" pitchFamily="34" charset="0"/>
              </a:rPr>
              <a:t> </a:t>
            </a:r>
            <a:r>
              <a:rPr lang="de-DE" sz="3200" b="1" dirty="0" err="1">
                <a:latin typeface="Arial Narrow" panose="020B0606020202030204" pitchFamily="34" charset="0"/>
              </a:rPr>
              <a:t>up</a:t>
            </a:r>
            <a:endParaRPr lang="en-US" sz="32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marL="342900" indent="-342900" algn="just">
              <a:buClr>
                <a:schemeClr val="tx1"/>
              </a:buClr>
              <a:buSzPct val="102000"/>
              <a:buFont typeface="Arial" panose="020B0604020202020204" pitchFamily="34" charset="0"/>
              <a:buChar char="•"/>
            </a:pPr>
            <a:r>
              <a:rPr lang="en-US" sz="2800" dirty="0">
                <a:latin typeface="Arial Narrow" panose="020B0606020202030204" pitchFamily="34" charset="0"/>
              </a:rPr>
              <a:t>Inclusion is a right and a responsibility</a:t>
            </a:r>
          </a:p>
          <a:p>
            <a:pPr marL="342900" indent="-342900" algn="just">
              <a:buClr>
                <a:schemeClr val="tx1"/>
              </a:buClr>
              <a:buSzPct val="102000"/>
              <a:buFont typeface="Arial" panose="020B0604020202020204" pitchFamily="34" charset="0"/>
              <a:buChar char="•"/>
            </a:pPr>
            <a:r>
              <a:rPr lang="en-US" sz="2800" dirty="0">
                <a:latin typeface="Arial Narrow" panose="020B0606020202030204" pitchFamily="34" charset="0"/>
              </a:rPr>
              <a:t>Inclusion works to the benefit of all</a:t>
            </a:r>
          </a:p>
          <a:p>
            <a:pPr marL="342900" indent="-342900" algn="just">
              <a:buClr>
                <a:schemeClr val="tx1"/>
              </a:buClr>
              <a:buFont typeface="Arial" panose="020B0604020202020204" pitchFamily="34" charset="0"/>
              <a:buChar char="•"/>
              <a:defRPr/>
            </a:pPr>
            <a:r>
              <a:rPr lang="en-US" sz="2800" dirty="0">
                <a:latin typeface="Arial Narrow" panose="020B0606020202030204" pitchFamily="34" charset="0"/>
              </a:rPr>
              <a:t>Terminology will continue to change</a:t>
            </a:r>
          </a:p>
          <a:p>
            <a:pPr marL="342900" indent="-342900" algn="just">
              <a:buClr>
                <a:schemeClr val="tx1"/>
              </a:buClr>
              <a:buFont typeface="Arial" panose="020B0604020202020204" pitchFamily="34" charset="0"/>
              <a:buChar char="•"/>
              <a:defRPr/>
            </a:pPr>
            <a:r>
              <a:rPr lang="en-US" sz="2800" dirty="0">
                <a:latin typeface="Arial Narrow" panose="020B0606020202030204" pitchFamily="34" charset="0"/>
              </a:rPr>
              <a:t> Not every member of every group agrees with these terminology choices</a:t>
            </a:r>
          </a:p>
          <a:p>
            <a:pPr marL="342900" indent="-342900" algn="just">
              <a:buClr>
                <a:schemeClr val="tx1"/>
              </a:buClr>
              <a:buFont typeface="Arial" panose="020B0604020202020204" pitchFamily="34" charset="0"/>
              <a:buChar char="•"/>
              <a:defRPr/>
            </a:pPr>
            <a:r>
              <a:rPr lang="en-US" sz="2800" dirty="0">
                <a:latin typeface="Arial Narrow" panose="020B0606020202030204" pitchFamily="34" charset="0"/>
              </a:rPr>
              <a:t> Officers who are aware of these issues and who exhibit thoughtfulness and sensitivity when referring to individuals with ASD can avoid offending students and their families</a:t>
            </a:r>
          </a:p>
        </p:txBody>
      </p:sp>
    </p:spTree>
    <p:extLst>
      <p:ext uri="{BB962C8B-B14F-4D97-AF65-F5344CB8AC3E}">
        <p14:creationId xmlns:p14="http://schemas.microsoft.com/office/powerpoint/2010/main" val="251824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5945777" cy="1009651"/>
          </a:xfrm>
          <a:prstGeom prst="rect">
            <a:avLst/>
          </a:prstGeom>
          <a:solidFill>
            <a:srgbClr val="F9DBD9"/>
          </a:solidFill>
          <a:ln>
            <a:noFill/>
          </a:ln>
        </p:spPr>
        <p:txBody>
          <a:bodyPr spcFirstLastPara="1" wrap="square" lIns="121900" tIns="60933" rIns="121900" bIns="60933" anchor="ctr" anchorCtr="0">
            <a:noAutofit/>
          </a:bodyPr>
          <a:lstStyle/>
          <a:p>
            <a:pPr lvl="0">
              <a:defRPr/>
            </a:pPr>
            <a:r>
              <a:rPr lang="en-US" sz="3200" b="1" dirty="0">
                <a:solidFill>
                  <a:prstClr val="black"/>
                </a:solidFill>
                <a:latin typeface="Arial Narrow" panose="020B0606020202030204" pitchFamily="34" charset="0"/>
              </a:rPr>
              <a:t>Activity: Real-world application 1.1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nSpc>
                <a:spcPct val="150000"/>
              </a:lnSpc>
            </a:pPr>
            <a:r>
              <a:rPr lang="en-US" sz="2800" b="1" dirty="0">
                <a:latin typeface="Arial Narrow" panose="020B0606020202030204" pitchFamily="34" charset="0"/>
              </a:rPr>
              <a:t>Questions for reflection:</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a.</a:t>
            </a:r>
            <a:r>
              <a:rPr lang="en-US" sz="2000" dirty="0">
                <a:latin typeface="Arial Narrow" panose="020B0606020202030204" pitchFamily="34" charset="0"/>
              </a:rPr>
              <a:t> What were my assumptions about the topic? </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b.</a:t>
            </a:r>
            <a:r>
              <a:rPr lang="en-US" sz="2000" dirty="0">
                <a:latin typeface="Arial Narrow" panose="020B0606020202030204" pitchFamily="34" charset="0"/>
              </a:rPr>
              <a:t> Where do the assumptions I had about the topic come from?</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c.</a:t>
            </a:r>
            <a:r>
              <a:rPr lang="en-US" sz="2000" dirty="0">
                <a:latin typeface="Arial Narrow" panose="020B0606020202030204" pitchFamily="34" charset="0"/>
              </a:rPr>
              <a:t> How my assumptions about the topic are the same or different from when you started this module? </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d.</a:t>
            </a:r>
            <a:r>
              <a:rPr lang="en-US" sz="2000" dirty="0">
                <a:latin typeface="Arial Narrow" panose="020B0606020202030204" pitchFamily="34" charset="0"/>
              </a:rPr>
              <a:t> What surprised me? What annoyed me? </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e.</a:t>
            </a:r>
            <a:r>
              <a:rPr lang="en-US" sz="2000" dirty="0">
                <a:latin typeface="Arial Narrow" panose="020B0606020202030204" pitchFamily="34" charset="0"/>
              </a:rPr>
              <a:t> How will I accommodate this knowledge in my workplace?</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f. </a:t>
            </a:r>
            <a:r>
              <a:rPr lang="en-US" sz="2000" dirty="0">
                <a:latin typeface="Arial Narrow" panose="020B0606020202030204" pitchFamily="34" charset="0"/>
              </a:rPr>
              <a:t>What major barriers do I find in my workplace in order to people with ASD be effectively included? Explain. </a:t>
            </a:r>
            <a:endParaRPr lang="pt-PT" sz="2800" dirty="0">
              <a:latin typeface="Arial Narrow" panose="020B0606020202030204" pitchFamily="34" charset="0"/>
            </a:endParaRPr>
          </a:p>
        </p:txBody>
      </p:sp>
    </p:spTree>
    <p:extLst>
      <p:ext uri="{BB962C8B-B14F-4D97-AF65-F5344CB8AC3E}">
        <p14:creationId xmlns:p14="http://schemas.microsoft.com/office/powerpoint/2010/main" val="428828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it" sz="4800" b="1" dirty="0">
                <a:solidFill>
                  <a:srgbClr val="000000"/>
                </a:solidFill>
                <a:latin typeface="Arial Narrow"/>
                <a:ea typeface="Arial Narrow"/>
                <a:cs typeface="Arial Narrow"/>
                <a:sym typeface="Arial Narrow"/>
              </a:rPr>
              <a:t>Aim      </a:t>
            </a:r>
            <a:endParaRPr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n-US" sz="3200" b="1" dirty="0">
                <a:solidFill>
                  <a:prstClr val="black"/>
                </a:solidFill>
                <a:latin typeface="Arial Narrow" panose="020B0606020202030204" pitchFamily="34" charset="0"/>
              </a:rPr>
              <a:t>Module 1: Creating an inclusive society</a:t>
            </a:r>
          </a:p>
          <a:p>
            <a:pPr algn="ctr" defTabSz="685800"/>
            <a:endParaRPr lang="en-US" sz="3200" dirty="0">
              <a:solidFill>
                <a:prstClr val="black"/>
              </a:solidFill>
              <a:latin typeface="Arial Narrow" panose="020B0606020202030204" pitchFamily="34" charset="0"/>
            </a:endParaRPr>
          </a:p>
          <a:p>
            <a:pPr algn="just" defTabSz="685800">
              <a:lnSpc>
                <a:spcPct val="150000"/>
              </a:lnSpc>
            </a:pPr>
            <a:r>
              <a:rPr lang="en-US" sz="3200" dirty="0">
                <a:solidFill>
                  <a:prstClr val="black"/>
                </a:solidFill>
                <a:latin typeface="Arial Narrow" panose="020B0606020202030204" pitchFamily="34" charset="0"/>
              </a:rPr>
              <a:t>To develop and extend skills in understanding the rationality of an inclusive society and its significance for the success and well-being of people with Autism Spectrum Disorder</a:t>
            </a: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30</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079172" cy="1009651"/>
          </a:xfrm>
          <a:prstGeom prst="rect">
            <a:avLst/>
          </a:prstGeom>
          <a:solidFill>
            <a:srgbClr val="F9DBD9"/>
          </a:solidFill>
          <a:ln>
            <a:noFill/>
          </a:ln>
        </p:spPr>
        <p:txBody>
          <a:bodyPr spcFirstLastPara="1" wrap="square" lIns="121900" tIns="60933" rIns="121900" bIns="60933" anchor="ctr" anchorCtr="0">
            <a:noAutofit/>
          </a:bodyPr>
          <a:lstStyle/>
          <a:p>
            <a:r>
              <a:rPr lang="en-GB" sz="3200" b="1" kern="0" dirty="0">
                <a:solidFill>
                  <a:prstClr val="black"/>
                </a:solidFill>
                <a:latin typeface="Arial Narrow" panose="020B0606020202030204" pitchFamily="34" charset="0"/>
              </a:rPr>
              <a:t>References</a:t>
            </a:r>
            <a:endParaRPr lang="en-US" sz="320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457200" indent="-457200">
              <a:buFont typeface="Arial" panose="020B0604020202020204" pitchFamily="34" charset="0"/>
              <a:buChar char="•"/>
              <a:defRPr/>
            </a:pPr>
            <a:r>
              <a:rPr lang="en-US" sz="2000" dirty="0">
                <a:solidFill>
                  <a:prstClr val="black"/>
                </a:solidFill>
                <a:latin typeface="Arial Narrow" panose="020B0606020202030204" pitchFamily="34" charset="0"/>
              </a:rPr>
              <a:t>Botha, M., Hanlon, J. &amp; Williams, G.L. (2021). Does Language Matter? Identity-First Versus Person-First Language Use in Autism Research: A Response to </a:t>
            </a:r>
            <a:r>
              <a:rPr lang="en-US" sz="2000" dirty="0" err="1">
                <a:solidFill>
                  <a:prstClr val="black"/>
                </a:solidFill>
                <a:latin typeface="Arial Narrow" panose="020B0606020202030204" pitchFamily="34" charset="0"/>
              </a:rPr>
              <a:t>Vivanti</a:t>
            </a:r>
            <a:r>
              <a:rPr lang="en-US" sz="2000" dirty="0">
                <a:solidFill>
                  <a:prstClr val="black"/>
                </a:solidFill>
                <a:latin typeface="Arial Narrow" panose="020B0606020202030204" pitchFamily="34" charset="0"/>
              </a:rPr>
              <a:t>. </a:t>
            </a:r>
            <a:r>
              <a:rPr lang="en-US" sz="2000" i="1" dirty="0">
                <a:solidFill>
                  <a:prstClr val="black"/>
                </a:solidFill>
                <a:latin typeface="Arial Narrow" panose="020B0606020202030204" pitchFamily="34" charset="0"/>
              </a:rPr>
              <a:t> Journal of Autism and Developmental. Online. </a:t>
            </a:r>
            <a:r>
              <a:rPr lang="en-US" sz="2000" dirty="0">
                <a:solidFill>
                  <a:prstClr val="black"/>
                </a:solidFill>
                <a:latin typeface="Arial Narrow" panose="020B0606020202030204" pitchFamily="34" charset="0"/>
                <a:hlinkClick r:id="rId2"/>
              </a:rPr>
              <a:t>https://doi.org/10.1007/s10803-020-04858-w</a:t>
            </a:r>
            <a:endParaRPr lang="en-US" sz="2000" dirty="0">
              <a:solidFill>
                <a:prstClr val="black"/>
              </a:solidFill>
              <a:latin typeface="Arial Narrow" panose="020B0606020202030204" pitchFamily="34" charset="0"/>
            </a:endParaRPr>
          </a:p>
          <a:p>
            <a:pPr marL="457200" indent="-457200" algn="just">
              <a:buFont typeface="Arial" panose="020B0604020202020204" pitchFamily="34" charset="0"/>
              <a:buChar char="•"/>
            </a:pPr>
            <a:r>
              <a:rPr lang="en-US" sz="2000" dirty="0" err="1">
                <a:latin typeface="Arial Narrow" panose="020B0606020202030204" pitchFamily="34" charset="0"/>
              </a:rPr>
              <a:t>Dillenburger</a:t>
            </a:r>
            <a:r>
              <a:rPr lang="en-US" sz="2000" dirty="0">
                <a:latin typeface="Arial Narrow" panose="020B0606020202030204" pitchFamily="34" charset="0"/>
              </a:rPr>
              <a:t>, K., </a:t>
            </a:r>
            <a:r>
              <a:rPr lang="en-US" sz="2000" dirty="0" err="1">
                <a:latin typeface="Arial Narrow" panose="020B0606020202030204" pitchFamily="34" charset="0"/>
              </a:rPr>
              <a:t>McKerr</a:t>
            </a:r>
            <a:r>
              <a:rPr lang="en-US" sz="2000" dirty="0">
                <a:latin typeface="Arial Narrow" panose="020B0606020202030204" pitchFamily="34" charset="0"/>
              </a:rPr>
              <a:t>, L., Jordan, J. A., Devine, P., &amp; Keenan, M. (2015). Creating an Inclusive Society… How Close are We in Relation to Autism Spectrum Disorder? A General Population Survey. </a:t>
            </a:r>
            <a:r>
              <a:rPr lang="en-US" sz="2000" i="1" dirty="0">
                <a:latin typeface="Arial Narrow" panose="020B0606020202030204" pitchFamily="34" charset="0"/>
              </a:rPr>
              <a:t>Journal of Applied Research in Intellectual Disabilities</a:t>
            </a:r>
            <a:r>
              <a:rPr lang="en-US" sz="2000" dirty="0">
                <a:latin typeface="Arial Narrow" panose="020B0606020202030204" pitchFamily="34" charset="0"/>
              </a:rPr>
              <a:t>, 28(4), 330-340. </a:t>
            </a:r>
            <a:r>
              <a:rPr lang="en-US" sz="2000" dirty="0">
                <a:latin typeface="Arial Narrow" panose="020B0606020202030204" pitchFamily="34" charset="0"/>
                <a:hlinkClick r:id="rId3"/>
              </a:rPr>
              <a:t>https://doi.org/10.1111/jar.12144</a:t>
            </a:r>
            <a:endParaRPr lang="en-US" sz="2000" dirty="0">
              <a:latin typeface="Arial Narrow" panose="020B0606020202030204" pitchFamily="34" charset="0"/>
            </a:endParaRPr>
          </a:p>
          <a:p>
            <a:pPr marL="457200" indent="-457200" algn="just">
              <a:buFont typeface="Arial" panose="020B0604020202020204" pitchFamily="34" charset="0"/>
              <a:buChar char="•"/>
            </a:pPr>
            <a:r>
              <a:rPr lang="en-US" sz="2000" dirty="0">
                <a:latin typeface="Arial Narrow" panose="020B0606020202030204" pitchFamily="34" charset="0"/>
              </a:rPr>
              <a:t>Schaffner C.B. &amp; </a:t>
            </a:r>
            <a:r>
              <a:rPr lang="en-US" sz="2000" dirty="0" err="1">
                <a:latin typeface="Arial Narrow" panose="020B0606020202030204" pitchFamily="34" charset="0"/>
              </a:rPr>
              <a:t>Buswell</a:t>
            </a:r>
            <a:r>
              <a:rPr lang="en-US" sz="2000" dirty="0">
                <a:latin typeface="Arial Narrow" panose="020B0606020202030204" pitchFamily="34" charset="0"/>
              </a:rPr>
              <a:t>, B.E. (1996). Ten critical elements for creating inclusive and effective </a:t>
            </a:r>
            <a:r>
              <a:rPr lang="en-US" sz="2000" dirty="0" err="1">
                <a:latin typeface="Arial Narrow" panose="020B0606020202030204" pitchFamily="34" charset="0"/>
              </a:rPr>
              <a:t>scholl</a:t>
            </a:r>
            <a:r>
              <a:rPr lang="en-US" sz="2000" dirty="0">
                <a:latin typeface="Arial Narrow" panose="020B0606020202030204" pitchFamily="34" charset="0"/>
              </a:rPr>
              <a:t> communities. In S. </a:t>
            </a:r>
            <a:r>
              <a:rPr lang="en-US" sz="2000" dirty="0" err="1">
                <a:latin typeface="Arial Narrow" panose="020B0606020202030204" pitchFamily="34" charset="0"/>
              </a:rPr>
              <a:t>Stainback</a:t>
            </a:r>
            <a:r>
              <a:rPr lang="en-US" sz="2000" dirty="0">
                <a:latin typeface="Arial Narrow" panose="020B0606020202030204" pitchFamily="34" charset="0"/>
              </a:rPr>
              <a:t> &amp; W. </a:t>
            </a:r>
            <a:r>
              <a:rPr lang="en-US" sz="2000" dirty="0" err="1">
                <a:latin typeface="Arial Narrow" panose="020B0606020202030204" pitchFamily="34" charset="0"/>
              </a:rPr>
              <a:t>Stainback</a:t>
            </a:r>
            <a:r>
              <a:rPr lang="en-US" sz="2000" dirty="0">
                <a:latin typeface="Arial Narrow" panose="020B0606020202030204" pitchFamily="34" charset="0"/>
              </a:rPr>
              <a:t> (Eds.). </a:t>
            </a:r>
            <a:r>
              <a:rPr lang="en-US" sz="2000" i="1" dirty="0">
                <a:latin typeface="Arial Narrow" panose="020B0606020202030204" pitchFamily="34" charset="0"/>
              </a:rPr>
              <a:t>Inclusion: A guide for educators </a:t>
            </a:r>
            <a:r>
              <a:rPr lang="en-US" sz="2000" dirty="0">
                <a:latin typeface="Arial Narrow" panose="020B0606020202030204" pitchFamily="34" charset="0"/>
              </a:rPr>
              <a:t>(pp. 49-66). Paul Brookes.</a:t>
            </a:r>
          </a:p>
          <a:p>
            <a:pPr marL="457200" indent="-457200" algn="just">
              <a:buFont typeface="Arial" panose="020B0604020202020204" pitchFamily="34" charset="0"/>
              <a:buChar char="•"/>
            </a:pPr>
            <a:r>
              <a:rPr lang="en-GB" sz="2000" dirty="0">
                <a:solidFill>
                  <a:prstClr val="black"/>
                </a:solidFill>
                <a:latin typeface="Arial Narrow" panose="020B0606020202030204" pitchFamily="34" charset="0"/>
              </a:rPr>
              <a:t>Smith, D. D. (2007). </a:t>
            </a:r>
            <a:r>
              <a:rPr lang="en-GB" sz="2000" i="1" dirty="0">
                <a:solidFill>
                  <a:prstClr val="black"/>
                </a:solidFill>
                <a:latin typeface="Arial Narrow" panose="020B0606020202030204" pitchFamily="34" charset="0"/>
              </a:rPr>
              <a:t>Introduction to special education: Making a difference</a:t>
            </a:r>
            <a:r>
              <a:rPr lang="en-GB" sz="2000" dirty="0">
                <a:solidFill>
                  <a:prstClr val="black"/>
                </a:solidFill>
                <a:latin typeface="Arial Narrow" panose="020B0606020202030204" pitchFamily="34" charset="0"/>
              </a:rPr>
              <a:t>. Boston: </a:t>
            </a:r>
            <a:r>
              <a:rPr lang="en-GB" sz="2000" dirty="0" err="1">
                <a:solidFill>
                  <a:prstClr val="black"/>
                </a:solidFill>
                <a:latin typeface="Arial Narrow" panose="020B0606020202030204" pitchFamily="34" charset="0"/>
              </a:rPr>
              <a:t>Allyn</a:t>
            </a:r>
            <a:r>
              <a:rPr lang="en-GB" sz="2000" dirty="0">
                <a:solidFill>
                  <a:prstClr val="black"/>
                </a:solidFill>
                <a:latin typeface="Arial Narrow" panose="020B0606020202030204" pitchFamily="34" charset="0"/>
              </a:rPr>
              <a:t> and Bacon.</a:t>
            </a:r>
            <a:endParaRPr lang="pt-PT" sz="2000" dirty="0">
              <a:solidFill>
                <a:prstClr val="black"/>
              </a:solidFill>
              <a:latin typeface="Arial Narrow" panose="020B0606020202030204" pitchFamily="34" charset="0"/>
            </a:endParaRPr>
          </a:p>
          <a:p>
            <a:pPr marL="457200" indent="-457200" algn="just">
              <a:buFont typeface="Arial" panose="020B0604020202020204" pitchFamily="34" charset="0"/>
              <a:buChar char="•"/>
            </a:pPr>
            <a:r>
              <a:rPr lang="pt-PT" sz="2000" dirty="0" err="1">
                <a:latin typeface="Arial Narrow" panose="020B0606020202030204" pitchFamily="34" charset="0"/>
              </a:rPr>
              <a:t>McMaster</a:t>
            </a:r>
            <a:r>
              <a:rPr lang="pt-PT" sz="2000" dirty="0">
                <a:latin typeface="Arial Narrow" panose="020B0606020202030204" pitchFamily="34" charset="0"/>
              </a:rPr>
              <a:t>, C. (2006)</a:t>
            </a:r>
            <a:r>
              <a:rPr lang="en-US" sz="2000" dirty="0">
                <a:latin typeface="Arial Narrow" panose="020B0606020202030204" pitchFamily="34" charset="0"/>
              </a:rPr>
              <a:t>. Elements of inclusion: Findings from the Field. </a:t>
            </a:r>
            <a:r>
              <a:rPr lang="pt-PT" sz="2000" i="1" dirty="0" err="1">
                <a:latin typeface="Arial Narrow" panose="020B0606020202030204" pitchFamily="34" charset="0"/>
              </a:rPr>
              <a:t>Kairarang</a:t>
            </a:r>
            <a:r>
              <a:rPr lang="pt-PT" sz="2000" dirty="0" err="1">
                <a:latin typeface="Arial Narrow" panose="020B0606020202030204" pitchFamily="34" charset="0"/>
              </a:rPr>
              <a:t>a</a:t>
            </a:r>
            <a:r>
              <a:rPr lang="pt-PT" sz="2000" dirty="0">
                <a:latin typeface="Arial Narrow" panose="020B0606020202030204" pitchFamily="34" charset="0"/>
              </a:rPr>
              <a:t>, </a:t>
            </a:r>
            <a:r>
              <a:rPr lang="pt-PT" sz="2000" i="1" dirty="0">
                <a:latin typeface="Arial Narrow" panose="020B0606020202030204" pitchFamily="34" charset="0"/>
              </a:rPr>
              <a:t>15</a:t>
            </a:r>
            <a:r>
              <a:rPr lang="pt-PT" sz="2000" dirty="0">
                <a:latin typeface="Arial Narrow" panose="020B0606020202030204" pitchFamily="34" charset="0"/>
              </a:rPr>
              <a:t>(1), 42-49.</a:t>
            </a:r>
            <a:endParaRPr lang="en-US" sz="2000" dirty="0">
              <a:latin typeface="Arial Narrow" panose="020B0606020202030204" pitchFamily="34" charset="0"/>
            </a:endParaRPr>
          </a:p>
          <a:p>
            <a:pPr marL="457200" indent="-457200" algn="just">
              <a:buFont typeface="Arial" panose="020B0604020202020204" pitchFamily="34" charset="0"/>
              <a:buChar char="•"/>
            </a:pPr>
            <a:r>
              <a:rPr lang="en-US" sz="2000" dirty="0">
                <a:latin typeface="Arial Narrow" panose="020B0606020202030204" pitchFamily="34" charset="0"/>
              </a:rPr>
              <a:t>Thomas, G. (1997). Inclusive schools for an inclusive society. </a:t>
            </a:r>
            <a:r>
              <a:rPr lang="en-US" sz="2000" i="1" dirty="0">
                <a:latin typeface="Arial Narrow" panose="020B0606020202030204" pitchFamily="34" charset="0"/>
              </a:rPr>
              <a:t>British Journal of Special Education</a:t>
            </a:r>
            <a:r>
              <a:rPr lang="en-US" sz="2000" dirty="0">
                <a:latin typeface="Arial Narrow" panose="020B0606020202030204" pitchFamily="34" charset="0"/>
              </a:rPr>
              <a:t>, 24 (3), 103-107.</a:t>
            </a:r>
          </a:p>
        </p:txBody>
      </p:sp>
    </p:spTree>
    <p:extLst>
      <p:ext uri="{BB962C8B-B14F-4D97-AF65-F5344CB8AC3E}">
        <p14:creationId xmlns:p14="http://schemas.microsoft.com/office/powerpoint/2010/main" val="390619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079172" cy="1009651"/>
          </a:xfrm>
          <a:prstGeom prst="rect">
            <a:avLst/>
          </a:prstGeom>
          <a:solidFill>
            <a:srgbClr val="F9DBD9"/>
          </a:solidFill>
          <a:ln>
            <a:noFill/>
          </a:ln>
        </p:spPr>
        <p:txBody>
          <a:bodyPr spcFirstLastPara="1" wrap="square" lIns="121900" tIns="60933" rIns="121900" bIns="60933" anchor="ctr" anchorCtr="0">
            <a:noAutofit/>
          </a:bodyPr>
          <a:lstStyle/>
          <a:p>
            <a:r>
              <a:rPr lang="en-GB" sz="3200" b="1" kern="0" dirty="0">
                <a:solidFill>
                  <a:prstClr val="black"/>
                </a:solidFill>
                <a:latin typeface="Arial Narrow" panose="020B0606020202030204" pitchFamily="34" charset="0"/>
              </a:rPr>
              <a:t>References</a:t>
            </a:r>
            <a:endParaRPr lang="en-US" sz="320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342900" indent="-342900" algn="just">
              <a:buFont typeface="Arial" panose="020B0604020202020204" pitchFamily="34" charset="0"/>
              <a:buChar char="•"/>
            </a:pPr>
            <a:r>
              <a:rPr lang="en-US" sz="2000" dirty="0">
                <a:latin typeface="Arial Narrow" panose="020B0606020202030204" pitchFamily="34" charset="0"/>
              </a:rPr>
              <a:t>Thomas, G., Walker, D., Webb, J.  (1998). </a:t>
            </a:r>
            <a:r>
              <a:rPr lang="en-US" sz="2000" i="1" dirty="0">
                <a:latin typeface="Arial Narrow" panose="020B0606020202030204" pitchFamily="34" charset="0"/>
              </a:rPr>
              <a:t>The making of the inclusive school</a:t>
            </a:r>
            <a:r>
              <a:rPr lang="en-US" sz="2000" dirty="0">
                <a:latin typeface="Arial Narrow" panose="020B0606020202030204" pitchFamily="34" charset="0"/>
              </a:rPr>
              <a:t>. </a:t>
            </a:r>
            <a:r>
              <a:rPr lang="en-US" sz="2000" dirty="0" err="1">
                <a:latin typeface="Arial Narrow" panose="020B0606020202030204" pitchFamily="34" charset="0"/>
              </a:rPr>
              <a:t>Routlege</a:t>
            </a:r>
            <a:r>
              <a:rPr lang="en-US" sz="2000" dirty="0">
                <a:latin typeface="Arial Narrow" panose="020B0606020202030204" pitchFamily="34" charset="0"/>
              </a:rPr>
              <a:t>.</a:t>
            </a:r>
          </a:p>
          <a:p>
            <a:pPr marL="342900" indent="-342900" algn="just">
              <a:buFont typeface="Arial" panose="020B0604020202020204" pitchFamily="34" charset="0"/>
              <a:buChar char="•"/>
            </a:pPr>
            <a:r>
              <a:rPr lang="en-US" sz="2000" dirty="0">
                <a:latin typeface="Arial Narrow" panose="020B0606020202030204" pitchFamily="34" charset="0"/>
              </a:rPr>
              <a:t> </a:t>
            </a:r>
            <a:r>
              <a:rPr lang="en-US" sz="2000" dirty="0" err="1">
                <a:latin typeface="Arial Narrow" panose="020B0606020202030204" pitchFamily="34" charset="0"/>
              </a:rPr>
              <a:t>Karagiannis</a:t>
            </a:r>
            <a:r>
              <a:rPr lang="en-US" sz="2000" dirty="0">
                <a:latin typeface="Arial Narrow" panose="020B0606020202030204" pitchFamily="34" charset="0"/>
              </a:rPr>
              <a:t>, A., </a:t>
            </a:r>
            <a:r>
              <a:rPr lang="en-US" sz="2000" dirty="0" err="1">
                <a:latin typeface="Arial Narrow" panose="020B0606020202030204" pitchFamily="34" charset="0"/>
              </a:rPr>
              <a:t>Stainback</a:t>
            </a:r>
            <a:r>
              <a:rPr lang="en-US" sz="2000" dirty="0">
                <a:latin typeface="Arial Narrow" panose="020B0606020202030204" pitchFamily="34" charset="0"/>
              </a:rPr>
              <a:t>, &amp; W. </a:t>
            </a:r>
            <a:r>
              <a:rPr lang="en-US" sz="2000" dirty="0" err="1">
                <a:latin typeface="Arial Narrow" panose="020B0606020202030204" pitchFamily="34" charset="0"/>
              </a:rPr>
              <a:t>Stainback</a:t>
            </a:r>
            <a:r>
              <a:rPr lang="en-US" sz="2000" dirty="0">
                <a:latin typeface="Arial Narrow" panose="020B0606020202030204" pitchFamily="34" charset="0"/>
              </a:rPr>
              <a:t> (1996). Rationale for inclusive schooling. In S. </a:t>
            </a:r>
            <a:r>
              <a:rPr lang="en-US" sz="2000" dirty="0" err="1">
                <a:latin typeface="Arial Narrow" panose="020B0606020202030204" pitchFamily="34" charset="0"/>
              </a:rPr>
              <a:t>Stainback</a:t>
            </a:r>
            <a:r>
              <a:rPr lang="en-US" sz="2000" dirty="0">
                <a:latin typeface="Arial Narrow" panose="020B0606020202030204" pitchFamily="34" charset="0"/>
              </a:rPr>
              <a:t> &amp; W. </a:t>
            </a:r>
            <a:r>
              <a:rPr lang="en-US" sz="2000" dirty="0" err="1">
                <a:latin typeface="Arial Narrow" panose="020B0606020202030204" pitchFamily="34" charset="0"/>
              </a:rPr>
              <a:t>Stainback</a:t>
            </a:r>
            <a:r>
              <a:rPr lang="en-US" sz="2000" dirty="0">
                <a:latin typeface="Arial Narrow" panose="020B0606020202030204" pitchFamily="34" charset="0"/>
              </a:rPr>
              <a:t> (Eds.). </a:t>
            </a:r>
            <a:r>
              <a:rPr lang="en-US" sz="2000" i="1" dirty="0">
                <a:latin typeface="Arial Narrow" panose="020B0606020202030204" pitchFamily="34" charset="0"/>
              </a:rPr>
              <a:t>Inclusion: A guide for educators </a:t>
            </a:r>
            <a:r>
              <a:rPr lang="en-US" sz="2000" dirty="0">
                <a:latin typeface="Arial Narrow" panose="020B0606020202030204" pitchFamily="34" charset="0"/>
              </a:rPr>
              <a:t>(pp. 3-16). Paul Brookes.</a:t>
            </a:r>
          </a:p>
          <a:p>
            <a:pPr marL="342900" indent="-342900" algn="just">
              <a:buFont typeface="Arial" panose="020B0604020202020204" pitchFamily="34" charset="0"/>
              <a:buChar char="•"/>
            </a:pPr>
            <a:r>
              <a:rPr lang="en-US" sz="2000" dirty="0">
                <a:latin typeface="Arial Narrow" panose="020B0606020202030204" pitchFamily="34" charset="0"/>
              </a:rPr>
              <a:t>United Nations (1996). </a:t>
            </a:r>
            <a:r>
              <a:rPr lang="en-US" sz="2000" i="1" dirty="0">
                <a:latin typeface="Arial Narrow" panose="020B0606020202030204" pitchFamily="34" charset="0"/>
              </a:rPr>
              <a:t>Report of the World Summit for Social Development, 1995</a:t>
            </a:r>
            <a:r>
              <a:rPr lang="en-US" sz="2000" dirty="0">
                <a:latin typeface="Arial Narrow" panose="020B0606020202030204" pitchFamily="34" charset="0"/>
              </a:rPr>
              <a:t>. Author.</a:t>
            </a:r>
          </a:p>
          <a:p>
            <a:pPr marL="342900" indent="-342900" algn="just">
              <a:buFont typeface="Arial" panose="020B0604020202020204" pitchFamily="34" charset="0"/>
              <a:buChar char="•"/>
            </a:pPr>
            <a:r>
              <a:rPr lang="en-US" sz="2000" dirty="0">
                <a:latin typeface="Arial Narrow" panose="020B0606020202030204" pitchFamily="34" charset="0"/>
              </a:rPr>
              <a:t>United Nations (2006). Convention on the Rights of Persons with Disabilities (UNCRPD) (2006) .. Available at: https://</a:t>
            </a:r>
            <a:r>
              <a:rPr lang="en-US" sz="2000" dirty="0" err="1">
                <a:latin typeface="Arial Narrow" panose="020B0606020202030204" pitchFamily="34" charset="0"/>
              </a:rPr>
              <a:t>www.un.org</a:t>
            </a:r>
            <a:r>
              <a:rPr lang="en-US" sz="2000" dirty="0">
                <a:latin typeface="Arial Narrow" panose="020B0606020202030204" pitchFamily="34" charset="0"/>
              </a:rPr>
              <a:t>/development/</a:t>
            </a:r>
            <a:r>
              <a:rPr lang="en-US" sz="2000" dirty="0" err="1">
                <a:latin typeface="Arial Narrow" panose="020B0606020202030204" pitchFamily="34" charset="0"/>
              </a:rPr>
              <a:t>desa</a:t>
            </a:r>
            <a:r>
              <a:rPr lang="en-US" sz="2000" dirty="0">
                <a:latin typeface="Arial Narrow" panose="020B0606020202030204" pitchFamily="34" charset="0"/>
              </a:rPr>
              <a:t>/disabilities/convention-on-the-rights-of-persons-with-</a:t>
            </a:r>
            <a:r>
              <a:rPr lang="en-US" sz="2000" dirty="0" err="1">
                <a:latin typeface="Arial Narrow" panose="020B0606020202030204" pitchFamily="34" charset="0"/>
              </a:rPr>
              <a:t>disabilities.html</a:t>
            </a:r>
            <a:r>
              <a:rPr lang="en-US" sz="2000" dirty="0">
                <a:latin typeface="Arial Narrow" panose="020B0606020202030204" pitchFamily="34" charset="0"/>
              </a:rPr>
              <a:t>. (accessed on 8 February 2021).</a:t>
            </a:r>
          </a:p>
          <a:p>
            <a:pPr marL="342900" indent="-342900" algn="just">
              <a:buFont typeface="Arial" panose="020B0604020202020204" pitchFamily="34" charset="0"/>
              <a:buChar char="•"/>
              <a:defRPr/>
            </a:pPr>
            <a:r>
              <a:rPr lang="pt-PT" sz="2000" dirty="0" err="1">
                <a:solidFill>
                  <a:prstClr val="black"/>
                </a:solidFill>
                <a:latin typeface="Arial Narrow" panose="020B0606020202030204" pitchFamily="34" charset="0"/>
              </a:rPr>
              <a:t>Vivanti</a:t>
            </a:r>
            <a:r>
              <a:rPr lang="pt-PT" sz="2000" dirty="0">
                <a:solidFill>
                  <a:prstClr val="black"/>
                </a:solidFill>
                <a:latin typeface="Arial Narrow" panose="020B0606020202030204" pitchFamily="34" charset="0"/>
              </a:rPr>
              <a:t>, G. (2020). </a:t>
            </a:r>
            <a:r>
              <a:rPr lang="en-US" sz="2000" dirty="0" err="1">
                <a:solidFill>
                  <a:prstClr val="black"/>
                </a:solidFill>
                <a:latin typeface="Arial Narrow" panose="020B0606020202030204" pitchFamily="34" charset="0"/>
              </a:rPr>
              <a:t>Vivanti</a:t>
            </a:r>
            <a:r>
              <a:rPr lang="en-US" sz="2000" dirty="0">
                <a:solidFill>
                  <a:prstClr val="black"/>
                </a:solidFill>
                <a:latin typeface="Arial Narrow" panose="020B0606020202030204" pitchFamily="34" charset="0"/>
              </a:rPr>
              <a:t>, G. ask the editor: What is the most appropriate way to talk about individuals with a diagnosis of autism?. </a:t>
            </a:r>
            <a:r>
              <a:rPr lang="en-US" sz="2000" i="1" dirty="0">
                <a:solidFill>
                  <a:prstClr val="black"/>
                </a:solidFill>
                <a:latin typeface="Arial Narrow" panose="020B0606020202030204" pitchFamily="34" charset="0"/>
              </a:rPr>
              <a:t>Journal of Autism and Developmental Disorders</a:t>
            </a:r>
            <a:r>
              <a:rPr lang="en-US" sz="2000" dirty="0">
                <a:solidFill>
                  <a:prstClr val="black"/>
                </a:solidFill>
                <a:latin typeface="Arial Narrow" panose="020B0606020202030204" pitchFamily="34" charset="0"/>
              </a:rPr>
              <a:t>, 50, 691–693. https://</a:t>
            </a:r>
            <a:r>
              <a:rPr lang="en-US" sz="2000" dirty="0" err="1">
                <a:solidFill>
                  <a:prstClr val="black"/>
                </a:solidFill>
                <a:latin typeface="Arial Narrow" panose="020B0606020202030204" pitchFamily="34" charset="0"/>
              </a:rPr>
              <a:t>doi.org</a:t>
            </a:r>
            <a:r>
              <a:rPr lang="en-US" sz="2000" dirty="0">
                <a:solidFill>
                  <a:prstClr val="black"/>
                </a:solidFill>
                <a:latin typeface="Arial Narrow" panose="020B0606020202030204" pitchFamily="34" charset="0"/>
              </a:rPr>
              <a:t>/10.1007/s10803-019-04280-x</a:t>
            </a:r>
          </a:p>
          <a:p>
            <a:pPr marL="342900" indent="-342900" algn="just">
              <a:buFont typeface="Arial" panose="020B0604020202020204" pitchFamily="34" charset="0"/>
              <a:buChar char="•"/>
              <a:defRPr/>
            </a:pPr>
            <a:r>
              <a:rPr lang="pt-PT" sz="2000" dirty="0" err="1">
                <a:solidFill>
                  <a:prstClr val="black"/>
                </a:solidFill>
                <a:latin typeface="Arial Narrow" panose="020B0606020202030204" pitchFamily="34" charset="0"/>
              </a:rPr>
              <a:t>Waltz</a:t>
            </a:r>
            <a:r>
              <a:rPr lang="pt-PT" sz="2000" dirty="0">
                <a:solidFill>
                  <a:prstClr val="black"/>
                </a:solidFill>
                <a:latin typeface="Arial Narrow" panose="020B0606020202030204" pitchFamily="34" charset="0"/>
              </a:rPr>
              <a:t>, M., </a:t>
            </a:r>
            <a:r>
              <a:rPr lang="pt-PT" sz="2000" dirty="0" err="1">
                <a:solidFill>
                  <a:prstClr val="black"/>
                </a:solidFill>
                <a:latin typeface="Arial Narrow" panose="020B0606020202030204" pitchFamily="34" charset="0"/>
              </a:rPr>
              <a:t>Bosch</a:t>
            </a:r>
            <a:r>
              <a:rPr lang="pt-PT" sz="2000" dirty="0">
                <a:solidFill>
                  <a:prstClr val="black"/>
                </a:solidFill>
                <a:latin typeface="Arial Narrow" panose="020B0606020202030204" pitchFamily="34" charset="0"/>
              </a:rPr>
              <a:t>, K., </a:t>
            </a:r>
            <a:r>
              <a:rPr lang="pt-PT" sz="2000" dirty="0" err="1">
                <a:solidFill>
                  <a:prstClr val="black"/>
                </a:solidFill>
                <a:latin typeface="Arial Narrow" panose="020B0606020202030204" pitchFamily="34" charset="0"/>
              </a:rPr>
              <a:t>Ebben</a:t>
            </a:r>
            <a:r>
              <a:rPr lang="pt-PT" sz="2000" dirty="0">
                <a:solidFill>
                  <a:prstClr val="black"/>
                </a:solidFill>
                <a:latin typeface="Arial Narrow" panose="020B0606020202030204" pitchFamily="34" charset="0"/>
              </a:rPr>
              <a:t>, H., </a:t>
            </a:r>
            <a:r>
              <a:rPr lang="pt-PT" sz="2000" dirty="0" err="1">
                <a:solidFill>
                  <a:prstClr val="black"/>
                </a:solidFill>
                <a:latin typeface="Arial Narrow" panose="020B0606020202030204" pitchFamily="34" charset="0"/>
              </a:rPr>
              <a:t>Hal</a:t>
            </a:r>
            <a:r>
              <a:rPr lang="pt-PT" sz="2000" dirty="0">
                <a:solidFill>
                  <a:prstClr val="black"/>
                </a:solidFill>
                <a:latin typeface="Arial Narrow" panose="020B0606020202030204" pitchFamily="34" charset="0"/>
              </a:rPr>
              <a:t>, L., &amp; </a:t>
            </a:r>
            <a:r>
              <a:rPr lang="en-US" sz="2000" dirty="0">
                <a:solidFill>
                  <a:prstClr val="black"/>
                </a:solidFill>
                <a:latin typeface="Arial Narrow" panose="020B0606020202030204" pitchFamily="34" charset="0"/>
              </a:rPr>
              <a:t>Schippers, A.  (2015) Autism self-advocacy in the Netherlands: Past, present and future. </a:t>
            </a:r>
            <a:r>
              <a:rPr lang="en-US" sz="2000" i="1" dirty="0">
                <a:solidFill>
                  <a:prstClr val="black"/>
                </a:solidFill>
                <a:latin typeface="Arial Narrow" panose="020B0606020202030204" pitchFamily="34" charset="0"/>
              </a:rPr>
              <a:t>Disability &amp; Society</a:t>
            </a:r>
            <a:r>
              <a:rPr lang="en-US" sz="2000" dirty="0">
                <a:solidFill>
                  <a:prstClr val="black"/>
                </a:solidFill>
                <a:latin typeface="Arial Narrow" panose="020B0606020202030204" pitchFamily="34" charset="0"/>
              </a:rPr>
              <a:t>, 30 (8), 1174-1191. DOI: 10.1080/09687599.2015.1090954</a:t>
            </a:r>
            <a:endParaRPr lang="en-US" sz="2000" dirty="0">
              <a:latin typeface="Arial Narrow" panose="020B0606020202030204" pitchFamily="34" charset="0"/>
            </a:endParaRPr>
          </a:p>
          <a:p>
            <a:pPr marL="342900" indent="-342900">
              <a:buFont typeface="Arial" panose="020B0604020202020204" pitchFamily="34" charset="0"/>
              <a:buChar char="•"/>
            </a:pPr>
            <a:r>
              <a:rPr lang="pt-PT" sz="2000" dirty="0" err="1">
                <a:latin typeface="Arial Narrow" panose="020B0606020202030204" pitchFamily="34" charset="0"/>
              </a:rPr>
              <a:t>Waltz</a:t>
            </a:r>
            <a:r>
              <a:rPr lang="pt-PT" sz="2000" dirty="0">
                <a:latin typeface="Arial Narrow" panose="020B0606020202030204" pitchFamily="34" charset="0"/>
              </a:rPr>
              <a:t>, M., </a:t>
            </a:r>
            <a:r>
              <a:rPr lang="pt-PT" sz="2000" dirty="0" err="1">
                <a:latin typeface="Arial Narrow" panose="020B0606020202030204" pitchFamily="34" charset="0"/>
              </a:rPr>
              <a:t>Bosch</a:t>
            </a:r>
            <a:r>
              <a:rPr lang="pt-PT" sz="2000" dirty="0">
                <a:latin typeface="Arial Narrow" panose="020B0606020202030204" pitchFamily="34" charset="0"/>
              </a:rPr>
              <a:t>, K., </a:t>
            </a:r>
            <a:r>
              <a:rPr lang="pt-PT" sz="2000" dirty="0" err="1">
                <a:latin typeface="Arial Narrow" panose="020B0606020202030204" pitchFamily="34" charset="0"/>
              </a:rPr>
              <a:t>Ebben</a:t>
            </a:r>
            <a:r>
              <a:rPr lang="pt-PT" sz="2000" dirty="0">
                <a:latin typeface="Arial Narrow" panose="020B0606020202030204" pitchFamily="34" charset="0"/>
              </a:rPr>
              <a:t>, H., </a:t>
            </a:r>
            <a:r>
              <a:rPr lang="pt-PT" sz="2000" dirty="0" err="1">
                <a:latin typeface="Arial Narrow" panose="020B0606020202030204" pitchFamily="34" charset="0"/>
              </a:rPr>
              <a:t>Hal</a:t>
            </a:r>
            <a:r>
              <a:rPr lang="pt-PT" sz="2000" dirty="0">
                <a:latin typeface="Arial Narrow" panose="020B0606020202030204" pitchFamily="34" charset="0"/>
              </a:rPr>
              <a:t>, L., &amp; </a:t>
            </a:r>
            <a:r>
              <a:rPr lang="en-US" sz="2000" dirty="0">
                <a:latin typeface="Arial Narrow" panose="020B0606020202030204" pitchFamily="34" charset="0"/>
              </a:rPr>
              <a:t>Schippers, A.  (2015) Autism self-advocacy in the Netherlands: Past, present and future. </a:t>
            </a:r>
            <a:r>
              <a:rPr lang="en-US" sz="2000" i="1" dirty="0">
                <a:latin typeface="Arial Narrow" panose="020B0606020202030204" pitchFamily="34" charset="0"/>
              </a:rPr>
              <a:t>Disability &amp; Society</a:t>
            </a:r>
            <a:r>
              <a:rPr lang="en-US" sz="2000" dirty="0">
                <a:latin typeface="Arial Narrow" panose="020B0606020202030204" pitchFamily="34" charset="0"/>
              </a:rPr>
              <a:t>, 30 (8), 1174-1191. DOI: 10.1080/09687599.2015.1090954</a:t>
            </a:r>
          </a:p>
        </p:txBody>
      </p:sp>
    </p:spTree>
    <p:extLst>
      <p:ext uri="{BB962C8B-B14F-4D97-AF65-F5344CB8AC3E}">
        <p14:creationId xmlns:p14="http://schemas.microsoft.com/office/powerpoint/2010/main" val="88994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080658" cy="1009651"/>
          </a:xfrm>
          <a:prstGeom prst="rect">
            <a:avLst/>
          </a:prstGeom>
          <a:solidFill>
            <a:srgbClr val="F9DBD9"/>
          </a:solidFill>
          <a:ln>
            <a:noFill/>
          </a:ln>
        </p:spPr>
        <p:txBody>
          <a:bodyPr spcFirstLastPara="1" wrap="square" lIns="121900" tIns="60933" rIns="121900" bIns="60933" anchor="ctr" anchorCtr="0">
            <a:noAutofit/>
          </a:bodyPr>
          <a:lstStyle/>
          <a:p>
            <a:pPr lvl="0">
              <a:defRPr/>
            </a:pPr>
            <a:r>
              <a:rPr lang="en-US" sz="3200" b="1" kern="0" dirty="0">
                <a:solidFill>
                  <a:prstClr val="black"/>
                </a:solidFill>
                <a:latin typeface="Arial Narrow" panose="020B0606020202030204" pitchFamily="34" charset="0"/>
              </a:rPr>
              <a:t>Helpful resources</a:t>
            </a:r>
            <a:endParaRPr lang="de-DE" sz="3200" b="1" kern="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gn="just">
              <a:defRPr/>
            </a:pPr>
            <a:r>
              <a:rPr lang="pt-PT" b="1" kern="0" dirty="0">
                <a:solidFill>
                  <a:prstClr val="black"/>
                </a:solidFill>
                <a:latin typeface="Arial Narrow" pitchFamily="34" charset="0"/>
              </a:rPr>
              <a:t>Inclusive </a:t>
            </a:r>
            <a:r>
              <a:rPr lang="en-US" b="1" kern="0" dirty="0">
                <a:solidFill>
                  <a:prstClr val="black"/>
                </a:solidFill>
                <a:latin typeface="Arial Narrow" pitchFamily="34" charset="0"/>
              </a:rPr>
              <a:t>communication </a:t>
            </a:r>
            <a:r>
              <a:rPr lang="pt-PT" b="1" kern="0" dirty="0">
                <a:solidFill>
                  <a:prstClr val="black"/>
                </a:solidFill>
                <a:latin typeface="Arial Narrow" pitchFamily="34" charset="0"/>
              </a:rPr>
              <a:t>(</a:t>
            </a:r>
            <a:r>
              <a:rPr lang="pt-PT" b="1" kern="0" dirty="0" err="1">
                <a:solidFill>
                  <a:prstClr val="black"/>
                </a:solidFill>
                <a:latin typeface="Arial Narrow" pitchFamily="34" charset="0"/>
              </a:rPr>
              <a:t>Read</a:t>
            </a:r>
            <a:r>
              <a:rPr lang="pt-PT" b="1" kern="0" dirty="0">
                <a:solidFill>
                  <a:prstClr val="black"/>
                </a:solidFill>
                <a:latin typeface="Arial Narrow" pitchFamily="34" charset="0"/>
              </a:rPr>
              <a:t> </a:t>
            </a:r>
            <a:r>
              <a:rPr lang="pt-PT" b="1" kern="0" dirty="0" err="1">
                <a:solidFill>
                  <a:prstClr val="black"/>
                </a:solidFill>
                <a:latin typeface="Arial Narrow" pitchFamily="34" charset="0"/>
              </a:rPr>
              <a:t>the</a:t>
            </a:r>
            <a:r>
              <a:rPr lang="pt-PT" b="1" kern="0" dirty="0">
                <a:solidFill>
                  <a:prstClr val="black"/>
                </a:solidFill>
                <a:latin typeface="Arial Narrow" pitchFamily="34" charset="0"/>
              </a:rPr>
              <a:t> </a:t>
            </a:r>
            <a:r>
              <a:rPr lang="en-GB" b="1" kern="0" dirty="0">
                <a:solidFill>
                  <a:prstClr val="black"/>
                </a:solidFill>
                <a:latin typeface="Arial Narrow" pitchFamily="34" charset="0"/>
              </a:rPr>
              <a:t>guidelines</a:t>
            </a:r>
            <a:r>
              <a:rPr lang="pt-PT" b="1" kern="0" dirty="0">
                <a:solidFill>
                  <a:prstClr val="black"/>
                </a:solidFill>
                <a:latin typeface="Arial Narrow" pitchFamily="34" charset="0"/>
              </a:rPr>
              <a:t> </a:t>
            </a:r>
            <a:r>
              <a:rPr lang="pt-PT" b="1" kern="0" dirty="0" err="1">
                <a:solidFill>
                  <a:prstClr val="black"/>
                </a:solidFill>
                <a:latin typeface="Arial Narrow" pitchFamily="34" charset="0"/>
              </a:rPr>
              <a:t>presented</a:t>
            </a:r>
            <a:r>
              <a:rPr lang="pt-PT" b="1" kern="0" dirty="0">
                <a:solidFill>
                  <a:prstClr val="black"/>
                </a:solidFill>
                <a:latin typeface="Arial Narrow" pitchFamily="34" charset="0"/>
              </a:rPr>
              <a:t> </a:t>
            </a:r>
            <a:r>
              <a:rPr lang="pt-PT" b="1" kern="0" dirty="0" err="1">
                <a:solidFill>
                  <a:prstClr val="black"/>
                </a:solidFill>
                <a:latin typeface="Arial Narrow" pitchFamily="34" charset="0"/>
              </a:rPr>
              <a:t>on</a:t>
            </a:r>
            <a:r>
              <a:rPr lang="pt-PT" b="1" kern="0" dirty="0">
                <a:solidFill>
                  <a:prstClr val="black"/>
                </a:solidFill>
                <a:latin typeface="Arial Narrow" pitchFamily="34" charset="0"/>
              </a:rPr>
              <a:t> p. 10)</a:t>
            </a:r>
          </a:p>
          <a:p>
            <a:pPr algn="just">
              <a:defRPr/>
            </a:pPr>
            <a:r>
              <a:rPr lang="pt-PT" sz="2000" kern="0" dirty="0">
                <a:solidFill>
                  <a:prstClr val="black"/>
                </a:solidFill>
                <a:latin typeface="Arial Narrow" pitchFamily="34" charset="0"/>
                <a:hlinkClick r:id="rId2"/>
              </a:rPr>
              <a:t>https://www.consilium.europa.eu/media/35446/en_brochure-inclusive-communication-in-the-gsc.pdf</a:t>
            </a:r>
            <a:endParaRPr lang="pt-PT" sz="2000" kern="0" dirty="0">
              <a:solidFill>
                <a:prstClr val="black"/>
              </a:solidFill>
              <a:latin typeface="Arial Narrow" pitchFamily="34" charset="0"/>
            </a:endParaRPr>
          </a:p>
          <a:p>
            <a:pPr algn="just">
              <a:defRPr/>
            </a:pPr>
            <a:endParaRPr lang="pt-PT" sz="2000" kern="0" dirty="0">
              <a:solidFill>
                <a:prstClr val="black"/>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p:txBody>
      </p:sp>
      <p:pic>
        <p:nvPicPr>
          <p:cNvPr id="9" name="Imagem 22">
            <a:extLst>
              <a:ext uri="{FF2B5EF4-FFF2-40B4-BE49-F238E27FC236}">
                <a16:creationId xmlns:a16="http://schemas.microsoft.com/office/drawing/2014/main" id="{19FA4F1B-ACE7-7C45-B15B-4B22E54BDE5B}"/>
              </a:ext>
            </a:extLst>
          </p:cNvPr>
          <p:cNvPicPr>
            <a:picLocks noChangeAspect="1"/>
          </p:cNvPicPr>
          <p:nvPr/>
        </p:nvPicPr>
        <p:blipFill>
          <a:blip r:embed="rId3"/>
          <a:stretch>
            <a:fillRect/>
          </a:stretch>
        </p:blipFill>
        <p:spPr>
          <a:xfrm>
            <a:off x="1941150" y="2718863"/>
            <a:ext cx="2376264" cy="2689575"/>
          </a:xfrm>
          <a:prstGeom prst="rect">
            <a:avLst/>
          </a:prstGeom>
        </p:spPr>
      </p:pic>
      <p:sp>
        <p:nvSpPr>
          <p:cNvPr id="10" name="Retângulo 23">
            <a:extLst>
              <a:ext uri="{FF2B5EF4-FFF2-40B4-BE49-F238E27FC236}">
                <a16:creationId xmlns:a16="http://schemas.microsoft.com/office/drawing/2014/main" id="{AD7C4943-FE52-B24D-A5A6-C9CB4199A296}"/>
              </a:ext>
            </a:extLst>
          </p:cNvPr>
          <p:cNvSpPr/>
          <p:nvPr/>
        </p:nvSpPr>
        <p:spPr>
          <a:xfrm>
            <a:off x="4682837" y="2549851"/>
            <a:ext cx="5786845" cy="3477875"/>
          </a:xfrm>
          <a:prstGeom prst="rect">
            <a:avLst/>
          </a:prstGeom>
          <a:solidFill>
            <a:srgbClr val="FE8637">
              <a:lumMod val="20000"/>
              <a:lumOff val="80000"/>
            </a:srgbClr>
          </a:solidFill>
          <a:ln>
            <a:solidFill>
              <a:srgbClr val="FE8637">
                <a:lumMod val="60000"/>
                <a:lumOff val="40000"/>
              </a:srgbClr>
            </a:solidFill>
          </a:ln>
        </p:spPr>
        <p:txBody>
          <a:bodyPr wrap="square">
            <a:spAutoFit/>
          </a:bodyPr>
          <a:lstStyle/>
          <a:p>
            <a:pPr>
              <a:defRPr/>
            </a:pPr>
            <a:r>
              <a:rPr lang="pt-PT" sz="2000" b="1" kern="0" dirty="0" err="1">
                <a:solidFill>
                  <a:prstClr val="black"/>
                </a:solidFill>
                <a:latin typeface="Arial Narrow" pitchFamily="34" charset="0"/>
              </a:rPr>
              <a:t>Acceptable</a:t>
            </a:r>
            <a:r>
              <a:rPr lang="pt-PT" sz="2000" b="1" kern="0" dirty="0">
                <a:solidFill>
                  <a:prstClr val="black"/>
                </a:solidFill>
                <a:latin typeface="Arial Narrow" pitchFamily="34" charset="0"/>
              </a:rPr>
              <a:t> </a:t>
            </a:r>
            <a:r>
              <a:rPr lang="pt-PT" sz="2000" b="1" kern="0" dirty="0" err="1">
                <a:solidFill>
                  <a:prstClr val="black"/>
                </a:solidFill>
                <a:latin typeface="Arial Narrow" pitchFamily="34" charset="0"/>
              </a:rPr>
              <a:t>language</a:t>
            </a:r>
            <a:r>
              <a:rPr lang="pt-PT" sz="2000" b="1" kern="0" dirty="0">
                <a:solidFill>
                  <a:prstClr val="black"/>
                </a:solidFill>
                <a:latin typeface="Arial Narrow" pitchFamily="34" charset="0"/>
              </a:rPr>
              <a:t>:</a:t>
            </a:r>
          </a:p>
          <a:p>
            <a:pPr>
              <a:defRPr/>
            </a:pPr>
            <a:r>
              <a:rPr lang="pt-PT" sz="2000" kern="0" dirty="0">
                <a:solidFill>
                  <a:prstClr val="black"/>
                </a:solidFill>
                <a:latin typeface="Arial Narrow" panose="020B0606020202030204" pitchFamily="34" charset="0"/>
              </a:rPr>
              <a:t>https://www.autismeurope.org/about-autism/acceptable-language/</a:t>
            </a:r>
          </a:p>
          <a:p>
            <a:pPr lvl="0">
              <a:defRPr/>
            </a:pPr>
            <a:endParaRPr lang="en-US" sz="2000" b="1" kern="0" dirty="0">
              <a:solidFill>
                <a:prstClr val="black"/>
              </a:solidFill>
              <a:latin typeface="Arial Narrow" panose="020B0606020202030204" pitchFamily="34" charset="0"/>
            </a:endParaRPr>
          </a:p>
          <a:p>
            <a:pPr lvl="0">
              <a:defRPr/>
            </a:pPr>
            <a:r>
              <a:rPr lang="en-US" sz="2000" b="1" kern="0" dirty="0">
                <a:solidFill>
                  <a:prstClr val="black"/>
                </a:solidFill>
                <a:latin typeface="Arial Narrow" panose="020B0606020202030204" pitchFamily="34" charset="0"/>
              </a:rPr>
              <a:t>Language</a:t>
            </a:r>
            <a:r>
              <a:rPr lang="pt-PT" sz="2000" b="1" kern="0" dirty="0">
                <a:solidFill>
                  <a:prstClr val="black"/>
                </a:solidFill>
                <a:latin typeface="Arial Narrow" panose="020B0606020202030204" pitchFamily="34" charset="0"/>
              </a:rPr>
              <a:t> (</a:t>
            </a:r>
            <a:r>
              <a:rPr lang="en-US" sz="2000" b="1" kern="0" dirty="0">
                <a:solidFill>
                  <a:prstClr val="black"/>
                </a:solidFill>
                <a:latin typeface="Arial Narrow" panose="020B0606020202030204" pitchFamily="34" charset="0"/>
              </a:rPr>
              <a:t>Special Olympics movement</a:t>
            </a:r>
            <a:r>
              <a:rPr lang="pt-PT" sz="2000" b="1" kern="0" dirty="0">
                <a:solidFill>
                  <a:prstClr val="black"/>
                </a:solidFill>
                <a:latin typeface="Arial Narrow" panose="020B0606020202030204" pitchFamily="34" charset="0"/>
              </a:rPr>
              <a:t>):</a:t>
            </a:r>
          </a:p>
          <a:p>
            <a:pPr lvl="0">
              <a:defRPr/>
            </a:pPr>
            <a:r>
              <a:rPr lang="pt-PT" sz="2000" kern="0" dirty="0">
                <a:solidFill>
                  <a:prstClr val="black"/>
                </a:solidFill>
                <a:latin typeface="Arial Narrow" panose="020B0606020202030204" pitchFamily="34" charset="0"/>
                <a:hlinkClick r:id="rId4"/>
              </a:rPr>
              <a:t>https://www.youtube.com/watch?v=obbwb1bJ5io&amp;feature=emb_logo</a:t>
            </a:r>
            <a:endParaRPr lang="pt-PT" sz="2000" kern="0" dirty="0">
              <a:solidFill>
                <a:prstClr val="black"/>
              </a:solidFill>
              <a:latin typeface="Arial Narrow" panose="020B0606020202030204" pitchFamily="34" charset="0"/>
            </a:endParaRP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b="1" kern="0" dirty="0">
              <a:solidFill>
                <a:prstClr val="black"/>
              </a:solidFill>
              <a:latin typeface="Arial Narrow" pitchFamily="34" charset="0"/>
            </a:endParaRPr>
          </a:p>
        </p:txBody>
      </p:sp>
      <p:pic>
        <p:nvPicPr>
          <p:cNvPr id="11" name="Imagem 17">
            <a:hlinkClick r:id="rId4"/>
            <a:extLst>
              <a:ext uri="{FF2B5EF4-FFF2-40B4-BE49-F238E27FC236}">
                <a16:creationId xmlns:a16="http://schemas.microsoft.com/office/drawing/2014/main" id="{3AC37CAC-CEE5-7145-94D6-AF200A68B1D7}"/>
              </a:ext>
            </a:extLst>
          </p:cNvPr>
          <p:cNvPicPr>
            <a:picLocks noChangeAspect="1"/>
          </p:cNvPicPr>
          <p:nvPr/>
        </p:nvPicPr>
        <p:blipFill rotWithShape="1">
          <a:blip r:embed="rId5"/>
          <a:srcRect l="11025" t="18136" r="31881" b="24465"/>
          <a:stretch/>
        </p:blipFill>
        <p:spPr>
          <a:xfrm>
            <a:off x="4844667" y="4827123"/>
            <a:ext cx="2055868" cy="1162629"/>
          </a:xfrm>
          <a:prstGeom prst="rect">
            <a:avLst/>
          </a:prstGeom>
        </p:spPr>
      </p:pic>
    </p:spTree>
    <p:extLst>
      <p:ext uri="{BB962C8B-B14F-4D97-AF65-F5344CB8AC3E}">
        <p14:creationId xmlns:p14="http://schemas.microsoft.com/office/powerpoint/2010/main" val="346088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080658" cy="1009651"/>
          </a:xfrm>
          <a:prstGeom prst="rect">
            <a:avLst/>
          </a:prstGeom>
          <a:solidFill>
            <a:srgbClr val="F9DBD9"/>
          </a:solidFill>
          <a:ln>
            <a:noFill/>
          </a:ln>
        </p:spPr>
        <p:txBody>
          <a:bodyPr spcFirstLastPara="1" wrap="square" lIns="121900" tIns="60933" rIns="121900" bIns="60933" anchor="ctr" anchorCtr="0">
            <a:noAutofit/>
          </a:bodyPr>
          <a:lstStyle/>
          <a:p>
            <a:pPr lvl="0">
              <a:defRPr/>
            </a:pPr>
            <a:r>
              <a:rPr lang="en-US" sz="3200" b="1" kern="0" dirty="0">
                <a:solidFill>
                  <a:prstClr val="black"/>
                </a:solidFill>
                <a:latin typeface="Arial Narrow" panose="020B0606020202030204" pitchFamily="34" charset="0"/>
              </a:rPr>
              <a:t>Helpful resources</a:t>
            </a:r>
            <a:endParaRPr lang="de-DE" sz="3200" b="1" kern="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a:defRPr/>
            </a:pPr>
            <a:r>
              <a:rPr lang="en-US" sz="2000" kern="0" dirty="0">
                <a:solidFill>
                  <a:prstClr val="black"/>
                </a:solidFill>
                <a:latin typeface="Arial Narrow" panose="020B0606020202030204" pitchFamily="34" charset="0"/>
              </a:rPr>
              <a:t>United Nations Disability Strategy</a:t>
            </a:r>
            <a:r>
              <a:rPr lang="pt-PT" sz="2000" kern="0" dirty="0">
                <a:solidFill>
                  <a:prstClr val="black"/>
                </a:solidFill>
                <a:latin typeface="Arial Narrow" panose="020B0606020202030204" pitchFamily="34" charset="0"/>
              </a:rPr>
              <a:t>:</a:t>
            </a:r>
          </a:p>
          <a:p>
            <a:pPr lvl="0">
              <a:defRPr/>
            </a:pPr>
            <a:r>
              <a:rPr lang="pt-PT" sz="2000" kern="0" dirty="0">
                <a:solidFill>
                  <a:prstClr val="black"/>
                </a:solidFill>
                <a:latin typeface="Arial Narrow" panose="020B0606020202030204" pitchFamily="34" charset="0"/>
                <a:hlinkClick r:id="rId2"/>
              </a:rPr>
              <a:t>https://www.un.org/en/content/disabilitystrategy/</a:t>
            </a:r>
            <a:endParaRPr lang="pt-PT" sz="2000" kern="0" dirty="0">
              <a:solidFill>
                <a:prstClr val="black"/>
              </a:solidFill>
              <a:latin typeface="Arial Narrow" panose="020B0606020202030204" pitchFamily="34" charset="0"/>
            </a:endParaRPr>
          </a:p>
          <a:p>
            <a:pPr algn="just">
              <a:defRPr/>
            </a:pPr>
            <a:endParaRPr lang="en-US" sz="2000" kern="0" dirty="0">
              <a:solidFill>
                <a:prstClr val="black"/>
              </a:solidFill>
              <a:latin typeface="Arial Narrow" panose="020B0606020202030204" pitchFamily="34" charset="0"/>
            </a:endParaRPr>
          </a:p>
          <a:p>
            <a:pPr algn="just">
              <a:defRPr/>
            </a:pPr>
            <a:r>
              <a:rPr lang="en-US" sz="2000" kern="0" dirty="0">
                <a:solidFill>
                  <a:prstClr val="black"/>
                </a:solidFill>
                <a:latin typeface="Arial Narrow" panose="020B0606020202030204" pitchFamily="34" charset="0"/>
              </a:rPr>
              <a:t>The  Nations Convention on the Rights of Persons with Disabilities:</a:t>
            </a:r>
          </a:p>
          <a:p>
            <a:pPr>
              <a:defRPr/>
            </a:pPr>
            <a:r>
              <a:rPr lang="pt-PT" sz="2000" kern="0" dirty="0">
                <a:solidFill>
                  <a:prstClr val="black"/>
                </a:solidFill>
                <a:latin typeface="Arial Narrow" panose="020B0606020202030204" pitchFamily="34" charset="0"/>
                <a:hlinkClick r:id="rId3"/>
              </a:rPr>
              <a:t>https://www.un.org/development/desa/disabilities/convention-on-the-rights-of-persons-with-disabilities/convention-on-the-rights-of-persons-with-disabilities-2.html</a:t>
            </a:r>
            <a:endParaRPr lang="pt-PT" sz="2000" kern="0" dirty="0">
              <a:solidFill>
                <a:prstClr val="black"/>
              </a:solidFill>
              <a:latin typeface="Arial Narrow" panose="020B0606020202030204" pitchFamily="34" charset="0"/>
            </a:endParaRPr>
          </a:p>
          <a:p>
            <a:pPr>
              <a:defRPr/>
            </a:pPr>
            <a:endParaRPr lang="pt-PT" sz="2000" kern="0" dirty="0">
              <a:solidFill>
                <a:prstClr val="black"/>
              </a:solidFill>
              <a:latin typeface="Arial Narrow" panose="020B0606020202030204" pitchFamily="34" charset="0"/>
            </a:endParaRPr>
          </a:p>
          <a:p>
            <a:pPr>
              <a:defRPr/>
            </a:pPr>
            <a:r>
              <a:rPr lang="pt-PT" sz="2000" kern="0" dirty="0" err="1">
                <a:solidFill>
                  <a:prstClr val="black"/>
                </a:solidFill>
                <a:latin typeface="Arial Narrow" panose="020B0606020202030204" pitchFamily="34" charset="0"/>
              </a:rPr>
              <a:t>Autism</a:t>
            </a:r>
            <a:r>
              <a:rPr lang="pt-PT" sz="2000" kern="0" dirty="0">
                <a:solidFill>
                  <a:prstClr val="black"/>
                </a:solidFill>
                <a:latin typeface="Arial Narrow" panose="020B0606020202030204" pitchFamily="34" charset="0"/>
              </a:rPr>
              <a:t> </a:t>
            </a:r>
            <a:r>
              <a:rPr lang="pt-PT" sz="2000" kern="0" dirty="0" err="1">
                <a:solidFill>
                  <a:prstClr val="black"/>
                </a:solidFill>
                <a:latin typeface="Arial Narrow" panose="020B0606020202030204" pitchFamily="34" charset="0"/>
              </a:rPr>
              <a:t>Europe</a:t>
            </a:r>
            <a:r>
              <a:rPr lang="pt-PT" sz="2000" kern="0" dirty="0">
                <a:solidFill>
                  <a:prstClr val="black"/>
                </a:solidFill>
                <a:latin typeface="Arial Narrow" panose="020B0606020202030204" pitchFamily="34" charset="0"/>
              </a:rPr>
              <a:t> website:</a:t>
            </a:r>
          </a:p>
          <a:p>
            <a:pPr>
              <a:defRPr/>
            </a:pPr>
            <a:r>
              <a:rPr lang="pt-PT" sz="2000" kern="0" dirty="0">
                <a:solidFill>
                  <a:prstClr val="black"/>
                </a:solidFill>
                <a:latin typeface="Arial Narrow" panose="020B0606020202030204" pitchFamily="34" charset="0"/>
                <a:hlinkClick r:id="rId4"/>
              </a:rPr>
              <a:t>https://www.autismeurope.org/</a:t>
            </a:r>
            <a:endParaRPr lang="pt-PT" sz="2000" kern="0" dirty="0">
              <a:solidFill>
                <a:prstClr val="black"/>
              </a:solidFill>
              <a:latin typeface="Arial Narrow" panose="020B0606020202030204" pitchFamily="34" charset="0"/>
            </a:endParaRPr>
          </a:p>
          <a:p>
            <a:pPr>
              <a:defRPr/>
            </a:pPr>
            <a:endParaRPr lang="pt-PT" sz="2000" kern="0" dirty="0">
              <a:solidFill>
                <a:prstClr val="black"/>
              </a:solidFill>
              <a:latin typeface="Arial Narrow" panose="020B0606020202030204" pitchFamily="34" charset="0"/>
            </a:endParaRPr>
          </a:p>
          <a:p>
            <a:pPr>
              <a:defRPr/>
            </a:pPr>
            <a:r>
              <a:rPr lang="en-US" sz="2000" kern="0" dirty="0">
                <a:solidFill>
                  <a:prstClr val="black"/>
                </a:solidFill>
                <a:latin typeface="Arial Narrow" panose="020B0606020202030204" pitchFamily="34" charset="0"/>
              </a:rPr>
              <a:t>European Agency for Special Needs and Inclusive Education website</a:t>
            </a:r>
            <a:endParaRPr lang="pt-PT" sz="2000" kern="0" dirty="0">
              <a:solidFill>
                <a:prstClr val="black"/>
              </a:solidFill>
              <a:latin typeface="Arial Narrow" panose="020B0606020202030204" pitchFamily="34" charset="0"/>
            </a:endParaRPr>
          </a:p>
          <a:p>
            <a:pPr lvl="0"/>
            <a:r>
              <a:rPr lang="pt-PT" sz="2000" kern="0" dirty="0">
                <a:solidFill>
                  <a:prstClr val="black"/>
                </a:solidFill>
                <a:latin typeface="Arial Narrow" panose="020B0606020202030204" pitchFamily="34" charset="0"/>
                <a:hlinkClick r:id="rId5"/>
              </a:rPr>
              <a:t>https://www.european-agency.org/</a:t>
            </a:r>
            <a:endParaRPr lang="pt-PT" sz="20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18520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99541" y="1558059"/>
            <a:ext cx="7042068" cy="4134209"/>
          </a:xfrm>
          <a:prstGeom prst="rect">
            <a:avLst/>
          </a:prstGeom>
          <a:solidFill>
            <a:srgbClr val="F9DAD9"/>
          </a:solidFill>
        </p:spPr>
        <p:txBody>
          <a:bodyPr wrap="square">
            <a:spAutoFit/>
          </a:bodyPr>
          <a:lstStyle/>
          <a:p>
            <a:pPr algn="ctr">
              <a:lnSpc>
                <a:spcPct val="170000"/>
              </a:lnSpc>
            </a:pPr>
            <a:r>
              <a:rPr lang="de-AT" sz="5400" b="1" dirty="0">
                <a:solidFill>
                  <a:srgbClr val="024E94"/>
                </a:solidFill>
                <a:latin typeface="Arial Narrow" panose="020B0606020202030204" pitchFamily="34" charset="0"/>
              </a:rPr>
              <a:t>Questions?</a:t>
            </a:r>
          </a:p>
          <a:p>
            <a:pPr algn="ctr">
              <a:lnSpc>
                <a:spcPct val="170000"/>
              </a:lnSpc>
            </a:pPr>
            <a:r>
              <a:rPr lang="de-AT" sz="5400" b="1" dirty="0">
                <a:solidFill>
                  <a:srgbClr val="024E94"/>
                </a:solidFill>
                <a:latin typeface="Arial Narrow" panose="020B0606020202030204" pitchFamily="34" charset="0"/>
              </a:rPr>
              <a:t>Goodbye &amp;</a:t>
            </a:r>
          </a:p>
          <a:p>
            <a:pPr algn="ctr">
              <a:lnSpc>
                <a:spcPct val="170000"/>
              </a:lnSpc>
            </a:pPr>
            <a:r>
              <a:rPr lang="de-AT" sz="5400" b="1" dirty="0">
                <a:solidFill>
                  <a:srgbClr val="024E94"/>
                </a:solidFill>
                <a:latin typeface="Arial Narrow" panose="020B0606020202030204" pitchFamily="34" charset="0"/>
              </a:rPr>
              <a:t>Thanks for coming </a:t>
            </a:r>
            <a:r>
              <a:rPr lang="de-AT" sz="5400" b="1" dirty="0">
                <a:solidFill>
                  <a:srgbClr val="024E94"/>
                </a:solidFill>
                <a:latin typeface="Arial Narrow" panose="020B0606020202030204" pitchFamily="34" charset="0"/>
                <a:sym typeface="Wingdings" panose="05000000000000000000" pitchFamily="2" charset="2"/>
              </a:rPr>
              <a:t></a:t>
            </a:r>
          </a:p>
        </p:txBody>
      </p:sp>
      <p:grpSp>
        <p:nvGrpSpPr>
          <p:cNvPr id="12" name="Grupo 11"/>
          <p:cNvGrpSpPr/>
          <p:nvPr/>
        </p:nvGrpSpPr>
        <p:grpSpPr>
          <a:xfrm>
            <a:off x="8147720" y="98628"/>
            <a:ext cx="2520280" cy="991554"/>
            <a:chOff x="6623720" y="98628"/>
            <a:chExt cx="2520280" cy="991554"/>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5" name="Grupo 14"/>
          <p:cNvGrpSpPr/>
          <p:nvPr/>
        </p:nvGrpSpPr>
        <p:grpSpPr>
          <a:xfrm>
            <a:off x="1606778" y="6412676"/>
            <a:ext cx="7351175" cy="445325"/>
            <a:chOff x="178130" y="6412675"/>
            <a:chExt cx="9128049" cy="445325"/>
          </a:xfrm>
        </p:grpSpPr>
        <p:sp>
          <p:nvSpPr>
            <p:cNvPr id="16" name="Retângulo 15"/>
            <p:cNvSpPr/>
            <p:nvPr/>
          </p:nvSpPr>
          <p:spPr>
            <a:xfrm>
              <a:off x="2213898" y="6457890"/>
              <a:ext cx="7092281" cy="338554"/>
            </a:xfrm>
            <a:prstGeom prst="rect">
              <a:avLst/>
            </a:prstGeom>
          </p:spPr>
          <p:txBody>
            <a:bodyPr wrap="square">
              <a:spAutoFit/>
            </a:bodyPr>
            <a:lstStyle/>
            <a:p>
              <a:r>
                <a:rPr lang="en-US" sz="8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solidFill>
                  <a:prstClr val="black"/>
                </a:solidFill>
                <a:latin typeface="Arial Narrow" panose="020B0606020202030204" pitchFamily="34" charset="0"/>
                <a:cs typeface="Arial" panose="020B0604020202020204" pitchFamily="34" charset="0"/>
              </a:endParaRP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34</a:t>
            </a:fld>
            <a:endParaRPr lang="pt-PT"/>
          </a:p>
        </p:txBody>
      </p:sp>
    </p:spTree>
    <p:extLst>
      <p:ext uri="{BB962C8B-B14F-4D97-AF65-F5344CB8AC3E}">
        <p14:creationId xmlns:p14="http://schemas.microsoft.com/office/powerpoint/2010/main" val="263536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35</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Curriculum for the Training Course </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 Spectrum Disorder (ASD) Officer”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2960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n-US" sz="4800" b="1" dirty="0">
                <a:solidFill>
                  <a:prstClr val="black"/>
                </a:solidFill>
                <a:latin typeface="Arial Narrow" panose="020B0606020202030204" pitchFamily="34" charset="0"/>
              </a:rPr>
              <a:t>Contents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n-US" sz="3200" b="1" dirty="0">
                <a:solidFill>
                  <a:prstClr val="black"/>
                </a:solidFill>
                <a:latin typeface="Arial Narrow" panose="020B0606020202030204" pitchFamily="34" charset="0"/>
              </a:rPr>
              <a:t>Module 1: Creating an inclusive society</a:t>
            </a:r>
          </a:p>
          <a:p>
            <a:pPr algn="ctr" defTabSz="685800"/>
            <a:endParaRPr lang="en-US" sz="3200" dirty="0">
              <a:solidFill>
                <a:prstClr val="black"/>
              </a:solidFill>
              <a:latin typeface="Arial Narrow" panose="020B0606020202030204" pitchFamily="34" charset="0"/>
            </a:endParaRPr>
          </a:p>
          <a:p>
            <a:pPr marL="457200" indent="-457200" defTabSz="685800">
              <a:lnSpc>
                <a:spcPct val="150000"/>
              </a:lnSpc>
              <a:buFont typeface="Arial" panose="020B0604020202020204" pitchFamily="34" charset="0"/>
              <a:buChar char="•"/>
            </a:pPr>
            <a:r>
              <a:rPr lang="en-US" sz="3200" dirty="0">
                <a:solidFill>
                  <a:prstClr val="black"/>
                </a:solidFill>
                <a:latin typeface="Arial Narrow" panose="020B0606020202030204" pitchFamily="34" charset="0"/>
              </a:rPr>
              <a:t>Inclusion from different perspectives</a:t>
            </a:r>
          </a:p>
          <a:p>
            <a:pPr marL="457200" indent="-457200" defTabSz="685800">
              <a:lnSpc>
                <a:spcPct val="150000"/>
              </a:lnSpc>
              <a:buFont typeface="Arial" panose="020B0604020202020204" pitchFamily="34" charset="0"/>
              <a:buChar char="•"/>
            </a:pPr>
            <a:r>
              <a:rPr lang="en-US" sz="3200" dirty="0">
                <a:solidFill>
                  <a:prstClr val="black"/>
                </a:solidFill>
                <a:latin typeface="Arial Narrow" panose="020B0606020202030204" pitchFamily="34" charset="0"/>
              </a:rPr>
              <a:t>Critical elements for creating an inclusive society</a:t>
            </a:r>
          </a:p>
          <a:p>
            <a:pPr marL="457200" indent="-457200" defTabSz="685800">
              <a:lnSpc>
                <a:spcPct val="150000"/>
              </a:lnSpc>
              <a:buFont typeface="Arial" panose="020B0604020202020204" pitchFamily="34" charset="0"/>
              <a:buChar char="•"/>
            </a:pPr>
            <a:r>
              <a:rPr lang="en-US" sz="3200" dirty="0">
                <a:solidFill>
                  <a:prstClr val="black"/>
                </a:solidFill>
                <a:latin typeface="Arial Narrow" panose="020B0606020202030204" pitchFamily="34" charset="0"/>
              </a:rPr>
              <a:t>Common terminology/ range of views on ASD-friendly language</a:t>
            </a:r>
          </a:p>
          <a:p>
            <a:pPr defTabSz="685800">
              <a:lnSpc>
                <a:spcPct val="150000"/>
              </a:lnSpc>
            </a:pPr>
            <a:endParaRPr lang="en-US"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95506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4151812"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n-US" sz="4000" b="1" dirty="0">
                <a:solidFill>
                  <a:prstClr val="black"/>
                </a:solidFill>
                <a:latin typeface="Arial Narrow" panose="020B0606020202030204" pitchFamily="34" charset="0"/>
              </a:rPr>
              <a:t>Learning outcomes</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n-US" sz="3200" b="1" dirty="0">
                <a:solidFill>
                  <a:prstClr val="black"/>
                </a:solidFill>
                <a:latin typeface="Arial Narrow" panose="020B0606020202030204" pitchFamily="34" charset="0"/>
              </a:rPr>
              <a:t>Module 1: Creating an inclusive society</a:t>
            </a:r>
            <a:endParaRPr lang="en-US" sz="3200" dirty="0">
              <a:solidFill>
                <a:prstClr val="black"/>
              </a:solidFill>
              <a:latin typeface="Arial Narrow" panose="020B0606020202030204" pitchFamily="34" charset="0"/>
            </a:endParaRPr>
          </a:p>
          <a:p>
            <a:pPr algn="ctr" defTabSz="685800">
              <a:lnSpc>
                <a:spcPct val="150000"/>
              </a:lnSpc>
            </a:pPr>
            <a:endParaRPr lang="en-US" sz="3200" b="1" dirty="0">
              <a:solidFill>
                <a:prstClr val="black"/>
              </a:solidFill>
              <a:latin typeface="Arial Narrow" panose="020B0606020202030204" pitchFamily="34" charset="0"/>
            </a:endParaRPr>
          </a:p>
          <a:p>
            <a:pPr marL="457200" indent="-457200" defTabSz="685800">
              <a:lnSpc>
                <a:spcPct val="150000"/>
              </a:lnSpc>
              <a:buFont typeface="Arial" panose="020B0604020202020204" pitchFamily="34" charset="0"/>
              <a:buChar char="•"/>
            </a:pPr>
            <a:r>
              <a:rPr lang="en-US" sz="3200" dirty="0">
                <a:latin typeface="Arial Narrow" panose="020B0606020202030204" pitchFamily="34" charset="0"/>
              </a:rPr>
              <a:t>To discuss the nature of inclusion </a:t>
            </a:r>
          </a:p>
          <a:p>
            <a:pPr marL="457200" indent="-457200" defTabSz="685800">
              <a:lnSpc>
                <a:spcPct val="150000"/>
              </a:lnSpc>
              <a:buFont typeface="Arial" panose="020B0604020202020204" pitchFamily="34" charset="0"/>
              <a:buChar char="•"/>
            </a:pPr>
            <a:r>
              <a:rPr lang="en-US" sz="3200" dirty="0">
                <a:latin typeface="Arial Narrow" panose="020B0606020202030204" pitchFamily="34" charset="0"/>
              </a:rPr>
              <a:t>to identify critical elements of an inclusive society</a:t>
            </a:r>
          </a:p>
          <a:p>
            <a:pPr marL="457200" indent="-457200" defTabSz="685800">
              <a:lnSpc>
                <a:spcPct val="150000"/>
              </a:lnSpc>
              <a:buFont typeface="Arial" panose="020B0604020202020204" pitchFamily="34" charset="0"/>
              <a:buChar char="•"/>
            </a:pPr>
            <a:r>
              <a:rPr lang="en-US" sz="3200" dirty="0">
                <a:latin typeface="Arial Narrow" panose="020B0606020202030204" pitchFamily="34" charset="0"/>
              </a:rPr>
              <a:t>To understand the person </a:t>
            </a:r>
            <a:r>
              <a:rPr lang="en-US" sz="3200" i="1" dirty="0">
                <a:latin typeface="Arial Narrow" panose="020B0606020202030204" pitchFamily="34" charset="0"/>
              </a:rPr>
              <a:t>versus</a:t>
            </a:r>
            <a:r>
              <a:rPr lang="en-US" sz="3200" dirty="0">
                <a:latin typeface="Arial Narrow" panose="020B0606020202030204" pitchFamily="34" charset="0"/>
              </a:rPr>
              <a:t> identity - first language</a:t>
            </a:r>
          </a:p>
          <a:p>
            <a:pPr defTabSz="685800"/>
            <a:r>
              <a:rPr lang="en-US" sz="320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47484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828109"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n-US" sz="4000" b="1" dirty="0">
                <a:latin typeface="Arial Narrow" panose="020B0606020202030204" pitchFamily="34" charset="0"/>
              </a:rPr>
              <a:t>Organization</a:t>
            </a:r>
            <a:r>
              <a:rPr lang="en-US" sz="4000" b="1" dirty="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n-US" sz="3200" b="1" dirty="0">
                <a:solidFill>
                  <a:prstClr val="black"/>
                </a:solidFill>
                <a:latin typeface="Arial Narrow" panose="020B0606020202030204" pitchFamily="34" charset="0"/>
              </a:rPr>
              <a:t>Module 1: Creating an inclusive society</a:t>
            </a:r>
            <a:endParaRPr lang="en-US" sz="3200" b="1" dirty="0">
              <a:latin typeface="Arial Narrow" panose="020B0606020202030204" pitchFamily="34" charset="0"/>
            </a:endParaRPr>
          </a:p>
          <a:p>
            <a:pPr algn="ctr"/>
            <a:endParaRPr lang="en-US" sz="3200" b="1" dirty="0">
              <a:latin typeface="Arial Narrow" panose="020B0606020202030204" pitchFamily="34" charset="0"/>
            </a:endParaRPr>
          </a:p>
          <a:p>
            <a:pPr algn="just">
              <a:lnSpc>
                <a:spcPct val="150000"/>
              </a:lnSpc>
            </a:pPr>
            <a:r>
              <a:rPr lang="en-US" sz="3200" b="1" dirty="0">
                <a:latin typeface="Arial Narrow" panose="020B0606020202030204" pitchFamily="34" charset="0"/>
              </a:rPr>
              <a:t>Estimated time to complete the module: </a:t>
            </a:r>
            <a:r>
              <a:rPr lang="en-US" sz="3200" dirty="0">
                <a:latin typeface="Arial Narrow" panose="020B0606020202030204" pitchFamily="34" charset="0"/>
              </a:rPr>
              <a:t>3 hours</a:t>
            </a:r>
            <a:endParaRPr lang="en-US" sz="3200" b="1" dirty="0">
              <a:latin typeface="Arial Narrow" panose="020B0606020202030204" pitchFamily="34" charset="0"/>
            </a:endParaRPr>
          </a:p>
          <a:p>
            <a:pPr algn="just">
              <a:lnSpc>
                <a:spcPct val="150000"/>
              </a:lnSpc>
            </a:pPr>
            <a:r>
              <a:rPr lang="en-US" sz="3200" b="1" dirty="0">
                <a:latin typeface="Arial Narrow" panose="020B0606020202030204" pitchFamily="34" charset="0"/>
              </a:rPr>
              <a:t>Break: </a:t>
            </a:r>
            <a:r>
              <a:rPr lang="en-US" sz="3200" dirty="0">
                <a:latin typeface="Arial Narrow" panose="020B0606020202030204" pitchFamily="34" charset="0"/>
              </a:rPr>
              <a:t>30 minutes or two breaks of 10-15 minutes each</a:t>
            </a:r>
          </a:p>
          <a:p>
            <a:pPr algn="just">
              <a:lnSpc>
                <a:spcPct val="150000"/>
              </a:lnSpc>
            </a:pPr>
            <a:endParaRPr lang="en-US"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65994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828109"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n-US" sz="4000" b="1" dirty="0">
                <a:latin typeface="Arial Narrow" panose="020B0606020202030204" pitchFamily="34" charset="0"/>
              </a:rPr>
              <a:t>Organization</a:t>
            </a:r>
            <a:r>
              <a:rPr lang="en-US" sz="4000" b="1" dirty="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just">
              <a:lnSpc>
                <a:spcPct val="150000"/>
              </a:lnSpc>
            </a:pPr>
            <a:endParaRPr lang="en-US" sz="3200" dirty="0">
              <a:solidFill>
                <a:prstClr val="black"/>
              </a:solidFill>
              <a:latin typeface="Arial Narrow" panose="020B0606020202030204" pitchFamily="34" charset="0"/>
            </a:endParaRPr>
          </a:p>
        </p:txBody>
      </p:sp>
      <p:graphicFrame>
        <p:nvGraphicFramePr>
          <p:cNvPr id="9" name="Tabela 4">
            <a:extLst>
              <a:ext uri="{FF2B5EF4-FFF2-40B4-BE49-F238E27FC236}">
                <a16:creationId xmlns:a16="http://schemas.microsoft.com/office/drawing/2014/main" id="{666FC378-AC06-0843-8E4A-97D7992FD62C}"/>
              </a:ext>
            </a:extLst>
          </p:cNvPr>
          <p:cNvGraphicFramePr>
            <a:graphicFrameLocks noGrp="1"/>
          </p:cNvGraphicFramePr>
          <p:nvPr>
            <p:extLst>
              <p:ext uri="{D42A27DB-BD31-4B8C-83A1-F6EECF244321}">
                <p14:modId xmlns:p14="http://schemas.microsoft.com/office/powerpoint/2010/main" val="1606649502"/>
              </p:ext>
            </p:extLst>
          </p:nvPr>
        </p:nvGraphicFramePr>
        <p:xfrm>
          <a:off x="1767840" y="1825624"/>
          <a:ext cx="8830491" cy="4347851"/>
        </p:xfrm>
        <a:graphic>
          <a:graphicData uri="http://schemas.openxmlformats.org/drawingml/2006/table">
            <a:tbl>
              <a:tblPr firstRow="1" firstCol="1" bandRow="1">
                <a:tableStyleId>{5C22544A-7EE6-4342-B048-85BDC9FD1C3A}</a:tableStyleId>
              </a:tblPr>
              <a:tblGrid>
                <a:gridCol w="4275489">
                  <a:extLst>
                    <a:ext uri="{9D8B030D-6E8A-4147-A177-3AD203B41FA5}">
                      <a16:colId xmlns:a16="http://schemas.microsoft.com/office/drawing/2014/main" val="635721867"/>
                    </a:ext>
                  </a:extLst>
                </a:gridCol>
                <a:gridCol w="4555002">
                  <a:extLst>
                    <a:ext uri="{9D8B030D-6E8A-4147-A177-3AD203B41FA5}">
                      <a16:colId xmlns:a16="http://schemas.microsoft.com/office/drawing/2014/main" val="3240990846"/>
                    </a:ext>
                  </a:extLst>
                </a:gridCol>
              </a:tblGrid>
              <a:tr h="1896105">
                <a:tc>
                  <a:txBody>
                    <a:bodyPr/>
                    <a:lstStyle/>
                    <a:p>
                      <a:pPr algn="ctr">
                        <a:lnSpc>
                          <a:spcPct val="115000"/>
                        </a:lnSpc>
                        <a:spcAft>
                          <a:spcPts val="0"/>
                        </a:spcAft>
                      </a:pPr>
                      <a:r>
                        <a:rPr lang="en-US" sz="1600" dirty="0">
                          <a:solidFill>
                            <a:schemeClr val="tx1"/>
                          </a:solidFill>
                          <a:effectLst/>
                          <a:latin typeface="Arial Narrow" panose="020B0606020202030204" pitchFamily="34" charset="0"/>
                        </a:rPr>
                        <a:t>Begin 09:00 – 9:30</a:t>
                      </a:r>
                      <a:endParaRPr lang="pt-PT" sz="1600" dirty="0">
                        <a:solidFill>
                          <a:schemeClr val="tx1"/>
                        </a:solidFill>
                        <a:effectLst/>
                        <a:latin typeface="Arial Narrow" panose="020B0606020202030204" pitchFamily="34" charset="0"/>
                      </a:endParaRPr>
                    </a:p>
                    <a:p>
                      <a:pPr marL="174625" lvl="3" indent="-174625" algn="l">
                        <a:lnSpc>
                          <a:spcPct val="115000"/>
                        </a:lnSpc>
                        <a:spcAft>
                          <a:spcPts val="0"/>
                        </a:spcAft>
                        <a:buFont typeface="Symbol" panose="05050102010706020507" pitchFamily="18" charset="2"/>
                        <a:buChar char=""/>
                        <a:tabLst>
                          <a:tab pos="113030" algn="l"/>
                        </a:tabLst>
                      </a:pPr>
                      <a:r>
                        <a:rPr lang="en-US" sz="1600" b="0" dirty="0">
                          <a:solidFill>
                            <a:schemeClr val="tx1"/>
                          </a:solidFill>
                          <a:effectLst/>
                          <a:latin typeface="Arial Narrow" panose="020B0606020202030204" pitchFamily="34" charset="0"/>
                        </a:rPr>
                        <a:t>Aim</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Contents</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Learning outcomes</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Organization</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pt-PT" sz="1600" b="0" dirty="0" err="1">
                          <a:solidFill>
                            <a:schemeClr val="tx1"/>
                          </a:solidFill>
                          <a:effectLst/>
                          <a:latin typeface="Arial Narrow" panose="020B0606020202030204" pitchFamily="34" charset="0"/>
                        </a:rPr>
                        <a:t>Activity</a:t>
                      </a:r>
                      <a:r>
                        <a:rPr lang="pt-PT" sz="1600" b="0" dirty="0">
                          <a:solidFill>
                            <a:schemeClr val="tx1"/>
                          </a:solidFill>
                          <a:effectLst/>
                          <a:latin typeface="Arial Narrow" panose="020B0606020202030204" pitchFamily="34" charset="0"/>
                        </a:rPr>
                        <a:t>: </a:t>
                      </a:r>
                      <a:r>
                        <a:rPr lang="pt-PT" sz="1600" b="0" i="1" dirty="0">
                          <a:solidFill>
                            <a:schemeClr val="tx1"/>
                          </a:solidFill>
                          <a:effectLst/>
                          <a:latin typeface="Arial Narrow" panose="020B0606020202030204" pitchFamily="34" charset="0"/>
                        </a:rPr>
                        <a:t>Brainstorming 1.1 </a:t>
                      </a:r>
                      <a:endParaRPr lang="pt-PT" sz="1600" b="0" i="1"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4">
                        <a:lumMod val="20000"/>
                        <a:lumOff val="80000"/>
                      </a:schemeClr>
                    </a:solidFill>
                  </a:tcPr>
                </a:tc>
                <a:tc>
                  <a:txBody>
                    <a:bodyPr/>
                    <a:lstStyle/>
                    <a:p>
                      <a:pPr algn="ctr">
                        <a:lnSpc>
                          <a:spcPct val="115000"/>
                        </a:lnSpc>
                        <a:spcAft>
                          <a:spcPts val="0"/>
                        </a:spcAft>
                      </a:pPr>
                      <a:r>
                        <a:rPr lang="en-US" sz="1600" dirty="0">
                          <a:solidFill>
                            <a:schemeClr val="tx1"/>
                          </a:solidFill>
                          <a:effectLst/>
                          <a:latin typeface="Arial Narrow" panose="020B0606020202030204" pitchFamily="34" charset="0"/>
                        </a:rPr>
                        <a:t>Develop 09:30 – 10:15 </a:t>
                      </a:r>
                      <a:endParaRPr lang="pt-PT" sz="160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Inclusion from different perspectives</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Critical elements for creating an inclusive society</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Activity: </a:t>
                      </a:r>
                      <a:r>
                        <a:rPr lang="en-US" sz="1600" b="0" i="1" dirty="0">
                          <a:solidFill>
                            <a:schemeClr val="tx1"/>
                          </a:solidFill>
                          <a:effectLst/>
                          <a:latin typeface="Arial Narrow" panose="020B0606020202030204" pitchFamily="34" charset="0"/>
                        </a:rPr>
                        <a:t>Think &amp; Reflect 1.1 - inclusion</a:t>
                      </a:r>
                      <a:endParaRPr lang="pt-PT" sz="1600" b="0" i="1" dirty="0">
                        <a:solidFill>
                          <a:schemeClr val="tx1"/>
                        </a:solidFill>
                        <a:effectLst/>
                        <a:latin typeface="Arial Narrow" panose="020B0606020202030204" pitchFamily="34" charset="0"/>
                      </a:endParaRPr>
                    </a:p>
                    <a:p>
                      <a:pPr marL="13335" algn="just">
                        <a:lnSpc>
                          <a:spcPct val="115000"/>
                        </a:lnSpc>
                        <a:spcAft>
                          <a:spcPts val="0"/>
                        </a:spcAft>
                      </a:pPr>
                      <a:r>
                        <a:rPr lang="pt-PT" sz="1600" dirty="0">
                          <a:solidFill>
                            <a:schemeClr val="tx1"/>
                          </a:solidFill>
                          <a:effectLst/>
                          <a:latin typeface="Arial Narrow" panose="020B0606020202030204" pitchFamily="34" charset="0"/>
                        </a:rPr>
                        <a:t> </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5">
                        <a:lumMod val="20000"/>
                        <a:lumOff val="80000"/>
                      </a:schemeClr>
                    </a:solidFill>
                  </a:tcPr>
                </a:tc>
                <a:extLst>
                  <a:ext uri="{0D108BD9-81ED-4DB2-BD59-A6C34878D82A}">
                    <a16:rowId xmlns:a16="http://schemas.microsoft.com/office/drawing/2014/main" val="3586345835"/>
                  </a:ext>
                </a:extLst>
              </a:tr>
              <a:tr h="612572">
                <a:tc gridSpan="2">
                  <a:txBody>
                    <a:bodyPr/>
                    <a:lstStyle/>
                    <a:p>
                      <a:pPr algn="ctr">
                        <a:lnSpc>
                          <a:spcPct val="115000"/>
                        </a:lnSpc>
                        <a:spcAft>
                          <a:spcPts val="0"/>
                        </a:spcAft>
                      </a:pPr>
                      <a:r>
                        <a:rPr lang="de-AT" sz="1600" dirty="0">
                          <a:solidFill>
                            <a:schemeClr val="tx1"/>
                          </a:solidFill>
                          <a:effectLst/>
                          <a:latin typeface="Arial Narrow" panose="020B0606020202030204" pitchFamily="34" charset="0"/>
                        </a:rPr>
                        <a:t>10:15 – 10:45 </a:t>
                      </a:r>
                      <a:endParaRPr lang="pt-PT" sz="1600" dirty="0">
                        <a:solidFill>
                          <a:schemeClr val="tx1"/>
                        </a:solidFill>
                        <a:effectLst/>
                        <a:latin typeface="Arial Narrow" panose="020B0606020202030204" pitchFamily="34" charset="0"/>
                      </a:endParaRPr>
                    </a:p>
                    <a:p>
                      <a:pPr algn="ctr">
                        <a:lnSpc>
                          <a:spcPct val="115000"/>
                        </a:lnSpc>
                        <a:spcAft>
                          <a:spcPts val="0"/>
                        </a:spcAft>
                      </a:pPr>
                      <a:r>
                        <a:rPr lang="en-US" sz="1600" dirty="0">
                          <a:solidFill>
                            <a:schemeClr val="tx1"/>
                          </a:solidFill>
                          <a:effectLst/>
                          <a:latin typeface="Arial Narrow" panose="020B0606020202030204" pitchFamily="34" charset="0"/>
                        </a:rPr>
                        <a:t>Beak time</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6">
                        <a:lumMod val="60000"/>
                        <a:lumOff val="40000"/>
                      </a:schemeClr>
                    </a:solidFill>
                  </a:tcPr>
                </a:tc>
                <a:tc hMerge="1">
                  <a:txBody>
                    <a:bodyPr/>
                    <a:lstStyle/>
                    <a:p>
                      <a:endParaRPr lang="pt-PT"/>
                    </a:p>
                  </a:txBody>
                  <a:tcPr/>
                </a:tc>
                <a:extLst>
                  <a:ext uri="{0D108BD9-81ED-4DB2-BD59-A6C34878D82A}">
                    <a16:rowId xmlns:a16="http://schemas.microsoft.com/office/drawing/2014/main" val="3299380523"/>
                  </a:ext>
                </a:extLst>
              </a:tr>
              <a:tr h="1839174">
                <a:tc>
                  <a:txBody>
                    <a:bodyPr/>
                    <a:lstStyle/>
                    <a:p>
                      <a:pPr marL="174625" indent="-174625" algn="ctr">
                        <a:lnSpc>
                          <a:spcPct val="115000"/>
                        </a:lnSpc>
                        <a:spcAft>
                          <a:spcPts val="0"/>
                        </a:spcAft>
                      </a:pPr>
                      <a:r>
                        <a:rPr lang="en-US" sz="1600" b="1" dirty="0">
                          <a:solidFill>
                            <a:schemeClr val="tx1"/>
                          </a:solidFill>
                          <a:effectLst/>
                          <a:latin typeface="Arial Narrow" panose="020B0606020202030204" pitchFamily="34" charset="0"/>
                        </a:rPr>
                        <a:t>Develop 10:45 – 11:30</a:t>
                      </a:r>
                      <a:endParaRPr lang="pt-PT" sz="1600" b="1"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Common terminology/ range of views on ASD-friendly language</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Activity: </a:t>
                      </a:r>
                      <a:r>
                        <a:rPr lang="en-US" sz="1600" b="0" i="1" dirty="0">
                          <a:solidFill>
                            <a:schemeClr val="tx1"/>
                          </a:solidFill>
                          <a:effectLst/>
                          <a:latin typeface="Arial Narrow" panose="020B0606020202030204" pitchFamily="34" charset="0"/>
                        </a:rPr>
                        <a:t>Think &amp; Reflect 1.2 - language</a:t>
                      </a:r>
                      <a:endParaRPr lang="pt-PT" sz="1600" b="0" i="1" dirty="0">
                        <a:solidFill>
                          <a:schemeClr val="tx1"/>
                        </a:solidFill>
                        <a:effectLst/>
                        <a:latin typeface="Arial Narrow" panose="020B0606020202030204" pitchFamily="34" charset="0"/>
                      </a:endParaRPr>
                    </a:p>
                    <a:p>
                      <a:pPr algn="ctr">
                        <a:lnSpc>
                          <a:spcPct val="115000"/>
                        </a:lnSpc>
                        <a:spcAft>
                          <a:spcPts val="0"/>
                        </a:spcAft>
                      </a:pPr>
                      <a:r>
                        <a:rPr lang="en-US" sz="1600" dirty="0">
                          <a:effectLst/>
                          <a:latin typeface="Arial Narrow" panose="020B0606020202030204" pitchFamily="34" charset="0"/>
                        </a:rPr>
                        <a:t> </a:t>
                      </a:r>
                      <a:endParaRPr lang="pt-PT" sz="1600" dirty="0">
                        <a:effectLst/>
                        <a:latin typeface="Arial Narrow" panose="020B0606020202030204" pitchFamily="34" charset="0"/>
                        <a:ea typeface="Calibri" panose="020F0502020204030204" pitchFamily="34" charset="0"/>
                        <a:cs typeface="Vrinda"/>
                      </a:endParaRPr>
                    </a:p>
                  </a:txBody>
                  <a:tcPr marL="68580" marR="68580" marT="0" marB="0">
                    <a:solidFill>
                      <a:srgbClr val="DEEBF8"/>
                    </a:solidFill>
                  </a:tcPr>
                </a:tc>
                <a:tc>
                  <a:txBody>
                    <a:bodyPr/>
                    <a:lstStyle/>
                    <a:p>
                      <a:pPr algn="ctr">
                        <a:lnSpc>
                          <a:spcPct val="115000"/>
                        </a:lnSpc>
                        <a:spcAft>
                          <a:spcPts val="0"/>
                        </a:spcAft>
                      </a:pPr>
                      <a:r>
                        <a:rPr lang="de-DE" sz="1600" b="1" dirty="0">
                          <a:solidFill>
                            <a:schemeClr val="tx1"/>
                          </a:solidFill>
                          <a:effectLst/>
                          <a:latin typeface="Arial Narrow" panose="020B0606020202030204" pitchFamily="34" charset="0"/>
                        </a:rPr>
                        <a:t>End </a:t>
                      </a:r>
                      <a:r>
                        <a:rPr lang="en-US" sz="1600" b="1" dirty="0">
                          <a:solidFill>
                            <a:schemeClr val="tx1"/>
                          </a:solidFill>
                          <a:effectLst/>
                          <a:latin typeface="Arial Narrow" panose="020B0606020202030204" pitchFamily="34" charset="0"/>
                        </a:rPr>
                        <a:t>11:30 – 12:00</a:t>
                      </a:r>
                      <a:endParaRPr lang="pt-PT" sz="1600" b="1"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de-DE" sz="1600" dirty="0">
                          <a:solidFill>
                            <a:schemeClr val="tx1"/>
                          </a:solidFill>
                          <a:effectLst/>
                          <a:latin typeface="Arial Narrow" panose="020B0606020202030204" pitchFamily="34" charset="0"/>
                        </a:rPr>
                        <a:t>Wrap up</a:t>
                      </a:r>
                      <a:endParaRPr lang="pt-PT" sz="1600"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en-US" sz="1600" dirty="0">
                          <a:solidFill>
                            <a:schemeClr val="tx1"/>
                          </a:solidFill>
                          <a:effectLst/>
                          <a:latin typeface="Arial Narrow" panose="020B0606020202030204" pitchFamily="34" charset="0"/>
                        </a:rPr>
                        <a:t>Activity: </a:t>
                      </a:r>
                      <a:r>
                        <a:rPr lang="en-US" sz="1600" i="1" dirty="0">
                          <a:solidFill>
                            <a:schemeClr val="tx1"/>
                          </a:solidFill>
                          <a:effectLst/>
                          <a:latin typeface="Arial Narrow" panose="020B0606020202030204" pitchFamily="34" charset="0"/>
                        </a:rPr>
                        <a:t>Real-world application 1.1</a:t>
                      </a:r>
                      <a:endParaRPr lang="pt-PT" sz="1600" i="1"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en-US" sz="1600" dirty="0">
                          <a:solidFill>
                            <a:schemeClr val="tx1"/>
                          </a:solidFill>
                          <a:effectLst/>
                          <a:latin typeface="Arial Narrow" panose="020B0606020202030204" pitchFamily="34" charset="0"/>
                        </a:rPr>
                        <a:t>References &amp; Resources</a:t>
                      </a:r>
                      <a:endParaRPr lang="pt-PT" sz="1600"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en-US" sz="1600" dirty="0">
                          <a:solidFill>
                            <a:schemeClr val="tx1"/>
                          </a:solidFill>
                          <a:effectLst/>
                          <a:latin typeface="Arial Narrow" panose="020B0606020202030204" pitchFamily="34" charset="0"/>
                        </a:rPr>
                        <a:t>Goodbye </a:t>
                      </a:r>
                      <a:r>
                        <a:rPr lang="en-US" sz="1600" dirty="0">
                          <a:solidFill>
                            <a:schemeClr val="tx1"/>
                          </a:solidFill>
                          <a:effectLst/>
                          <a:latin typeface="Arial Narrow" panose="020B0606020202030204" pitchFamily="34" charset="0"/>
                          <a:sym typeface="Wingdings" panose="05000000000000000000" pitchFamily="2" charset="2"/>
                        </a:rPr>
                        <a:t></a:t>
                      </a:r>
                      <a:r>
                        <a:rPr lang="en-US" sz="1600" dirty="0">
                          <a:solidFill>
                            <a:schemeClr val="tx1"/>
                          </a:solidFill>
                          <a:effectLst/>
                          <a:latin typeface="Arial Narrow" panose="020B0606020202030204" pitchFamily="34" charset="0"/>
                        </a:rPr>
                        <a:t> </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rgbClr val="F9DAD9"/>
                    </a:solidFill>
                  </a:tcPr>
                </a:tc>
                <a:extLst>
                  <a:ext uri="{0D108BD9-81ED-4DB2-BD59-A6C34878D82A}">
                    <a16:rowId xmlns:a16="http://schemas.microsoft.com/office/drawing/2014/main" val="460419655"/>
                  </a:ext>
                </a:extLst>
              </a:tr>
            </a:tbl>
          </a:graphicData>
        </a:graphic>
      </p:graphicFrame>
    </p:spTree>
    <p:extLst>
      <p:ext uri="{BB962C8B-B14F-4D97-AF65-F5344CB8AC3E}">
        <p14:creationId xmlns:p14="http://schemas.microsoft.com/office/powerpoint/2010/main" val="4666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5632269" cy="1009651"/>
          </a:xfrm>
          <a:prstGeom prst="rect">
            <a:avLst/>
          </a:prstGeom>
          <a:solidFill>
            <a:srgbClr val="FFF2CC"/>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rPr>
              <a:t>Activity: Brainstorming 1.1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a:r>
              <a:rPr lang="en-US" sz="3200" b="1" dirty="0">
                <a:latin typeface="Arial Narrow" panose="020B0606020202030204" pitchFamily="34" charset="0"/>
              </a:rPr>
              <a:t>“Listing / Mapping… ”</a:t>
            </a:r>
            <a:endParaRPr lang="pt-PT" sz="3200" dirty="0">
              <a:latin typeface="Arial Narrow" panose="020B0606020202030204" pitchFamily="34" charset="0"/>
            </a:endParaRPr>
          </a:p>
        </p:txBody>
      </p:sp>
    </p:spTree>
    <p:extLst>
      <p:ext uri="{BB962C8B-B14F-4D97-AF65-F5344CB8AC3E}">
        <p14:creationId xmlns:p14="http://schemas.microsoft.com/office/powerpoint/2010/main" val="283090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9</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DEVELOP</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r>
              <a:rPr lang="en-US" sz="2000" dirty="0">
                <a:solidFill>
                  <a:prstClr val="black"/>
                </a:solidFill>
                <a:latin typeface="Arial Narrow" panose="020B0606020202030204" pitchFamily="34" charset="0"/>
              </a:rPr>
              <a:t>Inclusion from different perspectives</a:t>
            </a:r>
          </a:p>
          <a:p>
            <a:pPr algn="ctr" defTabSz="685800"/>
            <a:r>
              <a:rPr lang="en-US" sz="2000" dirty="0">
                <a:solidFill>
                  <a:prstClr val="black"/>
                </a:solidFill>
                <a:latin typeface="Arial Narrow" panose="020B0606020202030204" pitchFamily="34" charset="0"/>
              </a:rPr>
              <a:t>Critical elements for creating an inclusive society</a:t>
            </a:r>
          </a:p>
          <a:p>
            <a:pPr algn="ctr" defTabSz="685800"/>
            <a:r>
              <a:rPr lang="en-US" sz="2000" i="1" dirty="0">
                <a:latin typeface="Arial Narrow" panose="020B0606020202030204" pitchFamily="34" charset="0"/>
              </a:rPr>
              <a:t>Activity: Think &amp; Reflect 1.1 – inclusion</a:t>
            </a:r>
          </a:p>
          <a:p>
            <a:pPr algn="ctr" defTabSz="685800"/>
            <a:r>
              <a:rPr lang="en-US" sz="2000" dirty="0">
                <a:solidFill>
                  <a:prstClr val="black"/>
                </a:solidFill>
                <a:latin typeface="Arial Narrow" panose="020B0606020202030204" pitchFamily="34" charset="0"/>
              </a:rPr>
              <a:t>Common terminology/ range of views on ASD-friendly language</a:t>
            </a:r>
          </a:p>
          <a:p>
            <a:pPr algn="ctr" defTabSz="685800"/>
            <a:r>
              <a:rPr lang="en-US" sz="2000" i="1" dirty="0">
                <a:latin typeface="Arial Narrow" panose="020B0606020202030204" pitchFamily="34" charset="0"/>
              </a:rPr>
              <a:t>Activity: Think &amp; Reflect 1.2 - language</a:t>
            </a:r>
            <a:endParaRPr lang="en-US" sz="2000" i="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16878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4221</Words>
  <Application>Microsoft Macintosh PowerPoint</Application>
  <PresentationFormat>Widescreen</PresentationFormat>
  <Paragraphs>344</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Calibri Light</vt:lpstr>
      <vt:lpstr>Century Schoolbook</vt:lpstr>
      <vt:lpstr>Symbol</vt:lpstr>
      <vt:lpstr>Office Theme</vt:lpstr>
      <vt:lpstr>Curriculum for the Training Course  “Autism Spectrum Disorder (ASD) Officer”  https://www.autrain.eu/pt/curriculo/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for the Training Course  “Autism Spectrum Disorder (ASD) Officer”  https://www.autrain.eu/pt/curriculo/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Koller Jasmin</cp:lastModifiedBy>
  <cp:revision>5</cp:revision>
  <dcterms:created xsi:type="dcterms:W3CDTF">2021-06-03T08:33:53Z</dcterms:created>
  <dcterms:modified xsi:type="dcterms:W3CDTF">2021-06-04T07:33:59Z</dcterms:modified>
</cp:coreProperties>
</file>